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9" r:id="rId4"/>
    <p:sldId id="277" r:id="rId5"/>
    <p:sldId id="287" r:id="rId6"/>
    <p:sldId id="261" r:id="rId7"/>
    <p:sldId id="285" r:id="rId8"/>
    <p:sldId id="282" r:id="rId9"/>
    <p:sldId id="289" r:id="rId10"/>
    <p:sldId id="262" r:id="rId11"/>
    <p:sldId id="288" r:id="rId12"/>
    <p:sldId id="283" r:id="rId13"/>
    <p:sldId id="263" r:id="rId14"/>
    <p:sldId id="264" r:id="rId15"/>
    <p:sldId id="284" r:id="rId16"/>
    <p:sldId id="265" r:id="rId17"/>
    <p:sldId id="272" r:id="rId18"/>
    <p:sldId id="278" r:id="rId19"/>
    <p:sldId id="266" r:id="rId20"/>
    <p:sldId id="293" r:id="rId21"/>
    <p:sldId id="279" r:id="rId22"/>
    <p:sldId id="297" r:id="rId23"/>
    <p:sldId id="267" r:id="rId24"/>
    <p:sldId id="270" r:id="rId25"/>
    <p:sldId id="271" r:id="rId26"/>
    <p:sldId id="295" r:id="rId27"/>
    <p:sldId id="296" r:id="rId28"/>
    <p:sldId id="280" r:id="rId29"/>
    <p:sldId id="268" r:id="rId30"/>
    <p:sldId id="273" r:id="rId31"/>
    <p:sldId id="274" r:id="rId32"/>
    <p:sldId id="281" r:id="rId33"/>
    <p:sldId id="290" r:id="rId34"/>
    <p:sldId id="292" r:id="rId35"/>
    <p:sldId id="26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3173D-E1AC-49CF-A92D-137E87265CB5}" v="22" dt="2020-12-16T03:39:49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96" d="100"/>
          <a:sy n="96" d="100"/>
        </p:scale>
        <p:origin x="68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 yin" userId="56e73c8cae214f79" providerId="LiveId" clId="{16287CA2-B156-4435-BECB-8CBB8E580396}"/>
    <pc:docChg chg="modSld">
      <pc:chgData name="wen yin" userId="56e73c8cae214f79" providerId="LiveId" clId="{16287CA2-B156-4435-BECB-8CBB8E580396}" dt="2020-12-16T01:43:33.712" v="0" actId="20577"/>
      <pc:docMkLst>
        <pc:docMk/>
      </pc:docMkLst>
      <pc:sldChg chg="modSp mod">
        <pc:chgData name="wen yin" userId="56e73c8cae214f79" providerId="LiveId" clId="{16287CA2-B156-4435-BECB-8CBB8E580396}" dt="2020-12-16T01:43:33.712" v="0" actId="20577"/>
        <pc:sldMkLst>
          <pc:docMk/>
          <pc:sldMk cId="3040242124" sldId="256"/>
        </pc:sldMkLst>
        <pc:spChg chg="mod">
          <ac:chgData name="wen yin" userId="56e73c8cae214f79" providerId="LiveId" clId="{16287CA2-B156-4435-BECB-8CBB8E580396}" dt="2020-12-16T01:43:33.712" v="0" actId="20577"/>
          <ac:spMkLst>
            <pc:docMk/>
            <pc:sldMk cId="3040242124" sldId="256"/>
            <ac:spMk id="3" creationId="{A53840C6-B8F9-4CF0-8CA9-201B41EB6DDD}"/>
          </ac:spMkLst>
        </pc:spChg>
      </pc:sldChg>
    </pc:docChg>
  </pc:docChgLst>
  <pc:docChgLst>
    <pc:chgData name="wen yin" userId="56e73c8cae214f79" providerId="LiveId" clId="{D433173D-E1AC-49CF-A92D-137E87265CB5}"/>
    <pc:docChg chg="undo custSel delSld modSld">
      <pc:chgData name="wen yin" userId="56e73c8cae214f79" providerId="LiveId" clId="{D433173D-E1AC-49CF-A92D-137E87265CB5}" dt="2020-12-16T03:39:49.059" v="59" actId="20577"/>
      <pc:docMkLst>
        <pc:docMk/>
      </pc:docMkLst>
      <pc:sldChg chg="modSp mod">
        <pc:chgData name="wen yin" userId="56e73c8cae214f79" providerId="LiveId" clId="{D433173D-E1AC-49CF-A92D-137E87265CB5}" dt="2020-12-16T01:53:52.120" v="12" actId="255"/>
        <pc:sldMkLst>
          <pc:docMk/>
          <pc:sldMk cId="3040242124" sldId="256"/>
        </pc:sldMkLst>
        <pc:spChg chg="mod">
          <ac:chgData name="wen yin" userId="56e73c8cae214f79" providerId="LiveId" clId="{D433173D-E1AC-49CF-A92D-137E87265CB5}" dt="2020-12-16T01:53:52.120" v="12" actId="255"/>
          <ac:spMkLst>
            <pc:docMk/>
            <pc:sldMk cId="3040242124" sldId="256"/>
            <ac:spMk id="2" creationId="{BDA3F5F7-83B8-4628-91DC-28FB48D93FD5}"/>
          </ac:spMkLst>
        </pc:spChg>
      </pc:sldChg>
      <pc:sldChg chg="modSp">
        <pc:chgData name="wen yin" userId="56e73c8cae214f79" providerId="LiveId" clId="{D433173D-E1AC-49CF-A92D-137E87265CB5}" dt="2020-12-16T03:39:49.059" v="59" actId="20577"/>
        <pc:sldMkLst>
          <pc:docMk/>
          <pc:sldMk cId="2680951634" sldId="259"/>
        </pc:sldMkLst>
        <pc:graphicFrameChg chg="mod">
          <ac:chgData name="wen yin" userId="56e73c8cae214f79" providerId="LiveId" clId="{D433173D-E1AC-49CF-A92D-137E87265CB5}" dt="2020-12-16T03:39:49.059" v="59" actId="20577"/>
          <ac:graphicFrameMkLst>
            <pc:docMk/>
            <pc:sldMk cId="2680951634" sldId="259"/>
            <ac:graphicFrameMk id="5" creationId="{047B81A9-EF77-40E4-90C7-B35B44EF677F}"/>
          </ac:graphicFrameMkLst>
        </pc:graphicFrameChg>
      </pc:sldChg>
      <pc:sldChg chg="modSp mod">
        <pc:chgData name="wen yin" userId="56e73c8cae214f79" providerId="LiveId" clId="{D433173D-E1AC-49CF-A92D-137E87265CB5}" dt="2020-12-16T01:47:24.813" v="4" actId="20577"/>
        <pc:sldMkLst>
          <pc:docMk/>
          <pc:sldMk cId="872609606" sldId="269"/>
        </pc:sldMkLst>
        <pc:spChg chg="mod">
          <ac:chgData name="wen yin" userId="56e73c8cae214f79" providerId="LiveId" clId="{D433173D-E1AC-49CF-A92D-137E87265CB5}" dt="2020-12-16T01:47:24.813" v="4" actId="20577"/>
          <ac:spMkLst>
            <pc:docMk/>
            <pc:sldMk cId="872609606" sldId="269"/>
            <ac:spMk id="3" creationId="{8687A138-F188-4ECE-9284-3E8323327CBF}"/>
          </ac:spMkLst>
        </pc:spChg>
      </pc:sldChg>
      <pc:sldChg chg="del">
        <pc:chgData name="wen yin" userId="56e73c8cae214f79" providerId="LiveId" clId="{D433173D-E1AC-49CF-A92D-137E87265CB5}" dt="2020-12-16T01:47:08.619" v="0" actId="2696"/>
        <pc:sldMkLst>
          <pc:docMk/>
          <pc:sldMk cId="621482884" sldId="275"/>
        </pc:sldMkLst>
      </pc:sldChg>
      <pc:sldChg chg="modSp mod">
        <pc:chgData name="wen yin" userId="56e73c8cae214f79" providerId="LiveId" clId="{D433173D-E1AC-49CF-A92D-137E87265CB5}" dt="2020-12-16T03:05:10.660" v="43" actId="20577"/>
        <pc:sldMkLst>
          <pc:docMk/>
          <pc:sldMk cId="3461366587" sldId="288"/>
        </pc:sldMkLst>
        <pc:spChg chg="mod">
          <ac:chgData name="wen yin" userId="56e73c8cae214f79" providerId="LiveId" clId="{D433173D-E1AC-49CF-A92D-137E87265CB5}" dt="2020-12-16T03:05:10.660" v="43" actId="20577"/>
          <ac:spMkLst>
            <pc:docMk/>
            <pc:sldMk cId="3461366587" sldId="288"/>
            <ac:spMk id="3" creationId="{8F6FBF02-C4A7-4191-B11B-50AD66A47F37}"/>
          </ac:spMkLst>
        </pc:spChg>
      </pc:sldChg>
      <pc:sldChg chg="modSp mod">
        <pc:chgData name="wen yin" userId="56e73c8cae214f79" providerId="LiveId" clId="{D433173D-E1AC-49CF-A92D-137E87265CB5}" dt="2020-12-16T03:20:55.869" v="44" actId="20577"/>
        <pc:sldMkLst>
          <pc:docMk/>
          <pc:sldMk cId="447640989" sldId="296"/>
        </pc:sldMkLst>
        <pc:spChg chg="mod">
          <ac:chgData name="wen yin" userId="56e73c8cae214f79" providerId="LiveId" clId="{D433173D-E1AC-49CF-A92D-137E87265CB5}" dt="2020-12-16T03:20:55.869" v="44" actId="20577"/>
          <ac:spMkLst>
            <pc:docMk/>
            <pc:sldMk cId="447640989" sldId="296"/>
            <ac:spMk id="3" creationId="{C749E609-7B65-4849-958C-40807364891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0342F-34F5-45F9-8058-59904417F89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ABA789-F8F7-47D9-8B91-6E864EB05567}">
      <dgm:prSet/>
      <dgm:spPr/>
      <dgm:t>
        <a:bodyPr/>
        <a:lstStyle/>
        <a:p>
          <a:r>
            <a:rPr lang="en-US" altLang="ko-KR" b="1">
              <a:cs typeface="Calibri Light"/>
            </a:rPr>
            <a:t>What is the trend </a:t>
          </a:r>
          <a:r>
            <a:rPr lang="ko-KR" b="1"/>
            <a:t>in house prices over </a:t>
          </a:r>
          <a:r>
            <a:rPr lang="en-US" b="1"/>
            <a:t>25 years ( 1991 – 2016)? </a:t>
          </a:r>
        </a:p>
      </dgm:t>
    </dgm:pt>
    <dgm:pt modelId="{A85DAA66-9A35-41BC-924F-4232AC7C5B0C}" type="parTrans" cxnId="{126B04C9-12C2-478E-98D3-41418E191579}">
      <dgm:prSet/>
      <dgm:spPr/>
      <dgm:t>
        <a:bodyPr/>
        <a:lstStyle/>
        <a:p>
          <a:endParaRPr lang="en-US"/>
        </a:p>
      </dgm:t>
    </dgm:pt>
    <dgm:pt modelId="{3334F0C9-BCD1-4D50-9457-7B47AF4B0053}" type="sibTrans" cxnId="{126B04C9-12C2-478E-98D3-41418E191579}">
      <dgm:prSet/>
      <dgm:spPr/>
      <dgm:t>
        <a:bodyPr/>
        <a:lstStyle/>
        <a:p>
          <a:endParaRPr lang="en-US"/>
        </a:p>
      </dgm:t>
    </dgm:pt>
    <dgm:pt modelId="{C0D26407-0635-437E-83EC-541CF9AC4656}">
      <dgm:prSet/>
      <dgm:spPr/>
      <dgm:t>
        <a:bodyPr/>
        <a:lstStyle/>
        <a:p>
          <a:r>
            <a:rPr lang="en-US" altLang="ko-KR" b="1" dirty="0">
              <a:cs typeface="Calibri Light"/>
            </a:rPr>
            <a:t>Are there any correlation between </a:t>
          </a:r>
          <a:r>
            <a:rPr lang="en-US" b="1" dirty="0"/>
            <a:t>US house </a:t>
          </a:r>
          <a:r>
            <a:rPr lang="ko-KR" b="1" dirty="0"/>
            <a:t>prices</a:t>
          </a:r>
          <a:r>
            <a:rPr lang="en-US" b="1" dirty="0"/>
            <a:t> (</a:t>
          </a:r>
          <a:r>
            <a:rPr lang="en-US" altLang="ko-KR" b="1" dirty="0"/>
            <a:t>1991-2016) </a:t>
          </a:r>
          <a:endParaRPr lang="en-US" dirty="0"/>
        </a:p>
      </dgm:t>
    </dgm:pt>
    <dgm:pt modelId="{A66BE7A7-04B5-4EB9-B3CC-7AC6D40EB8BD}" type="parTrans" cxnId="{F9692C35-571F-4FDA-B70B-9C4BC01EBC5F}">
      <dgm:prSet/>
      <dgm:spPr/>
      <dgm:t>
        <a:bodyPr/>
        <a:lstStyle/>
        <a:p>
          <a:endParaRPr lang="en-US"/>
        </a:p>
      </dgm:t>
    </dgm:pt>
    <dgm:pt modelId="{8296887A-0B30-48CA-ADF5-2051837E9223}" type="sibTrans" cxnId="{F9692C35-571F-4FDA-B70B-9C4BC01EBC5F}">
      <dgm:prSet/>
      <dgm:spPr/>
      <dgm:t>
        <a:bodyPr/>
        <a:lstStyle/>
        <a:p>
          <a:endParaRPr lang="en-US"/>
        </a:p>
      </dgm:t>
    </dgm:pt>
    <dgm:pt modelId="{6A15A073-55C9-42C8-A350-D2EFA40CE9E8}">
      <dgm:prSet/>
      <dgm:spPr/>
      <dgm:t>
        <a:bodyPr/>
        <a:lstStyle/>
        <a:p>
          <a:r>
            <a:rPr lang="en-US" b="1"/>
            <a:t>Household income</a:t>
          </a:r>
          <a:endParaRPr lang="en-US"/>
        </a:p>
      </dgm:t>
    </dgm:pt>
    <dgm:pt modelId="{2CE2843F-0C4A-41AB-98E4-890E083262E3}" type="parTrans" cxnId="{0D62988E-2265-4AE2-951D-8B34FB7CDE04}">
      <dgm:prSet/>
      <dgm:spPr/>
      <dgm:t>
        <a:bodyPr/>
        <a:lstStyle/>
        <a:p>
          <a:endParaRPr lang="en-US"/>
        </a:p>
      </dgm:t>
    </dgm:pt>
    <dgm:pt modelId="{21A1C109-8EA3-4D44-B1CE-2F861990800B}" type="sibTrans" cxnId="{0D62988E-2265-4AE2-951D-8B34FB7CDE04}">
      <dgm:prSet/>
      <dgm:spPr/>
      <dgm:t>
        <a:bodyPr/>
        <a:lstStyle/>
        <a:p>
          <a:endParaRPr lang="en-US"/>
        </a:p>
      </dgm:t>
    </dgm:pt>
    <dgm:pt modelId="{002D60F3-F2F8-491B-9ACA-FAC41C16EE59}">
      <dgm:prSet/>
      <dgm:spPr/>
      <dgm:t>
        <a:bodyPr/>
        <a:lstStyle/>
        <a:p>
          <a:r>
            <a:rPr lang="en-US" altLang="ko-KR" b="1">
              <a:cs typeface="Calibri Light"/>
            </a:rPr>
            <a:t>GDP</a:t>
          </a:r>
        </a:p>
      </dgm:t>
    </dgm:pt>
    <dgm:pt modelId="{EB7C9167-B5A6-418D-9DD9-AFC891E828D5}" type="parTrans" cxnId="{2134AE55-5AA9-4058-93D7-FE1DE86B0840}">
      <dgm:prSet/>
      <dgm:spPr/>
      <dgm:t>
        <a:bodyPr/>
        <a:lstStyle/>
        <a:p>
          <a:endParaRPr lang="en-US"/>
        </a:p>
      </dgm:t>
    </dgm:pt>
    <dgm:pt modelId="{A00654E3-9DC6-45EC-91A8-E73FE6B1A5D8}" type="sibTrans" cxnId="{2134AE55-5AA9-4058-93D7-FE1DE86B0840}">
      <dgm:prSet/>
      <dgm:spPr/>
      <dgm:t>
        <a:bodyPr/>
        <a:lstStyle/>
        <a:p>
          <a:endParaRPr lang="en-US"/>
        </a:p>
      </dgm:t>
    </dgm:pt>
    <dgm:pt modelId="{A12C7998-80F4-49EB-B75D-22964358A666}">
      <dgm:prSet/>
      <dgm:spPr/>
      <dgm:t>
        <a:bodyPr/>
        <a:lstStyle/>
        <a:p>
          <a:r>
            <a:rPr lang="en-US" altLang="ko-KR" b="1">
              <a:solidFill>
                <a:srgbClr val="010000"/>
              </a:solidFill>
              <a:cs typeface="Calibri Light"/>
            </a:rPr>
            <a:t>Interest rates</a:t>
          </a:r>
          <a:endParaRPr lang="en-US" altLang="ko-KR" b="1">
            <a:cs typeface="Calibri Light"/>
          </a:endParaRPr>
        </a:p>
      </dgm:t>
    </dgm:pt>
    <dgm:pt modelId="{A8637A38-45C6-49C0-860D-6F9F4D939C64}" type="parTrans" cxnId="{D875B77C-93D6-4D7E-96F4-BE3CF8A00757}">
      <dgm:prSet/>
      <dgm:spPr/>
      <dgm:t>
        <a:bodyPr/>
        <a:lstStyle/>
        <a:p>
          <a:endParaRPr lang="en-US"/>
        </a:p>
      </dgm:t>
    </dgm:pt>
    <dgm:pt modelId="{1B2842E9-8B5A-45AD-9BCF-4CB50B5E46DD}" type="sibTrans" cxnId="{D875B77C-93D6-4D7E-96F4-BE3CF8A00757}">
      <dgm:prSet/>
      <dgm:spPr/>
      <dgm:t>
        <a:bodyPr/>
        <a:lstStyle/>
        <a:p>
          <a:endParaRPr lang="en-US"/>
        </a:p>
      </dgm:t>
    </dgm:pt>
    <dgm:pt modelId="{6CE6285B-2305-4FDA-8C6E-6E5C9F9F14ED}">
      <dgm:prSet/>
      <dgm:spPr/>
      <dgm:t>
        <a:bodyPr/>
        <a:lstStyle/>
        <a:p>
          <a:r>
            <a:rPr lang="en-US" altLang="ko-KR" b="1">
              <a:cs typeface="Calibri Light"/>
            </a:rPr>
            <a:t>Compare the </a:t>
          </a:r>
          <a:r>
            <a:rPr lang="en-US" altLang="ko-KR" b="1"/>
            <a:t>model with actual house prices and analyze the impact of each factor</a:t>
          </a:r>
          <a:endParaRPr lang="en-US" b="1"/>
        </a:p>
      </dgm:t>
    </dgm:pt>
    <dgm:pt modelId="{39468E23-0532-4237-8E06-CDE7728836E7}" type="parTrans" cxnId="{D1D7285A-7B3B-4DE4-B236-9CA33C312FC2}">
      <dgm:prSet/>
      <dgm:spPr/>
      <dgm:t>
        <a:bodyPr/>
        <a:lstStyle/>
        <a:p>
          <a:endParaRPr lang="en-US"/>
        </a:p>
      </dgm:t>
    </dgm:pt>
    <dgm:pt modelId="{CE59C74D-44CC-4378-A048-02464EFA4E29}" type="sibTrans" cxnId="{D1D7285A-7B3B-4DE4-B236-9CA33C312FC2}">
      <dgm:prSet/>
      <dgm:spPr/>
      <dgm:t>
        <a:bodyPr/>
        <a:lstStyle/>
        <a:p>
          <a:endParaRPr lang="en-US"/>
        </a:p>
      </dgm:t>
    </dgm:pt>
    <dgm:pt modelId="{1B6CD970-4D8B-4326-9727-C9E2E26F4D29}">
      <dgm:prSet/>
      <dgm:spPr/>
      <dgm:t>
        <a:bodyPr/>
        <a:lstStyle/>
        <a:p>
          <a:r>
            <a:rPr lang="en-US" altLang="ko-KR" b="1"/>
            <a:t>Analysis</a:t>
          </a:r>
          <a:r>
            <a:rPr lang="ko-KR" b="1"/>
            <a:t> </a:t>
          </a:r>
          <a:r>
            <a:rPr lang="ko-KR" b="1" dirty="0"/>
            <a:t>house prices</a:t>
          </a:r>
          <a:r>
            <a:rPr lang="en-US" b="1" dirty="0"/>
            <a:t> </a:t>
          </a:r>
          <a:r>
            <a:rPr lang="en-US" altLang="ko-KR" b="1" dirty="0"/>
            <a:t>in New York </a:t>
          </a:r>
          <a:r>
            <a:rPr lang="ko-KR" b="1" dirty="0"/>
            <a:t>for </a:t>
          </a:r>
          <a:r>
            <a:rPr lang="en-US" b="1" dirty="0"/>
            <a:t>the 8-year </a:t>
          </a:r>
          <a:r>
            <a:rPr lang="en-US" altLang="ko-KR" b="1" dirty="0"/>
            <a:t>period (2009 –2016)</a:t>
          </a:r>
          <a:endParaRPr lang="en-US" altLang="ko-KR" sz="3400" dirty="0">
            <a:solidFill>
              <a:srgbClr val="000000"/>
            </a:solidFill>
            <a:cs typeface="Calibri Light"/>
          </a:endParaRPr>
        </a:p>
      </dgm:t>
    </dgm:pt>
    <dgm:pt modelId="{67912BC4-D07A-4BB2-B301-E428F2F72B26}" type="parTrans" cxnId="{942A785C-52D3-468A-8C52-D73FEB9FCB50}">
      <dgm:prSet/>
      <dgm:spPr/>
      <dgm:t>
        <a:bodyPr/>
        <a:lstStyle/>
        <a:p>
          <a:endParaRPr lang="en-US"/>
        </a:p>
      </dgm:t>
    </dgm:pt>
    <dgm:pt modelId="{057C5DF7-B4E8-49F5-81DF-480E11D75861}" type="sibTrans" cxnId="{942A785C-52D3-468A-8C52-D73FEB9FCB50}">
      <dgm:prSet/>
      <dgm:spPr/>
      <dgm:t>
        <a:bodyPr/>
        <a:lstStyle/>
        <a:p>
          <a:endParaRPr lang="en-US"/>
        </a:p>
      </dgm:t>
    </dgm:pt>
    <dgm:pt modelId="{274633D2-5FFC-4E8A-A3DD-AD0FF90F69E0}">
      <dgm:prSet/>
      <dgm:spPr/>
      <dgm:t>
        <a:bodyPr/>
        <a:lstStyle/>
        <a:p>
          <a:r>
            <a:rPr lang="en-US" altLang="ko-KR" sz="3400" b="1" dirty="0">
              <a:cs typeface="Calibri Light"/>
            </a:rPr>
            <a:t>Track the correlation of New York house prices for 8 years (2009-2016) </a:t>
          </a:r>
          <a:endParaRPr lang="en-US" altLang="ko-KR" sz="3400" b="1" dirty="0">
            <a:solidFill>
              <a:srgbClr val="000000"/>
            </a:solidFill>
            <a:cs typeface="Calibri Light"/>
          </a:endParaRPr>
        </a:p>
      </dgm:t>
    </dgm:pt>
    <dgm:pt modelId="{A518D093-23EA-4D6A-ADDE-02BE5E0057DB}" type="parTrans" cxnId="{D04DBED6-C22A-4AB8-A2F2-938A01450875}">
      <dgm:prSet/>
      <dgm:spPr/>
      <dgm:t>
        <a:bodyPr/>
        <a:lstStyle/>
        <a:p>
          <a:endParaRPr lang="en-US"/>
        </a:p>
      </dgm:t>
    </dgm:pt>
    <dgm:pt modelId="{DEE08F1B-6A0E-49F4-BE9E-D0BA9B0B1B6F}" type="sibTrans" cxnId="{D04DBED6-C22A-4AB8-A2F2-938A01450875}">
      <dgm:prSet/>
      <dgm:spPr/>
      <dgm:t>
        <a:bodyPr/>
        <a:lstStyle/>
        <a:p>
          <a:endParaRPr lang="en-US"/>
        </a:p>
      </dgm:t>
    </dgm:pt>
    <dgm:pt modelId="{D084FF8B-6F0B-4C18-B3A4-7052B4E6DFD6}">
      <dgm:prSet/>
      <dgm:spPr/>
      <dgm:t>
        <a:bodyPr/>
        <a:lstStyle/>
        <a:p>
          <a:r>
            <a:rPr lang="en-US" altLang="ko-KR" sz="2600" b="1">
              <a:solidFill>
                <a:srgbClr val="000000"/>
              </a:solidFill>
              <a:cs typeface="Calibri Light"/>
            </a:rPr>
            <a:t>Household income</a:t>
          </a:r>
        </a:p>
      </dgm:t>
    </dgm:pt>
    <dgm:pt modelId="{68E6A50B-C621-4CF2-A1B9-35154E7AF179}" type="parTrans" cxnId="{2CF62E7F-2B32-41D9-BED6-32F1F9506C2D}">
      <dgm:prSet/>
      <dgm:spPr/>
      <dgm:t>
        <a:bodyPr/>
        <a:lstStyle/>
        <a:p>
          <a:endParaRPr lang="en-US"/>
        </a:p>
      </dgm:t>
    </dgm:pt>
    <dgm:pt modelId="{1982B4FB-142C-43F6-95FE-D2092908F0C6}" type="sibTrans" cxnId="{2CF62E7F-2B32-41D9-BED6-32F1F9506C2D}">
      <dgm:prSet/>
      <dgm:spPr/>
      <dgm:t>
        <a:bodyPr/>
        <a:lstStyle/>
        <a:p>
          <a:endParaRPr lang="en-US"/>
        </a:p>
      </dgm:t>
    </dgm:pt>
    <dgm:pt modelId="{3F6F1B72-DA95-4892-8C89-0C30B2C65066}">
      <dgm:prSet/>
      <dgm:spPr/>
      <dgm:t>
        <a:bodyPr/>
        <a:lstStyle/>
        <a:p>
          <a:r>
            <a:rPr lang="en-US" altLang="ko-KR" sz="2600" b="1">
              <a:solidFill>
                <a:srgbClr val="000000"/>
              </a:solidFill>
              <a:cs typeface="Calibri Light"/>
            </a:rPr>
            <a:t>Crime rate</a:t>
          </a:r>
        </a:p>
      </dgm:t>
    </dgm:pt>
    <dgm:pt modelId="{C26E3D74-68A1-49A7-A27C-C83E6C3730C2}" type="parTrans" cxnId="{EF20A00D-546D-49E3-9780-A9E512B8E2D1}">
      <dgm:prSet/>
      <dgm:spPr/>
      <dgm:t>
        <a:bodyPr/>
        <a:lstStyle/>
        <a:p>
          <a:endParaRPr lang="en-US"/>
        </a:p>
      </dgm:t>
    </dgm:pt>
    <dgm:pt modelId="{2D410C14-B7FE-45EA-B7F0-B8F5F87ACF8A}" type="sibTrans" cxnId="{EF20A00D-546D-49E3-9780-A9E512B8E2D1}">
      <dgm:prSet/>
      <dgm:spPr/>
      <dgm:t>
        <a:bodyPr/>
        <a:lstStyle/>
        <a:p>
          <a:endParaRPr lang="en-US"/>
        </a:p>
      </dgm:t>
    </dgm:pt>
    <dgm:pt modelId="{4FBB3281-3B63-4511-AAA3-48996676923A}">
      <dgm:prSet/>
      <dgm:spPr/>
      <dgm:t>
        <a:bodyPr/>
        <a:lstStyle/>
        <a:p>
          <a:r>
            <a:rPr lang="en-US" altLang="ko-KR" sz="2600" b="1">
              <a:solidFill>
                <a:srgbClr val="000000"/>
              </a:solidFill>
              <a:cs typeface="Calibri Light"/>
            </a:rPr>
            <a:t>Weather</a:t>
          </a:r>
        </a:p>
      </dgm:t>
    </dgm:pt>
    <dgm:pt modelId="{B0B117C2-844E-4D16-A780-CEE0B5C6E673}" type="parTrans" cxnId="{E2721FE3-9090-4653-BF13-9962B9428632}">
      <dgm:prSet/>
      <dgm:spPr/>
      <dgm:t>
        <a:bodyPr/>
        <a:lstStyle/>
        <a:p>
          <a:endParaRPr lang="en-US"/>
        </a:p>
      </dgm:t>
    </dgm:pt>
    <dgm:pt modelId="{3C863C61-D658-421E-9E2D-D4C7A601EDD8}" type="sibTrans" cxnId="{E2721FE3-9090-4653-BF13-9962B9428632}">
      <dgm:prSet/>
      <dgm:spPr/>
      <dgm:t>
        <a:bodyPr/>
        <a:lstStyle/>
        <a:p>
          <a:endParaRPr lang="en-US"/>
        </a:p>
      </dgm:t>
    </dgm:pt>
    <dgm:pt modelId="{B9C8D6A4-2367-4D30-9B17-98A8D434802D}" type="pres">
      <dgm:prSet presAssocID="{FD00342F-34F5-45F9-8058-59904417F89A}" presName="linear" presStyleCnt="0">
        <dgm:presLayoutVars>
          <dgm:animLvl val="lvl"/>
          <dgm:resizeHandles val="exact"/>
        </dgm:presLayoutVars>
      </dgm:prSet>
      <dgm:spPr/>
    </dgm:pt>
    <dgm:pt modelId="{A1942C82-0E42-487D-A021-9A717F173FB8}" type="pres">
      <dgm:prSet presAssocID="{ACABA789-F8F7-47D9-8B91-6E864EB0556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1A07EA-3CC1-4559-ACDD-1F5FF160C838}" type="pres">
      <dgm:prSet presAssocID="{3334F0C9-BCD1-4D50-9457-7B47AF4B0053}" presName="spacer" presStyleCnt="0"/>
      <dgm:spPr/>
    </dgm:pt>
    <dgm:pt modelId="{025487EA-4A9E-44C5-B270-188C14AED335}" type="pres">
      <dgm:prSet presAssocID="{C0D26407-0635-437E-83EC-541CF9AC465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23F3912-9F1A-4FEA-B2D4-852F8F3F8740}" type="pres">
      <dgm:prSet presAssocID="{C0D26407-0635-437E-83EC-541CF9AC4656}" presName="childText" presStyleLbl="revTx" presStyleIdx="0" presStyleCnt="2">
        <dgm:presLayoutVars>
          <dgm:bulletEnabled val="1"/>
        </dgm:presLayoutVars>
      </dgm:prSet>
      <dgm:spPr/>
    </dgm:pt>
    <dgm:pt modelId="{64749926-B9BC-431E-9D6A-42F07394D68B}" type="pres">
      <dgm:prSet presAssocID="{274633D2-5FFC-4E8A-A3DD-AD0FF90F69E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B3E7C62-F418-41DA-8D44-DA53FB77BA63}" type="pres">
      <dgm:prSet presAssocID="{274633D2-5FFC-4E8A-A3DD-AD0FF90F69E0}" presName="childText" presStyleLbl="revTx" presStyleIdx="1" presStyleCnt="2">
        <dgm:presLayoutVars>
          <dgm:bulletEnabled val="1"/>
        </dgm:presLayoutVars>
      </dgm:prSet>
      <dgm:spPr/>
    </dgm:pt>
    <dgm:pt modelId="{35A51765-F36A-4F2E-8A98-D60E10B1D3E4}" type="pres">
      <dgm:prSet presAssocID="{1B6CD970-4D8B-4326-9727-C9E2E26F4D2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181E8A2-0370-4907-8C04-BD0AAA6D41DF}" type="pres">
      <dgm:prSet presAssocID="{057C5DF7-B4E8-49F5-81DF-480E11D75861}" presName="spacer" presStyleCnt="0"/>
      <dgm:spPr/>
    </dgm:pt>
    <dgm:pt modelId="{748DFBD8-477E-47EC-9EA2-45AFF353E289}" type="pres">
      <dgm:prSet presAssocID="{6CE6285B-2305-4FDA-8C6E-6E5C9F9F14E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F20A00D-546D-49E3-9780-A9E512B8E2D1}" srcId="{274633D2-5FFC-4E8A-A3DD-AD0FF90F69E0}" destId="{3F6F1B72-DA95-4892-8C89-0C30B2C65066}" srcOrd="2" destOrd="0" parTransId="{C26E3D74-68A1-49A7-A27C-C83E6C3730C2}" sibTransId="{2D410C14-B7FE-45EA-B7F0-B8F5F87ACF8A}"/>
    <dgm:cxn modelId="{7EADCF12-68D6-4CB8-993A-2423A32A5EA5}" type="presOf" srcId="{3F6F1B72-DA95-4892-8C89-0C30B2C65066}" destId="{9B3E7C62-F418-41DA-8D44-DA53FB77BA63}" srcOrd="0" destOrd="2" presId="urn:microsoft.com/office/officeart/2005/8/layout/vList2"/>
    <dgm:cxn modelId="{F9A37419-B66F-410F-A2A1-59BB894FE4EB}" type="presOf" srcId="{6A15A073-55C9-42C8-A350-D2EFA40CE9E8}" destId="{C23F3912-9F1A-4FEA-B2D4-852F8F3F8740}" srcOrd="0" destOrd="0" presId="urn:microsoft.com/office/officeart/2005/8/layout/vList2"/>
    <dgm:cxn modelId="{F9692C35-571F-4FDA-B70B-9C4BC01EBC5F}" srcId="{FD00342F-34F5-45F9-8058-59904417F89A}" destId="{C0D26407-0635-437E-83EC-541CF9AC4656}" srcOrd="1" destOrd="0" parTransId="{A66BE7A7-04B5-4EB9-B3CC-7AC6D40EB8BD}" sibTransId="{8296887A-0B30-48CA-ADF5-2051837E9223}"/>
    <dgm:cxn modelId="{942A785C-52D3-468A-8C52-D73FEB9FCB50}" srcId="{FD00342F-34F5-45F9-8058-59904417F89A}" destId="{1B6CD970-4D8B-4326-9727-C9E2E26F4D29}" srcOrd="3" destOrd="0" parTransId="{67912BC4-D07A-4BB2-B301-E428F2F72B26}" sibTransId="{057C5DF7-B4E8-49F5-81DF-480E11D75861}"/>
    <dgm:cxn modelId="{462B374E-F2BD-443F-BA2F-F76907EC6BF4}" type="presOf" srcId="{002D60F3-F2F8-491B-9ACA-FAC41C16EE59}" destId="{C23F3912-9F1A-4FEA-B2D4-852F8F3F8740}" srcOrd="0" destOrd="1" presId="urn:microsoft.com/office/officeart/2005/8/layout/vList2"/>
    <dgm:cxn modelId="{3206204F-2615-477F-BA7B-D9ED6CE94688}" type="presOf" srcId="{1B6CD970-4D8B-4326-9727-C9E2E26F4D29}" destId="{35A51765-F36A-4F2E-8A98-D60E10B1D3E4}" srcOrd="0" destOrd="0" presId="urn:microsoft.com/office/officeart/2005/8/layout/vList2"/>
    <dgm:cxn modelId="{E0073672-FFAB-473D-B663-27D83D6A4EA6}" type="presOf" srcId="{274633D2-5FFC-4E8A-A3DD-AD0FF90F69E0}" destId="{64749926-B9BC-431E-9D6A-42F07394D68B}" srcOrd="0" destOrd="0" presId="urn:microsoft.com/office/officeart/2005/8/layout/vList2"/>
    <dgm:cxn modelId="{2134AE55-5AA9-4058-93D7-FE1DE86B0840}" srcId="{C0D26407-0635-437E-83EC-541CF9AC4656}" destId="{002D60F3-F2F8-491B-9ACA-FAC41C16EE59}" srcOrd="1" destOrd="0" parTransId="{EB7C9167-B5A6-418D-9DD9-AFC891E828D5}" sibTransId="{A00654E3-9DC6-45EC-91A8-E73FE6B1A5D8}"/>
    <dgm:cxn modelId="{D1D7285A-7B3B-4DE4-B236-9CA33C312FC2}" srcId="{FD00342F-34F5-45F9-8058-59904417F89A}" destId="{6CE6285B-2305-4FDA-8C6E-6E5C9F9F14ED}" srcOrd="4" destOrd="0" parTransId="{39468E23-0532-4237-8E06-CDE7728836E7}" sibTransId="{CE59C74D-44CC-4378-A048-02464EFA4E29}"/>
    <dgm:cxn modelId="{D875B77C-93D6-4D7E-96F4-BE3CF8A00757}" srcId="{C0D26407-0635-437E-83EC-541CF9AC4656}" destId="{A12C7998-80F4-49EB-B75D-22964358A666}" srcOrd="2" destOrd="0" parTransId="{A8637A38-45C6-49C0-860D-6F9F4D939C64}" sibTransId="{1B2842E9-8B5A-45AD-9BCF-4CB50B5E46DD}"/>
    <dgm:cxn modelId="{2CF62E7F-2B32-41D9-BED6-32F1F9506C2D}" srcId="{274633D2-5FFC-4E8A-A3DD-AD0FF90F69E0}" destId="{D084FF8B-6F0B-4C18-B3A4-7052B4E6DFD6}" srcOrd="0" destOrd="0" parTransId="{68E6A50B-C621-4CF2-A1B9-35154E7AF179}" sibTransId="{1982B4FB-142C-43F6-95FE-D2092908F0C6}"/>
    <dgm:cxn modelId="{0D62988E-2265-4AE2-951D-8B34FB7CDE04}" srcId="{C0D26407-0635-437E-83EC-541CF9AC4656}" destId="{6A15A073-55C9-42C8-A350-D2EFA40CE9E8}" srcOrd="0" destOrd="0" parTransId="{2CE2843F-0C4A-41AB-98E4-890E083262E3}" sibTransId="{21A1C109-8EA3-4D44-B1CE-2F861990800B}"/>
    <dgm:cxn modelId="{63CF9391-4914-4C86-91F1-6DFDE0A11CD6}" type="presOf" srcId="{ACABA789-F8F7-47D9-8B91-6E864EB05567}" destId="{A1942C82-0E42-487D-A021-9A717F173FB8}" srcOrd="0" destOrd="0" presId="urn:microsoft.com/office/officeart/2005/8/layout/vList2"/>
    <dgm:cxn modelId="{3AE49F9F-5453-42C4-95D1-C93E64A98373}" type="presOf" srcId="{C0D26407-0635-437E-83EC-541CF9AC4656}" destId="{025487EA-4A9E-44C5-B270-188C14AED335}" srcOrd="0" destOrd="0" presId="urn:microsoft.com/office/officeart/2005/8/layout/vList2"/>
    <dgm:cxn modelId="{C15089A1-DE69-41DC-9855-7C2D72E1883E}" type="presOf" srcId="{FD00342F-34F5-45F9-8058-59904417F89A}" destId="{B9C8D6A4-2367-4D30-9B17-98A8D434802D}" srcOrd="0" destOrd="0" presId="urn:microsoft.com/office/officeart/2005/8/layout/vList2"/>
    <dgm:cxn modelId="{160A81AD-81DC-48C7-83F9-BB2607CCDF65}" type="presOf" srcId="{6CE6285B-2305-4FDA-8C6E-6E5C9F9F14ED}" destId="{748DFBD8-477E-47EC-9EA2-45AFF353E289}" srcOrd="0" destOrd="0" presId="urn:microsoft.com/office/officeart/2005/8/layout/vList2"/>
    <dgm:cxn modelId="{126B04C9-12C2-478E-98D3-41418E191579}" srcId="{FD00342F-34F5-45F9-8058-59904417F89A}" destId="{ACABA789-F8F7-47D9-8B91-6E864EB05567}" srcOrd="0" destOrd="0" parTransId="{A85DAA66-9A35-41BC-924F-4232AC7C5B0C}" sibTransId="{3334F0C9-BCD1-4D50-9457-7B47AF4B0053}"/>
    <dgm:cxn modelId="{D04DBED6-C22A-4AB8-A2F2-938A01450875}" srcId="{FD00342F-34F5-45F9-8058-59904417F89A}" destId="{274633D2-5FFC-4E8A-A3DD-AD0FF90F69E0}" srcOrd="2" destOrd="0" parTransId="{A518D093-23EA-4D6A-ADDE-02BE5E0057DB}" sibTransId="{DEE08F1B-6A0E-49F4-BE9E-D0BA9B0B1B6F}"/>
    <dgm:cxn modelId="{8A7724DF-C49B-486F-8489-B004D36BDFBC}" type="presOf" srcId="{D084FF8B-6F0B-4C18-B3A4-7052B4E6DFD6}" destId="{9B3E7C62-F418-41DA-8D44-DA53FB77BA63}" srcOrd="0" destOrd="0" presId="urn:microsoft.com/office/officeart/2005/8/layout/vList2"/>
    <dgm:cxn modelId="{E2721FE3-9090-4653-BF13-9962B9428632}" srcId="{274633D2-5FFC-4E8A-A3DD-AD0FF90F69E0}" destId="{4FBB3281-3B63-4511-AAA3-48996676923A}" srcOrd="1" destOrd="0" parTransId="{B0B117C2-844E-4D16-A780-CEE0B5C6E673}" sibTransId="{3C863C61-D658-421E-9E2D-D4C7A601EDD8}"/>
    <dgm:cxn modelId="{4DFDAFEA-A599-4E95-B72F-2C6B8E6C60B9}" type="presOf" srcId="{A12C7998-80F4-49EB-B75D-22964358A666}" destId="{C23F3912-9F1A-4FEA-B2D4-852F8F3F8740}" srcOrd="0" destOrd="2" presId="urn:microsoft.com/office/officeart/2005/8/layout/vList2"/>
    <dgm:cxn modelId="{94E100F0-EA39-4984-908A-19ABA4CA17E0}" type="presOf" srcId="{4FBB3281-3B63-4511-AAA3-48996676923A}" destId="{9B3E7C62-F418-41DA-8D44-DA53FB77BA63}" srcOrd="0" destOrd="1" presId="urn:microsoft.com/office/officeart/2005/8/layout/vList2"/>
    <dgm:cxn modelId="{15C8BAA3-B97B-47A9-B707-42546AD2D2B8}" type="presParOf" srcId="{B9C8D6A4-2367-4D30-9B17-98A8D434802D}" destId="{A1942C82-0E42-487D-A021-9A717F173FB8}" srcOrd="0" destOrd="0" presId="urn:microsoft.com/office/officeart/2005/8/layout/vList2"/>
    <dgm:cxn modelId="{0CF20873-A57A-474D-948D-55B37F425415}" type="presParOf" srcId="{B9C8D6A4-2367-4D30-9B17-98A8D434802D}" destId="{051A07EA-3CC1-4559-ACDD-1F5FF160C838}" srcOrd="1" destOrd="0" presId="urn:microsoft.com/office/officeart/2005/8/layout/vList2"/>
    <dgm:cxn modelId="{4523D14D-27CD-4510-8FF3-3FD38E6BD3D4}" type="presParOf" srcId="{B9C8D6A4-2367-4D30-9B17-98A8D434802D}" destId="{025487EA-4A9E-44C5-B270-188C14AED335}" srcOrd="2" destOrd="0" presId="urn:microsoft.com/office/officeart/2005/8/layout/vList2"/>
    <dgm:cxn modelId="{E772B1FE-F52C-4548-A96F-66DA6BAAB600}" type="presParOf" srcId="{B9C8D6A4-2367-4D30-9B17-98A8D434802D}" destId="{C23F3912-9F1A-4FEA-B2D4-852F8F3F8740}" srcOrd="3" destOrd="0" presId="urn:microsoft.com/office/officeart/2005/8/layout/vList2"/>
    <dgm:cxn modelId="{A6AF5DA7-A273-4F5D-A5E7-7A4F858BAD11}" type="presParOf" srcId="{B9C8D6A4-2367-4D30-9B17-98A8D434802D}" destId="{64749926-B9BC-431E-9D6A-42F07394D68B}" srcOrd="4" destOrd="0" presId="urn:microsoft.com/office/officeart/2005/8/layout/vList2"/>
    <dgm:cxn modelId="{8F13BDC3-195F-4646-BAE3-5E3EA5494547}" type="presParOf" srcId="{B9C8D6A4-2367-4D30-9B17-98A8D434802D}" destId="{9B3E7C62-F418-41DA-8D44-DA53FB77BA63}" srcOrd="5" destOrd="0" presId="urn:microsoft.com/office/officeart/2005/8/layout/vList2"/>
    <dgm:cxn modelId="{81B27022-BDF0-44F2-ACB1-0D5B7BA1127E}" type="presParOf" srcId="{B9C8D6A4-2367-4D30-9B17-98A8D434802D}" destId="{35A51765-F36A-4F2E-8A98-D60E10B1D3E4}" srcOrd="6" destOrd="0" presId="urn:microsoft.com/office/officeart/2005/8/layout/vList2"/>
    <dgm:cxn modelId="{B6AE6308-DCD0-4C5E-ACBA-CE329B19D7E4}" type="presParOf" srcId="{B9C8D6A4-2367-4D30-9B17-98A8D434802D}" destId="{4181E8A2-0370-4907-8C04-BD0AAA6D41DF}" srcOrd="7" destOrd="0" presId="urn:microsoft.com/office/officeart/2005/8/layout/vList2"/>
    <dgm:cxn modelId="{761194DC-8388-453E-925D-65790E0A979D}" type="presParOf" srcId="{B9C8D6A4-2367-4D30-9B17-98A8D434802D}" destId="{748DFBD8-477E-47EC-9EA2-45AFF353E28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42C82-0E42-487D-A021-9A717F173FB8}">
      <dsp:nvSpPr>
        <dsp:cNvPr id="0" name=""/>
        <dsp:cNvSpPr/>
      </dsp:nvSpPr>
      <dsp:spPr>
        <a:xfrm>
          <a:off x="0" y="117338"/>
          <a:ext cx="7661469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>
              <a:cs typeface="Calibri Light"/>
            </a:rPr>
            <a:t>What is the trend </a:t>
          </a:r>
          <a:r>
            <a:rPr lang="ko-KR" sz="2200" b="1" kern="1200"/>
            <a:t>in house prices over </a:t>
          </a:r>
          <a:r>
            <a:rPr lang="en-US" sz="2200" b="1" kern="1200"/>
            <a:t>25 years ( 1991 – 2016)? </a:t>
          </a:r>
        </a:p>
      </dsp:txBody>
      <dsp:txXfrm>
        <a:off x="42663" y="160001"/>
        <a:ext cx="7576143" cy="788627"/>
      </dsp:txXfrm>
    </dsp:sp>
    <dsp:sp modelId="{025487EA-4A9E-44C5-B270-188C14AED335}">
      <dsp:nvSpPr>
        <dsp:cNvPr id="0" name=""/>
        <dsp:cNvSpPr/>
      </dsp:nvSpPr>
      <dsp:spPr>
        <a:xfrm>
          <a:off x="0" y="1054651"/>
          <a:ext cx="7661469" cy="873953"/>
        </a:xfrm>
        <a:prstGeom prst="roundRect">
          <a:avLst/>
        </a:prstGeom>
        <a:solidFill>
          <a:schemeClr val="accent2">
            <a:hueOff val="810023"/>
            <a:satOff val="113"/>
            <a:lumOff val="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 dirty="0">
              <a:cs typeface="Calibri Light"/>
            </a:rPr>
            <a:t>Are there any correlation between </a:t>
          </a:r>
          <a:r>
            <a:rPr lang="en-US" sz="2200" b="1" kern="1200" dirty="0"/>
            <a:t>US house </a:t>
          </a:r>
          <a:r>
            <a:rPr lang="ko-KR" sz="2200" b="1" kern="1200" dirty="0"/>
            <a:t>prices</a:t>
          </a:r>
          <a:r>
            <a:rPr lang="en-US" sz="2200" b="1" kern="1200" dirty="0"/>
            <a:t> (</a:t>
          </a:r>
          <a:r>
            <a:rPr lang="en-US" altLang="ko-KR" sz="2200" b="1" kern="1200" dirty="0"/>
            <a:t>1991-2016) </a:t>
          </a:r>
          <a:endParaRPr lang="en-US" sz="2200" kern="1200" dirty="0"/>
        </a:p>
      </dsp:txBody>
      <dsp:txXfrm>
        <a:off x="42663" y="1097314"/>
        <a:ext cx="7576143" cy="788627"/>
      </dsp:txXfrm>
    </dsp:sp>
    <dsp:sp modelId="{C23F3912-9F1A-4FEA-B2D4-852F8F3F8740}">
      <dsp:nvSpPr>
        <dsp:cNvPr id="0" name=""/>
        <dsp:cNvSpPr/>
      </dsp:nvSpPr>
      <dsp:spPr>
        <a:xfrm>
          <a:off x="0" y="1928605"/>
          <a:ext cx="7661469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25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Household income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>
              <a:cs typeface="Calibri Light"/>
            </a:rPr>
            <a:t>GDP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>
              <a:solidFill>
                <a:srgbClr val="010000"/>
              </a:solidFill>
              <a:cs typeface="Calibri Light"/>
            </a:rPr>
            <a:t>Interest rates</a:t>
          </a:r>
          <a:endParaRPr lang="en-US" altLang="ko-KR" sz="1700" b="1" kern="1200">
            <a:cs typeface="Calibri Light"/>
          </a:endParaRPr>
        </a:p>
      </dsp:txBody>
      <dsp:txXfrm>
        <a:off x="0" y="1928605"/>
        <a:ext cx="7661469" cy="888030"/>
      </dsp:txXfrm>
    </dsp:sp>
    <dsp:sp modelId="{64749926-B9BC-431E-9D6A-42F07394D68B}">
      <dsp:nvSpPr>
        <dsp:cNvPr id="0" name=""/>
        <dsp:cNvSpPr/>
      </dsp:nvSpPr>
      <dsp:spPr>
        <a:xfrm>
          <a:off x="0" y="2816635"/>
          <a:ext cx="7661469" cy="873953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 dirty="0">
              <a:cs typeface="Calibri Light"/>
            </a:rPr>
            <a:t>Track the correlation of New York house prices for 8 years (2009-2016) </a:t>
          </a:r>
          <a:endParaRPr lang="en-US" altLang="ko-KR" sz="2200" b="1" kern="1200" dirty="0">
            <a:solidFill>
              <a:srgbClr val="000000"/>
            </a:solidFill>
            <a:cs typeface="Calibri Light"/>
          </a:endParaRPr>
        </a:p>
      </dsp:txBody>
      <dsp:txXfrm>
        <a:off x="42663" y="2859298"/>
        <a:ext cx="7576143" cy="788627"/>
      </dsp:txXfrm>
    </dsp:sp>
    <dsp:sp modelId="{9B3E7C62-F418-41DA-8D44-DA53FB77BA63}">
      <dsp:nvSpPr>
        <dsp:cNvPr id="0" name=""/>
        <dsp:cNvSpPr/>
      </dsp:nvSpPr>
      <dsp:spPr>
        <a:xfrm>
          <a:off x="0" y="3690588"/>
          <a:ext cx="7661469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25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>
              <a:solidFill>
                <a:srgbClr val="000000"/>
              </a:solidFill>
              <a:cs typeface="Calibri Light"/>
            </a:rPr>
            <a:t>Household income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>
              <a:solidFill>
                <a:srgbClr val="000000"/>
              </a:solidFill>
              <a:cs typeface="Calibri Light"/>
            </a:rPr>
            <a:t>Weather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>
              <a:solidFill>
                <a:srgbClr val="000000"/>
              </a:solidFill>
              <a:cs typeface="Calibri Light"/>
            </a:rPr>
            <a:t>Crime rate</a:t>
          </a:r>
        </a:p>
      </dsp:txBody>
      <dsp:txXfrm>
        <a:off x="0" y="3690588"/>
        <a:ext cx="7661469" cy="888030"/>
      </dsp:txXfrm>
    </dsp:sp>
    <dsp:sp modelId="{35A51765-F36A-4F2E-8A98-D60E10B1D3E4}">
      <dsp:nvSpPr>
        <dsp:cNvPr id="0" name=""/>
        <dsp:cNvSpPr/>
      </dsp:nvSpPr>
      <dsp:spPr>
        <a:xfrm>
          <a:off x="0" y="4578618"/>
          <a:ext cx="7661469" cy="873953"/>
        </a:xfrm>
        <a:prstGeom prst="roundRect">
          <a:avLst/>
        </a:prstGeom>
        <a:solidFill>
          <a:schemeClr val="accent2">
            <a:hueOff val="2430068"/>
            <a:satOff val="338"/>
            <a:lumOff val="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/>
            <a:t>Analysis</a:t>
          </a:r>
          <a:r>
            <a:rPr lang="ko-KR" sz="2200" b="1" kern="1200"/>
            <a:t> </a:t>
          </a:r>
          <a:r>
            <a:rPr lang="ko-KR" sz="2200" b="1" kern="1200" dirty="0"/>
            <a:t>house prices</a:t>
          </a:r>
          <a:r>
            <a:rPr lang="en-US" sz="2200" b="1" kern="1200" dirty="0"/>
            <a:t> </a:t>
          </a:r>
          <a:r>
            <a:rPr lang="en-US" altLang="ko-KR" sz="2200" b="1" kern="1200" dirty="0"/>
            <a:t>in New York </a:t>
          </a:r>
          <a:r>
            <a:rPr lang="ko-KR" sz="2200" b="1" kern="1200" dirty="0"/>
            <a:t>for </a:t>
          </a:r>
          <a:r>
            <a:rPr lang="en-US" sz="2200" b="1" kern="1200" dirty="0"/>
            <a:t>the 8-year </a:t>
          </a:r>
          <a:r>
            <a:rPr lang="en-US" altLang="ko-KR" sz="2200" b="1" kern="1200" dirty="0"/>
            <a:t>period (2009 –2016)</a:t>
          </a:r>
          <a:endParaRPr lang="en-US" altLang="ko-KR" sz="2200" kern="1200" dirty="0">
            <a:solidFill>
              <a:srgbClr val="000000"/>
            </a:solidFill>
            <a:cs typeface="Calibri Light"/>
          </a:endParaRPr>
        </a:p>
      </dsp:txBody>
      <dsp:txXfrm>
        <a:off x="42663" y="4621281"/>
        <a:ext cx="7576143" cy="788627"/>
      </dsp:txXfrm>
    </dsp:sp>
    <dsp:sp modelId="{748DFBD8-477E-47EC-9EA2-45AFF353E289}">
      <dsp:nvSpPr>
        <dsp:cNvPr id="0" name=""/>
        <dsp:cNvSpPr/>
      </dsp:nvSpPr>
      <dsp:spPr>
        <a:xfrm>
          <a:off x="0" y="5515932"/>
          <a:ext cx="7661469" cy="873953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>
              <a:cs typeface="Calibri Light"/>
            </a:rPr>
            <a:t>Compare the </a:t>
          </a:r>
          <a:r>
            <a:rPr lang="en-US" altLang="ko-KR" sz="2200" b="1" kern="1200"/>
            <a:t>model with actual house prices and analyze the impact of each factor</a:t>
          </a:r>
          <a:endParaRPr lang="en-US" sz="2200" b="1" kern="1200"/>
        </a:p>
      </dsp:txBody>
      <dsp:txXfrm>
        <a:off x="42663" y="5558595"/>
        <a:ext cx="7576143" cy="788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3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2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0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28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2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3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8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0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3F5F7-83B8-4628-91DC-28FB48D93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665" y="758952"/>
            <a:ext cx="10058400" cy="3892168"/>
          </a:xfrm>
        </p:spPr>
        <p:txBody>
          <a:bodyPr>
            <a:normAutofit/>
          </a:bodyPr>
          <a:lstStyle/>
          <a:p>
            <a:br>
              <a:rPr lang="en-US" sz="3200" dirty="0">
                <a:latin typeface="+mn-lt"/>
              </a:rPr>
            </a:br>
            <a:r>
              <a:rPr lang="en-US" sz="3200" b="1" i="0" dirty="0">
                <a:solidFill>
                  <a:srgbClr val="24292E"/>
                </a:solidFill>
                <a:effectLst/>
                <a:latin typeface="+mn-lt"/>
              </a:rPr>
              <a:t>Applying data science to analysis housing market in US</a:t>
            </a:r>
            <a:br>
              <a:rPr lang="en-US" sz="6800" dirty="0"/>
            </a:br>
            <a:endParaRPr lang="en-US" sz="6800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840C6-B8F9-4CF0-8CA9-201B41EB6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by:</a:t>
            </a:r>
            <a:endParaRPr lang="en-US" dirty="0">
              <a:solidFill>
                <a:srgbClr val="FFFFFF"/>
              </a:solidFill>
              <a:cs typeface="Calibri Light"/>
            </a:endParaRPr>
          </a:p>
          <a:p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>
                <a:solidFill>
                  <a:srgbClr val="FFFFFF"/>
                </a:solidFill>
              </a:rPr>
              <a:t>	Wen </a:t>
            </a:r>
            <a:r>
              <a:rPr lang="en-US" dirty="0">
                <a:solidFill>
                  <a:srgbClr val="FFFFFF"/>
                </a:solidFill>
              </a:rPr>
              <a:t>yin</a:t>
            </a:r>
            <a:endParaRPr lang="en-US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024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US </a:t>
            </a:r>
            <a:r>
              <a:rPr lang="ko-KR" altLang="en-US">
                <a:ea typeface="맑은 고딕"/>
              </a:rPr>
              <a:t>Household Income</a:t>
            </a:r>
            <a:endParaRPr lang="ko-KR" altLang="en-US"/>
          </a:p>
        </p:txBody>
      </p:sp>
      <p:pic>
        <p:nvPicPr>
          <p:cNvPr id="4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0AB69950-428E-4F19-8036-23181661F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780" y="1998740"/>
            <a:ext cx="10058400" cy="401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7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1F84-83A8-46C6-BF7C-39D871A5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US Household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Income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BF02-C4A7-4191-B11B-50AD66A4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68188" cy="4023360"/>
          </a:xfrm>
        </p:spPr>
        <p:txBody>
          <a:bodyPr/>
          <a:lstStyle/>
          <a:p>
            <a:r>
              <a:rPr lang="en-US" b="1" dirty="0"/>
              <a:t>Observations: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Household Income have doubled over the 25-year period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District of Columbia is the state with the </a:t>
            </a:r>
            <a:r>
              <a:rPr lang="en-US" u="sng" dirty="0"/>
              <a:t>highest </a:t>
            </a:r>
            <a:r>
              <a:rPr lang="en-US" dirty="0"/>
              <a:t>standard deviation in household income – most change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Michigan is the state with the </a:t>
            </a:r>
            <a:r>
              <a:rPr lang="en-US" u="sng" dirty="0"/>
              <a:t>lowest</a:t>
            </a:r>
            <a:r>
              <a:rPr lang="en-US" dirty="0"/>
              <a:t> standard deviation in house prices – least change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Great Recession from Dec 2007 - June 2009</a:t>
            </a:r>
          </a:p>
          <a:p>
            <a:pPr marL="932688" lvl="2" indent="-457200"/>
            <a:r>
              <a:rPr lang="en-US" dirty="0"/>
              <a:t>Household income in most states went down.</a:t>
            </a:r>
          </a:p>
          <a:p>
            <a:pPr marL="932688" lvl="2" indent="-457200"/>
            <a:r>
              <a:rPr lang="en-US" dirty="0"/>
              <a:t>New York has a delayed impact; the household income dropped a couple of years later in 2013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6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4C93-FFB6-437C-A43E-CEFAEF36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 GDP &amp; Interest Rates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34859-3071-41D4-AB70-0F574F773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(1991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GDP</a:t>
            </a:r>
            <a:endParaRPr lang="ko-KR" altLang="en-US" err="1"/>
          </a:p>
        </p:txBody>
      </p:sp>
      <p:pic>
        <p:nvPicPr>
          <p:cNvPr id="4" name="그림 4" descr="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148303D-56FE-4041-A876-2AAA8B2C2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652" y="1915097"/>
            <a:ext cx="7676743" cy="42578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6C519A-B240-4BFD-917B-01B93D493621}"/>
              </a:ext>
            </a:extLst>
          </p:cNvPr>
          <p:cNvSpPr txBox="1">
            <a:spLocks/>
          </p:cNvSpPr>
          <p:nvPr/>
        </p:nvSpPr>
        <p:spPr>
          <a:xfrm>
            <a:off x="8593666" y="2099388"/>
            <a:ext cx="2985623" cy="4073530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source: </a:t>
            </a:r>
            <a:r>
              <a:rPr lang="en-US"/>
              <a:t>CSV</a:t>
            </a:r>
          </a:p>
          <a:p>
            <a:r>
              <a:rPr lang="en-US" b="1"/>
              <a:t>Objective: </a:t>
            </a:r>
            <a:r>
              <a:rPr lang="en-US"/>
              <a:t>Analyze the trend in US GDP over 25 years</a:t>
            </a:r>
          </a:p>
          <a:p>
            <a:r>
              <a:rPr lang="en-US" b="1"/>
              <a:t>Data manipulation: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Convert GDP growth rate from year after year to start from 100 in 1991 to analyze the trend</a:t>
            </a:r>
            <a:endParaRPr lang="en-US">
              <a:cs typeface="Calibri"/>
            </a:endParaRPr>
          </a:p>
          <a:p>
            <a:r>
              <a:rPr lang="en-US" b="1"/>
              <a:t>Line plot: </a:t>
            </a:r>
            <a:r>
              <a:rPr lang="en-US"/>
              <a:t>matplotlib</a:t>
            </a:r>
          </a:p>
          <a:p>
            <a:r>
              <a:rPr lang="en-US" b="1"/>
              <a:t>Observations: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GDP has grown linearly except for a slight dip after the great recession</a:t>
            </a:r>
          </a:p>
        </p:txBody>
      </p:sp>
    </p:spTree>
    <p:extLst>
      <p:ext uri="{BB962C8B-B14F-4D97-AF65-F5344CB8AC3E}">
        <p14:creationId xmlns:p14="http://schemas.microsoft.com/office/powerpoint/2010/main" val="2714086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Interest Rates</a:t>
            </a:r>
            <a:endParaRPr lang="ko-KR" altLang="en-US"/>
          </a:p>
        </p:txBody>
      </p:sp>
      <p:pic>
        <p:nvPicPr>
          <p:cNvPr id="4" name="그림 4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E82B151A-2E7E-43FB-B632-205C5AF96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533" y="1915096"/>
            <a:ext cx="7676743" cy="42578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E43171-9117-4209-A9AC-4A969DFBBAEC}"/>
              </a:ext>
            </a:extLst>
          </p:cNvPr>
          <p:cNvSpPr txBox="1">
            <a:spLocks/>
          </p:cNvSpPr>
          <p:nvPr/>
        </p:nvSpPr>
        <p:spPr>
          <a:xfrm>
            <a:off x="8593666" y="2099388"/>
            <a:ext cx="2985623" cy="3769706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source: </a:t>
            </a:r>
            <a:r>
              <a:rPr lang="en-US"/>
              <a:t>CSV</a:t>
            </a:r>
          </a:p>
          <a:p>
            <a:r>
              <a:rPr lang="en-US" b="1"/>
              <a:t>Objective: </a:t>
            </a:r>
            <a:r>
              <a:rPr lang="en-US"/>
              <a:t>Analyze the trend in interest rates over 25 years</a:t>
            </a:r>
          </a:p>
          <a:p>
            <a:r>
              <a:rPr lang="en-US" b="1"/>
              <a:t>Data manipulation: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Normalize interest rates to start from 100 in 1991 to analyze the trend</a:t>
            </a:r>
            <a:endParaRPr lang="en-US">
              <a:cs typeface="Calibri"/>
            </a:endParaRPr>
          </a:p>
          <a:p>
            <a:r>
              <a:rPr lang="en-US" b="1"/>
              <a:t>Line plot: </a:t>
            </a:r>
            <a:r>
              <a:rPr lang="en-US"/>
              <a:t>matplotlib</a:t>
            </a:r>
          </a:p>
          <a:p>
            <a:r>
              <a:rPr lang="en-US" b="1"/>
              <a:t>Observations: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Interest rates dipped significantly after both recessions and remained stable until 2015</a:t>
            </a:r>
          </a:p>
        </p:txBody>
      </p:sp>
    </p:spTree>
    <p:extLst>
      <p:ext uri="{BB962C8B-B14F-4D97-AF65-F5344CB8AC3E}">
        <p14:creationId xmlns:p14="http://schemas.microsoft.com/office/powerpoint/2010/main" val="55906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54CA-1C9F-4F19-88C8-C2BA1BB3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Analysis  -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3F2D6-8A52-4AEF-B8CB-AE37EDE19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(1991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6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15874"/>
            <a:ext cx="3509805" cy="1677832"/>
          </a:xfrm>
        </p:spPr>
        <p:txBody>
          <a:bodyPr anchor="t">
            <a:normAutofit/>
          </a:bodyPr>
          <a:lstStyle/>
          <a:p>
            <a:r>
              <a:rPr lang="ko-KR" altLang="en-US" sz="3600">
                <a:solidFill>
                  <a:srgbClr val="FFFFFF"/>
                </a:solidFill>
                <a:latin typeface="Malgun Gothic"/>
                <a:ea typeface="Malgun Gothic"/>
              </a:rPr>
              <a:t>Analysis</a:t>
            </a:r>
            <a:b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</a:br>
            <a:br>
              <a:rPr lang="en-US" altLang="ko-KR" sz="2800">
                <a:latin typeface="Malgun Gothic"/>
              </a:rPr>
            </a:br>
            <a: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  <a:t>Pairplot: Seaborn</a:t>
            </a:r>
            <a:endParaRPr lang="ko-KR" altLang="en-US" sz="28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3B1FAE05-CBDE-42B3-81EA-F7404CB7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776" y="266407"/>
            <a:ext cx="6282642" cy="6317859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729E735-8D8F-4A36-93E2-46BE9858A6F8}"/>
              </a:ext>
            </a:extLst>
          </p:cNvPr>
          <p:cNvSpPr txBox="1">
            <a:spLocks/>
          </p:cNvSpPr>
          <p:nvPr/>
        </p:nvSpPr>
        <p:spPr>
          <a:xfrm>
            <a:off x="419101" y="3293706"/>
            <a:ext cx="2980207" cy="11739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House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P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rices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Household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I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ncome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GDP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Interest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R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212532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4">
            <a:extLst>
              <a:ext uri="{FF2B5EF4-FFF2-40B4-BE49-F238E27FC236}">
                <a16:creationId xmlns:a16="http://schemas.microsoft.com/office/drawing/2014/main" id="{8A155069-2223-412A-A0FA-1005EF05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094" y="961142"/>
            <a:ext cx="7516120" cy="5038291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7B65E82-4C4D-4122-87B7-518A7125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15874"/>
            <a:ext cx="3509805" cy="1677832"/>
          </a:xfrm>
        </p:spPr>
        <p:txBody>
          <a:bodyPr anchor="t">
            <a:normAutofit/>
          </a:bodyPr>
          <a:lstStyle/>
          <a:p>
            <a:r>
              <a:rPr lang="ko-KR" altLang="en-US" sz="3600">
                <a:solidFill>
                  <a:srgbClr val="FFFFFF"/>
                </a:solidFill>
                <a:latin typeface="Malgun Gothic"/>
                <a:ea typeface="Malgun Gothic"/>
              </a:rPr>
              <a:t>Analysis</a:t>
            </a:r>
            <a:b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</a:br>
            <a:br>
              <a:rPr lang="en-US" altLang="ko-KR" sz="2800">
                <a:latin typeface="Malgun Gothic"/>
              </a:rPr>
            </a:br>
            <a: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  <a:t>Heatmap: Seaborn</a:t>
            </a:r>
            <a:endParaRPr lang="ko-KR" altLang="en-US" sz="28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490E6FA-DA0A-4343-B31B-4051ABBDFB0C}"/>
              </a:ext>
            </a:extLst>
          </p:cNvPr>
          <p:cNvSpPr txBox="1">
            <a:spLocks/>
          </p:cNvSpPr>
          <p:nvPr/>
        </p:nvSpPr>
        <p:spPr>
          <a:xfrm>
            <a:off x="419101" y="3293706"/>
            <a:ext cx="2980207" cy="11739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House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P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rices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Household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I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ncome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GDP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Interest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R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2022814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02B8-2C25-4890-B859-A1847182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 Crime Rate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68205-9E3D-4795-A0E6-60947E71D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(2009 - 2016)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9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677" y="1147830"/>
            <a:ext cx="3690257" cy="776681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Crime Rate</a:t>
            </a:r>
            <a:endParaRPr lang="ko-KR" altLang="en-US"/>
          </a:p>
        </p:txBody>
      </p:sp>
      <p:pic>
        <p:nvPicPr>
          <p:cNvPr id="7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FECD0055-359E-48C7-82A2-9D8EC47BE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9" y="1384282"/>
            <a:ext cx="7613185" cy="4045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A4E8CE-0DC0-4A7C-84AE-D48CE4F6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792" y="2316145"/>
            <a:ext cx="3690257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>
                <a:cs typeface="Calibri"/>
              </a:rPr>
              <a:t>Data source: API from FBI</a:t>
            </a: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Data retrieval: Convert into JSON and export in CSV file </a:t>
            </a: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Data manipulation: Merge with "state" and "population" </a:t>
            </a:r>
            <a:r>
              <a:rPr lang="en-US" err="1">
                <a:cs typeface="Calibri"/>
              </a:rPr>
              <a:t>dataframe</a:t>
            </a:r>
            <a:r>
              <a:rPr lang="en-US">
                <a:cs typeface="Calibri"/>
              </a:rPr>
              <a:t> and clean data </a:t>
            </a: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Data wrangling: Calculate crime rate and include in the </a:t>
            </a:r>
            <a:r>
              <a:rPr lang="en-US" err="1">
                <a:cs typeface="Calibri"/>
              </a:rPr>
              <a:t>dataframe</a:t>
            </a:r>
            <a:endParaRPr lang="en-US">
              <a:cs typeface="Calibri"/>
            </a:endParaRP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Line plot: matplotlib</a:t>
            </a:r>
          </a:p>
          <a:p>
            <a:endParaRPr lang="en-US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60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D0C78-3FE8-4862-9201-E5A14E53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0C4E-0984-41B1-B660-B016BEFCF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F0502020204030204" pitchFamily="34" charset="0"/>
              <a:buChar char="v"/>
            </a:pPr>
            <a:r>
              <a:rPr lang="en-US" b="1"/>
              <a:t>There may be some factors that affect the housing prices in the US.</a:t>
            </a:r>
            <a:endParaRPr lang="en-US"/>
          </a:p>
          <a:p>
            <a:pPr>
              <a:buFont typeface="Wingdings" panose="020F0502020204030204" pitchFamily="34" charset="0"/>
              <a:buChar char="v"/>
            </a:pPr>
            <a:r>
              <a:rPr lang="en-US" b="1"/>
              <a:t>This project will examine correlations between the various factors and their impact on the housing prices in New York.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4519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FA11-33EF-4286-BD24-5FAD1E36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Rate 2016 - 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F43FD-E3FA-4F40-B7EA-BA00824CE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2522"/>
            <a:ext cx="93726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4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B50C-C8C1-42C1-88C8-337BC1B2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 Weather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2CA6D-2BA7-41BB-B41A-7FC8DBE89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(1999 – 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50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1F84-83A8-46C6-BF7C-39D871A5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US Weather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BF02-C4A7-4191-B11B-50AD66A4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68188" cy="402336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cs typeface="Calibri Light"/>
              </a:rPr>
              <a:t>Data source: </a:t>
            </a:r>
            <a:r>
              <a:rPr lang="en-US" dirty="0">
                <a:cs typeface="Calibri Light"/>
              </a:rPr>
              <a:t>CSV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 Light"/>
              </a:rPr>
              <a:t>Objective: </a:t>
            </a:r>
            <a:r>
              <a:rPr lang="en-US" dirty="0">
                <a:cs typeface="Calibri Light"/>
              </a:rPr>
              <a:t>Analyze the trend in US TEMPERATURE across all states around 20 years ( 1999 – 2017)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 Light"/>
              </a:rPr>
              <a:t>Data manipulation:</a:t>
            </a:r>
            <a:endParaRPr lang="en-US" dirty="0">
              <a:cs typeface="Calibri Light"/>
            </a:endParaRPr>
          </a:p>
          <a:p>
            <a:pPr marL="749300" lvl="1" indent="-457200">
              <a:buAutoNum type="arabicPeriod"/>
            </a:pPr>
            <a:r>
              <a:rPr lang="en-US" dirty="0">
                <a:cs typeface="Calibri Light"/>
              </a:rPr>
              <a:t>Computerize the temperature range for each state  </a:t>
            </a:r>
          </a:p>
          <a:p>
            <a:pPr marL="749300" lvl="1" indent="-457200">
              <a:buAutoNum type="arabicPeriod"/>
            </a:pPr>
            <a:r>
              <a:rPr lang="en-US" dirty="0">
                <a:cs typeface="Calibri Light"/>
              </a:rPr>
              <a:t>Calculate the correlation between temperature and housing price in some cold-winter (&lt;30 F) or hot-summer (&gt; 90 F) states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 Light"/>
              </a:rPr>
              <a:t>Line plot: </a:t>
            </a:r>
            <a:r>
              <a:rPr lang="en-US" dirty="0">
                <a:cs typeface="Calibri Light"/>
              </a:rPr>
              <a:t>matplotlib</a:t>
            </a:r>
            <a:endParaRPr lang="en-US" dirty="0"/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29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Weather</a:t>
            </a:r>
            <a:r>
              <a:rPr lang="ko-KR" altLang="en-US" dirty="0">
                <a:ea typeface="맑은 고딕"/>
              </a:rPr>
              <a:t> Data     </a:t>
            </a:r>
            <a:endParaRPr lang="ko-KR" altLang="en-US" dirty="0"/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B8FD4B02-4DA9-4F7A-84CC-8850A57F9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247" y="1981310"/>
            <a:ext cx="5200650" cy="39004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7D50FF-7624-4C64-B444-40E732D90FF2}"/>
              </a:ext>
            </a:extLst>
          </p:cNvPr>
          <p:cNvSpPr txBox="1"/>
          <p:nvPr/>
        </p:nvSpPr>
        <p:spPr>
          <a:xfrm>
            <a:off x="8071897" y="2782669"/>
            <a:ext cx="335140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Summer (25%-75%) : 84 F to  90 F ( 6 F difference)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7CF42-93F6-48E7-BC21-585B3B89EFEE}"/>
              </a:ext>
            </a:extLst>
          </p:cNvPr>
          <p:cNvSpPr txBox="1"/>
          <p:nvPr/>
        </p:nvSpPr>
        <p:spPr>
          <a:xfrm>
            <a:off x="8071915" y="3687065"/>
            <a:ext cx="330945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Winter (25% - 75%) : 33 F to 50 F (17 F difference)</a:t>
            </a:r>
          </a:p>
        </p:txBody>
      </p:sp>
    </p:spTree>
    <p:extLst>
      <p:ext uri="{BB962C8B-B14F-4D97-AF65-F5344CB8AC3E}">
        <p14:creationId xmlns:p14="http://schemas.microsoft.com/office/powerpoint/2010/main" val="2148153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DE59-65F6-43B2-B2CF-9326CBF5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Weather Data           Correlation =  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- 0.7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8BFE81E6-CD77-4323-A8A2-6A19501BA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2059" y="1845734"/>
            <a:ext cx="528884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2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5002-C68E-4A7E-9617-6A8A1CA0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Weather Data             Correlation = 0.1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62956C4-36A8-4EBF-9EA6-96AD7B1C0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240" y="1845734"/>
            <a:ext cx="5332479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78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now covered slope&#10;&#10;Description generated with very high confidence">
            <a:extLst>
              <a:ext uri="{FF2B5EF4-FFF2-40B4-BE49-F238E27FC236}">
                <a16:creationId xmlns:a16="http://schemas.microsoft.com/office/drawing/2014/main" id="{F06751D1-884A-400F-913D-96516E843A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504238" y="3568700"/>
            <a:ext cx="3687762" cy="278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BF9DE-F4EF-44D8-8CCB-EB449A97FC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47787" y="1516063"/>
            <a:ext cx="10058400" cy="1449387"/>
          </a:xfrm>
        </p:spPr>
        <p:txBody>
          <a:bodyPr>
            <a:noAutofit/>
          </a:bodyPr>
          <a:lstStyle/>
          <a:p>
            <a:r>
              <a:rPr lang="en-US" dirty="0">
                <a:cs typeface="Calibri Light"/>
              </a:rPr>
              <a:t>Why President Trump try hard to build a Barrier to protect Texas inside of a Wall to protect the Alaska?</a:t>
            </a:r>
            <a:endParaRPr lang="en-US" dirty="0"/>
          </a:p>
        </p:txBody>
      </p:sp>
      <p:pic>
        <p:nvPicPr>
          <p:cNvPr id="6" name="Picture 6" descr="A group of people standing in front of a fence&#10;&#10;Description generated with very high confidence">
            <a:extLst>
              <a:ext uri="{FF2B5EF4-FFF2-40B4-BE49-F238E27FC236}">
                <a16:creationId xmlns:a16="http://schemas.microsoft.com/office/drawing/2014/main" id="{F8B39D50-9B70-4198-A32D-23D401325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64" y="3674122"/>
            <a:ext cx="3764972" cy="267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9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BA44-D1E1-477D-A112-E72DC151B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858838"/>
            <a:ext cx="10696832" cy="1449387"/>
          </a:xfrm>
        </p:spPr>
        <p:txBody>
          <a:bodyPr/>
          <a:lstStyle/>
          <a:p>
            <a:r>
              <a:rPr lang="en-US" dirty="0">
                <a:cs typeface="Calibri Light"/>
              </a:rPr>
              <a:t>Because Nobody wants to come to Alaska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E609-7B65-4849-958C-4080736489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2417763"/>
            <a:ext cx="10058400" cy="4022725"/>
          </a:xfrm>
        </p:spPr>
        <p:txBody>
          <a:bodyPr vert="horz" lIns="0" tIns="45720" rIns="0" bIns="45720" rtlCol="0" anchor="t">
            <a:normAutofit/>
          </a:bodyPr>
          <a:lstStyle/>
          <a:p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7640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ADEB-3B7B-409E-A020-0114AE2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Analysis  - New York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996F4-36B0-4878-B4D9-CF60DE12A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(2009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65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Analysis </a:t>
            </a:r>
            <a:r>
              <a:rPr lang="en-US" altLang="ko-KR">
                <a:ea typeface="맑은 고딕"/>
              </a:rPr>
              <a:t>– New York</a:t>
            </a:r>
            <a:endParaRPr lang="ko-KR" altLang="en-US"/>
          </a:p>
        </p:txBody>
      </p:sp>
      <p:pic>
        <p:nvPicPr>
          <p:cNvPr id="4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D00E4D9F-5F04-4308-B213-774753946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60" y="2050888"/>
            <a:ext cx="7033685" cy="402336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85873F-3D03-4DF0-885E-88E08A77B9C6}"/>
              </a:ext>
            </a:extLst>
          </p:cNvPr>
          <p:cNvSpPr txBox="1">
            <a:spLocks/>
          </p:cNvSpPr>
          <p:nvPr/>
        </p:nvSpPr>
        <p:spPr>
          <a:xfrm>
            <a:off x="8593666" y="2099387"/>
            <a:ext cx="3088261" cy="4105469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source: </a:t>
            </a:r>
            <a:r>
              <a:rPr lang="en-US"/>
              <a:t>CSV</a:t>
            </a:r>
          </a:p>
          <a:p>
            <a:r>
              <a:rPr lang="en-US" b="1"/>
              <a:t>Objective: </a:t>
            </a:r>
            <a:r>
              <a:rPr lang="en-US"/>
              <a:t>Track the correlation of New York house prices for 8 years (2009-2016) with household income, crime rate, and annual temperature.</a:t>
            </a:r>
          </a:p>
          <a:p>
            <a:r>
              <a:rPr lang="en-US" b="1"/>
              <a:t>Data manipulation: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Normalize all factors to start from 100 in 2009 to analyze the trend</a:t>
            </a:r>
            <a:endParaRPr lang="en-US">
              <a:cs typeface="Calibri"/>
            </a:endParaRPr>
          </a:p>
          <a:p>
            <a:r>
              <a:rPr lang="en-US" b="1"/>
              <a:t>Line plot: </a:t>
            </a:r>
            <a:r>
              <a:rPr lang="en-US"/>
              <a:t>matplotlib</a:t>
            </a:r>
          </a:p>
          <a:p>
            <a:r>
              <a:rPr lang="en-US" b="1"/>
              <a:t>Observations: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Crime rate decreased&gt; 30% significantly from 2010 – 2015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Household Income increased &gt; 20% from 2012 - 2016</a:t>
            </a:r>
          </a:p>
        </p:txBody>
      </p:sp>
    </p:spTree>
    <p:extLst>
      <p:ext uri="{BB962C8B-B14F-4D97-AF65-F5344CB8AC3E}">
        <p14:creationId xmlns:p14="http://schemas.microsoft.com/office/powerpoint/2010/main" val="426534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57E567-0585-4FC0-B9F3-2A476C9E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altLang="ko-KR" sz="3600">
                <a:solidFill>
                  <a:srgbClr val="FFFFFF"/>
                </a:solidFill>
              </a:rPr>
              <a:t>Research</a:t>
            </a:r>
            <a:r>
              <a:rPr lang="ko-KR" altLang="en-US" sz="3600">
                <a:solidFill>
                  <a:srgbClr val="FFFFFF"/>
                </a:solidFill>
              </a:rPr>
              <a:t> </a:t>
            </a:r>
            <a:r>
              <a:rPr lang="en-US" altLang="ko-KR" sz="3600">
                <a:solidFill>
                  <a:srgbClr val="FFFFFF"/>
                </a:solidFill>
              </a:rPr>
              <a:t>Questions</a:t>
            </a:r>
            <a:r>
              <a:rPr lang="ko-KR" altLang="en-US" sz="3600">
                <a:solidFill>
                  <a:srgbClr val="FFFFFF"/>
                </a:solidFill>
              </a:rPr>
              <a:t> </a:t>
            </a:r>
            <a:r>
              <a:rPr lang="en-US" altLang="ko-KR" sz="3600">
                <a:solidFill>
                  <a:srgbClr val="FFFFFF"/>
                </a:solidFill>
              </a:rPr>
              <a:t>to</a:t>
            </a:r>
            <a:r>
              <a:rPr lang="ko-KR" altLang="en-US" sz="3600">
                <a:solidFill>
                  <a:srgbClr val="FFFFFF"/>
                </a:solidFill>
              </a:rPr>
              <a:t> </a:t>
            </a:r>
            <a:r>
              <a:rPr lang="en-US" altLang="ko-KR" sz="3600">
                <a:solidFill>
                  <a:srgbClr val="FFFFFF"/>
                </a:solidFill>
              </a:rPr>
              <a:t>Answer</a:t>
            </a:r>
            <a:endParaRPr lang="ko-KR" altLang="en-US" sz="3600" err="1">
              <a:solidFill>
                <a:srgbClr val="FFFFFF"/>
              </a:solidFill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47B81A9-EF77-40E4-90C7-B35B44EF6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060764"/>
              </p:ext>
            </p:extLst>
          </p:nvPr>
        </p:nvGraphicFramePr>
        <p:xfrm>
          <a:off x="4257188" y="175388"/>
          <a:ext cx="7661469" cy="650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951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4">
            <a:extLst>
              <a:ext uri="{FF2B5EF4-FFF2-40B4-BE49-F238E27FC236}">
                <a16:creationId xmlns:a16="http://schemas.microsoft.com/office/drawing/2014/main" id="{87250496-A05D-42E6-8A36-CDAC68565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05" y="171157"/>
            <a:ext cx="6644172" cy="650835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A83022F-2F21-4005-87E8-5207DD5F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15874"/>
            <a:ext cx="3509805" cy="1677832"/>
          </a:xfrm>
        </p:spPr>
        <p:txBody>
          <a:bodyPr anchor="t">
            <a:normAutofit/>
          </a:bodyPr>
          <a:lstStyle/>
          <a:p>
            <a:r>
              <a:rPr lang="ko-KR" altLang="en-US" sz="3600">
                <a:solidFill>
                  <a:srgbClr val="FFFFFF"/>
                </a:solidFill>
                <a:latin typeface="Malgun Gothic"/>
                <a:ea typeface="Malgun Gothic"/>
              </a:rPr>
              <a:t>Analysis</a:t>
            </a:r>
            <a:b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</a:br>
            <a:br>
              <a:rPr lang="en-US" altLang="ko-KR" sz="2800">
                <a:latin typeface="Malgun Gothic"/>
              </a:rPr>
            </a:br>
            <a: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  <a:t>Pairplot: Seaborn</a:t>
            </a:r>
            <a:endParaRPr lang="ko-KR" altLang="en-US" sz="28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4F4B930-311E-4F44-95B8-EB69CCE5995B}"/>
              </a:ext>
            </a:extLst>
          </p:cNvPr>
          <p:cNvSpPr txBox="1">
            <a:spLocks/>
          </p:cNvSpPr>
          <p:nvPr/>
        </p:nvSpPr>
        <p:spPr>
          <a:xfrm>
            <a:off x="419101" y="3293706"/>
            <a:ext cx="2980207" cy="11739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House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P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rices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Household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I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ncome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Crime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Annual Temperature</a:t>
            </a:r>
            <a:endParaRPr lang="ko-KR" altLang="en-US" sz="20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84698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4">
            <a:extLst>
              <a:ext uri="{FF2B5EF4-FFF2-40B4-BE49-F238E27FC236}">
                <a16:creationId xmlns:a16="http://schemas.microsoft.com/office/drawing/2014/main" id="{68DD7E07-568D-4332-8699-70EAD4FB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094" y="831599"/>
            <a:ext cx="7457505" cy="496034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0BEA5C6-FE59-41E3-B678-802141EB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15874"/>
            <a:ext cx="3509805" cy="1677832"/>
          </a:xfrm>
        </p:spPr>
        <p:txBody>
          <a:bodyPr anchor="t">
            <a:normAutofit/>
          </a:bodyPr>
          <a:lstStyle/>
          <a:p>
            <a:r>
              <a:rPr lang="ko-KR" altLang="en-US" sz="3600">
                <a:solidFill>
                  <a:srgbClr val="FFFFFF"/>
                </a:solidFill>
                <a:latin typeface="Malgun Gothic"/>
                <a:ea typeface="Malgun Gothic"/>
              </a:rPr>
              <a:t>Analysis</a:t>
            </a:r>
            <a:b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</a:br>
            <a:br>
              <a:rPr lang="en-US" altLang="ko-KR" sz="2800">
                <a:latin typeface="Malgun Gothic"/>
              </a:rPr>
            </a:br>
            <a: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  <a:t>Heatmap: Seaborn</a:t>
            </a:r>
            <a:endParaRPr lang="ko-KR" altLang="en-US" sz="28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D59DD81-7947-48D4-8D73-4A44BE1A41C2}"/>
              </a:ext>
            </a:extLst>
          </p:cNvPr>
          <p:cNvSpPr txBox="1">
            <a:spLocks/>
          </p:cNvSpPr>
          <p:nvPr/>
        </p:nvSpPr>
        <p:spPr>
          <a:xfrm>
            <a:off x="419101" y="3293706"/>
            <a:ext cx="2980207" cy="11739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House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P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rices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Household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I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ncome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Crime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Annual Temperature</a:t>
            </a:r>
            <a:endParaRPr lang="ko-KR" altLang="en-US" sz="20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54224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2A93-1E5C-4865-A841-4F95B7E9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Prediction – New York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4B4C9-757C-4782-800F-A9A89DB75D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(2009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15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96C5-BA26-43A1-A976-74C9D331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Prediction – New York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41A9-E003-45FB-837D-5288506B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376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altLang="ko-KR" b="1"/>
              <a:t>Objective: </a:t>
            </a:r>
            <a:r>
              <a:rPr lang="en-US" altLang="ko-KR"/>
              <a:t>Predict house prices</a:t>
            </a:r>
            <a:r>
              <a:rPr lang="en-US"/>
              <a:t> </a:t>
            </a:r>
            <a:r>
              <a:rPr lang="en-US" altLang="ko-KR"/>
              <a:t>in New York for </a:t>
            </a:r>
            <a:r>
              <a:rPr lang="en-US"/>
              <a:t>the 8-year </a:t>
            </a:r>
            <a:r>
              <a:rPr lang="en-US" altLang="ko-KR"/>
              <a:t>period (2009 –2016) </a:t>
            </a:r>
            <a:r>
              <a:rPr lang="en-US" altLang="ko-KR" sz="2100"/>
              <a:t>and compare the model with actual house prices and analyze the impact of each factor</a:t>
            </a:r>
            <a:endParaRPr lang="en-US" sz="900">
              <a:cs typeface="Calibri"/>
            </a:endParaRPr>
          </a:p>
          <a:p>
            <a:r>
              <a:rPr lang="en-US">
                <a:cs typeface="Calibri"/>
              </a:rPr>
              <a:t>2 ways used to make our model:</a:t>
            </a:r>
            <a:endParaRPr lang="en-US"/>
          </a:p>
          <a:p>
            <a:pPr marL="749808" lvl="1" indent="-457200">
              <a:buAutoNum type="arabicPeriod"/>
            </a:pPr>
            <a:r>
              <a:rPr lang="en-US" err="1">
                <a:cs typeface="Calibri"/>
              </a:rPr>
              <a:t>Statsmodels.api</a:t>
            </a:r>
            <a:endParaRPr lang="en-US">
              <a:cs typeface="Calibri"/>
            </a:endParaRPr>
          </a:p>
          <a:p>
            <a:pPr marL="749300" lvl="3"/>
            <a:r>
              <a:rPr lang="en-US">
                <a:cs typeface="Calibri"/>
              </a:rPr>
              <a:t> An ordinary least square model</a:t>
            </a:r>
          </a:p>
          <a:p>
            <a:pPr marL="749808" lvl="1" indent="-457200">
              <a:buAutoNum type="arabicPeriod"/>
            </a:pPr>
            <a:r>
              <a:rPr lang="en-US" err="1">
                <a:cs typeface="Calibri"/>
              </a:rPr>
              <a:t>Statsmodels.formula.api</a:t>
            </a:r>
            <a:endParaRPr lang="en-US">
              <a:cs typeface="Calibri"/>
            </a:endParaRPr>
          </a:p>
          <a:p>
            <a:pPr marL="749300" lvl="3"/>
            <a:r>
              <a:rPr lang="en-US">
                <a:cs typeface="Calibri"/>
              </a:rPr>
              <a:t> A formula (y ~ HI + CR)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The results are the same for both linear regressions.</a:t>
            </a:r>
            <a:endParaRPr lang="en-US" sz="80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In our model,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>
                <a:cs typeface="Calibri"/>
              </a:rPr>
              <a:t>X denotes factors, which are</a:t>
            </a:r>
          </a:p>
          <a:p>
            <a:pPr marL="932688" lvl="2" indent="-457200"/>
            <a:r>
              <a:rPr lang="en-US">
                <a:cs typeface="Calibri"/>
              </a:rPr>
              <a:t>Household income (HI)</a:t>
            </a:r>
          </a:p>
          <a:p>
            <a:pPr marL="932688" lvl="2" indent="-457200"/>
            <a:r>
              <a:rPr lang="en-US">
                <a:cs typeface="Calibri"/>
              </a:rPr>
              <a:t>Crime rate (CR)</a:t>
            </a:r>
            <a:endParaRPr lang="en-US" sz="1000">
              <a:cs typeface="Calibri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en-US">
                <a:cs typeface="Calibri"/>
              </a:rPr>
              <a:t> y denotes a target variable, which is house prices in New York</a:t>
            </a:r>
          </a:p>
        </p:txBody>
      </p:sp>
    </p:spTree>
    <p:extLst>
      <p:ext uri="{BB962C8B-B14F-4D97-AF65-F5344CB8AC3E}">
        <p14:creationId xmlns:p14="http://schemas.microsoft.com/office/powerpoint/2010/main" val="3872337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96C5-BA26-43A1-A976-74C9D331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Prediction – New York</a:t>
            </a:r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9BB88F-D3E6-471F-987C-5897A052A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085782"/>
              </p:ext>
            </p:extLst>
          </p:nvPr>
        </p:nvGraphicFramePr>
        <p:xfrm>
          <a:off x="8760179" y="3918857"/>
          <a:ext cx="3089699" cy="202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635">
                  <a:extLst>
                    <a:ext uri="{9D8B030D-6E8A-4147-A177-3AD203B41FA5}">
                      <a16:colId xmlns:a16="http://schemas.microsoft.com/office/drawing/2014/main" val="2565062612"/>
                    </a:ext>
                  </a:extLst>
                </a:gridCol>
                <a:gridCol w="1180064">
                  <a:extLst>
                    <a:ext uri="{9D8B030D-6E8A-4147-A177-3AD203B41FA5}">
                      <a16:colId xmlns:a16="http://schemas.microsoft.com/office/drawing/2014/main" val="2661699892"/>
                    </a:ext>
                  </a:extLst>
                </a:gridCol>
              </a:tblGrid>
              <a:tr h="627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cs typeface="Calibri"/>
                        </a:rPr>
                        <a:t>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R-squared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556172"/>
                  </a:ext>
                </a:extLst>
              </a:tr>
              <a:tr h="465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cs typeface="Calibri"/>
                        </a:rPr>
                        <a:t>Base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630187"/>
                  </a:ext>
                </a:extLst>
              </a:tr>
              <a:tr h="465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cs typeface="Calibri"/>
                        </a:rPr>
                        <a:t>Model Without 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220821"/>
                  </a:ext>
                </a:extLst>
              </a:tr>
              <a:tr h="465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cs typeface="Calibri"/>
                        </a:rPr>
                        <a:t>Model Without 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38684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5E7E1E-D09E-476B-BDFC-270BF047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0177" y="2220685"/>
            <a:ext cx="3285641" cy="1584153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R-squared score is used to check the importance of factors: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>
                <a:cs typeface="Calibri"/>
              </a:rPr>
              <a:t>Crime Rate (CR)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>
                <a:cs typeface="Calibri"/>
              </a:rPr>
              <a:t>Household Income (HI)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1F3644-A455-4DBB-BA3C-B51E1F74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6" y="2028027"/>
            <a:ext cx="7718397" cy="42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34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Conclusion</a:t>
            </a:r>
            <a:endParaRPr lang="ko-KR" altLang="en-US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7A138-F188-4ECE-9284-3E832332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>
                <a:latin typeface="맑은 고딕"/>
                <a:ea typeface="맑은 고딕"/>
              </a:rPr>
              <a:t>Both household income and crime rate are factors that are important to our prediction model.</a:t>
            </a:r>
            <a:endParaRPr lang="ko-KR" altLang="en-US" dirty="0">
              <a:latin typeface="맑은 고딕"/>
              <a:ea typeface="맑은 고딕"/>
            </a:endParaRPr>
          </a:p>
          <a:p>
            <a:pPr marL="457200" indent="-457200">
              <a:buAutoNum type="arabicPeriod"/>
            </a:pPr>
            <a:r>
              <a:rPr lang="en-US" altLang="ko-KR" dirty="0">
                <a:latin typeface="맑은 고딕"/>
                <a:ea typeface="맑은 고딕"/>
              </a:rPr>
              <a:t>Household income has more impact on house prices in New York than crime rate.</a:t>
            </a:r>
          </a:p>
          <a:p>
            <a:pPr marL="457200" indent="-457200">
              <a:buAutoNum type="arabicPeriod"/>
            </a:pPr>
            <a:endParaRPr lang="en-US" altLang="ko-KR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/>
                <a:ea typeface="맑은 고딕"/>
              </a:rPr>
              <a:t>Suggestions to improve the prediction model</a:t>
            </a:r>
            <a:endParaRPr lang="en-US" dirty="0">
              <a:latin typeface="Calibri" panose="020F0502020204030204"/>
              <a:ea typeface="맑은 고딕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altLang="ko-KR" dirty="0">
                <a:latin typeface="맑은 고딕"/>
                <a:ea typeface="맑은 고딕"/>
              </a:rPr>
              <a:t>More factors (such as mortgage rates, GDP) can be analyzed and added</a:t>
            </a:r>
          </a:p>
          <a:p>
            <a:pPr marL="457200" indent="-457200">
              <a:buAutoNum type="arabicPeriod"/>
            </a:pPr>
            <a:r>
              <a:rPr lang="en-US" dirty="0">
                <a:latin typeface="맑은 고딕"/>
                <a:ea typeface="맑은 고딕"/>
                <a:cs typeface="Calibri" panose="020F0502020204030204"/>
              </a:rPr>
              <a:t>No. of observations in the training data can be increased, currently only 8 years</a:t>
            </a:r>
          </a:p>
          <a:p>
            <a:pPr marL="457200" indent="-457200">
              <a:buAutoNum type="arabicPeriod"/>
            </a:pPr>
            <a:r>
              <a:rPr lang="en-US">
                <a:latin typeface="맑은 고딕"/>
                <a:ea typeface="맑은 고딕"/>
                <a:cs typeface="Calibri" panose="020F0502020204030204"/>
              </a:rPr>
              <a:t>Future home prices (2020 upwards) can be predicted if estimated values of the factors are added to the training data 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7260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230B-936B-4D24-92BD-FA8BF62D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 House Prices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A0BD7-AE66-4B79-BCC2-9AB6CFB27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(1991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BEDF-6777-42EC-8175-06AA5BA1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 House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028B-60C2-4B2A-957D-C96B0B61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Data source: </a:t>
            </a:r>
            <a:r>
              <a:rPr lang="en-US"/>
              <a:t>CSV</a:t>
            </a:r>
          </a:p>
          <a:p>
            <a:r>
              <a:rPr lang="en-US" b="1"/>
              <a:t>Objective: </a:t>
            </a:r>
            <a:r>
              <a:rPr lang="en-US"/>
              <a:t>Analyze the trend in US house prices across all states over 25 years ( 1991 – 2016)</a:t>
            </a:r>
          </a:p>
          <a:p>
            <a:r>
              <a:rPr lang="en-US" b="1"/>
              <a:t>Data manipulation: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Normalize all house prices in all US states to start from 100 in 1991 to analyze the trend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Highlight the states with highest and lowest standard deviation, New York and compare them with the mean house prices over the years</a:t>
            </a:r>
          </a:p>
          <a:p>
            <a:r>
              <a:rPr lang="en-US" b="1"/>
              <a:t>Line plot: </a:t>
            </a:r>
            <a:r>
              <a:rPr lang="en-US"/>
              <a:t>matplotlib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US </a:t>
            </a:r>
            <a:r>
              <a:rPr lang="ko-KR" altLang="en-US">
                <a:ea typeface="맑은 고딕"/>
              </a:rPr>
              <a:t>Ho</a:t>
            </a:r>
            <a:r>
              <a:rPr lang="en-US" altLang="ko-KR">
                <a:ea typeface="맑은 고딕"/>
              </a:rPr>
              <a:t>use</a:t>
            </a:r>
            <a:r>
              <a:rPr lang="ko-KR" altLang="en-US">
                <a:ea typeface="맑은 고딕"/>
              </a:rPr>
              <a:t> Prices</a:t>
            </a:r>
            <a:endParaRPr lang="ko-KR" altLang="en-US"/>
          </a:p>
        </p:txBody>
      </p:sp>
      <p:pic>
        <p:nvPicPr>
          <p:cNvPr id="4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5CD7A796-D301-434C-A814-B00428C5B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708" y="1831080"/>
            <a:ext cx="10399910" cy="440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2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1F84-83A8-46C6-BF7C-39D871A5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US House</a:t>
            </a:r>
            <a:r>
              <a:rPr lang="ko-KR" altLang="en-US">
                <a:ea typeface="맑은 고딕"/>
              </a:rPr>
              <a:t> Prices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BF02-C4A7-4191-B11B-50AD66A4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Observations: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House prices have doubled over the 25-year period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Wyoming is the state with the </a:t>
            </a:r>
            <a:r>
              <a:rPr lang="en-US" u="sng"/>
              <a:t>highest </a:t>
            </a:r>
            <a:r>
              <a:rPr lang="en-US"/>
              <a:t>standard deviation in house prices – most change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Ohio is the state with the </a:t>
            </a:r>
            <a:r>
              <a:rPr lang="en-US" u="sng"/>
              <a:t>lowest</a:t>
            </a:r>
            <a:r>
              <a:rPr lang="en-US"/>
              <a:t> standard deviation in house prices – least change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Great Recession from Dec 2007 - June 2009</a:t>
            </a:r>
          </a:p>
          <a:p>
            <a:pPr marL="932688" lvl="2" indent="-457200"/>
            <a:r>
              <a:rPr lang="en-US"/>
              <a:t>The subprime mortgage crisis led to the collapse of the United States housing bubble</a:t>
            </a:r>
          </a:p>
          <a:p>
            <a:pPr marL="932688" lvl="2" indent="-457200"/>
            <a:r>
              <a:rPr lang="en-US"/>
              <a:t>House prices in most states went down.</a:t>
            </a:r>
          </a:p>
          <a:p>
            <a:pPr marL="932688" lvl="2" indent="-457200"/>
            <a:r>
              <a:rPr lang="en-US"/>
              <a:t>New York is an exception; the house prices remained stable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E98D-92C9-4EA7-98C7-67ABFE2A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 Household Income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6469E-B257-49F0-9973-D244B5B6F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(1991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9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BEDF-6777-42EC-8175-06AA5BA1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 Household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028B-60C2-4B2A-957D-C96B0B61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8201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1"/>
              <a:t>Data source: </a:t>
            </a:r>
            <a:r>
              <a:rPr lang="en-US"/>
              <a:t>CSV and Census API</a:t>
            </a:r>
          </a:p>
          <a:p>
            <a:r>
              <a:rPr lang="en-US" b="1"/>
              <a:t>Objective: </a:t>
            </a:r>
            <a:r>
              <a:rPr lang="en-US"/>
              <a:t>Analyze the trend in US household income across all states over 25 years ( 1991 – 2016)</a:t>
            </a:r>
          </a:p>
          <a:p>
            <a:r>
              <a:rPr lang="en-US" b="1"/>
              <a:t>Data manipulation: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Normalize all median household income in all US states to start from 100 in 1991 to analyze the trend</a:t>
            </a:r>
            <a:endParaRPr lang="en-US">
              <a:cs typeface="Calibri"/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Highlight the states with highest and lowest standard deviation, New York and compare them with the mean household income over the years</a:t>
            </a:r>
          </a:p>
          <a:p>
            <a:r>
              <a:rPr lang="en-US" b="1"/>
              <a:t>Line plot: </a:t>
            </a:r>
            <a:r>
              <a:rPr lang="en-US"/>
              <a:t>matplotlib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44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1212</Words>
  <Application>Microsoft Office PowerPoint</Application>
  <PresentationFormat>Widescreen</PresentationFormat>
  <Paragraphs>166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맑은 고딕</vt:lpstr>
      <vt:lpstr>Arial</vt:lpstr>
      <vt:lpstr>Calibri</vt:lpstr>
      <vt:lpstr>Calibri Light</vt:lpstr>
      <vt:lpstr>Wingdings</vt:lpstr>
      <vt:lpstr>추억</vt:lpstr>
      <vt:lpstr> Applying data science to analysis housing market in US </vt:lpstr>
      <vt:lpstr>Project Description</vt:lpstr>
      <vt:lpstr>Research Questions to Answer</vt:lpstr>
      <vt:lpstr>US House Prices</vt:lpstr>
      <vt:lpstr>US House Prices</vt:lpstr>
      <vt:lpstr>US House Prices</vt:lpstr>
      <vt:lpstr>US House Prices</vt:lpstr>
      <vt:lpstr>US Household Income</vt:lpstr>
      <vt:lpstr>US Household Income</vt:lpstr>
      <vt:lpstr>US Household Income</vt:lpstr>
      <vt:lpstr>US Household Income</vt:lpstr>
      <vt:lpstr>US GDP &amp; Interest Rates</vt:lpstr>
      <vt:lpstr>GDP</vt:lpstr>
      <vt:lpstr>Interest Rates</vt:lpstr>
      <vt:lpstr>Analysis  - US</vt:lpstr>
      <vt:lpstr>Analysis  Pairplot: Seaborn</vt:lpstr>
      <vt:lpstr>Analysis  Heatmap: Seaborn</vt:lpstr>
      <vt:lpstr>US Crime Rate</vt:lpstr>
      <vt:lpstr>Crime Rate</vt:lpstr>
      <vt:lpstr>Crime Rate 2016 - Heat Map</vt:lpstr>
      <vt:lpstr>US Weather</vt:lpstr>
      <vt:lpstr>US Weather</vt:lpstr>
      <vt:lpstr>Weather Data     </vt:lpstr>
      <vt:lpstr>Weather Data           Correlation =  - 0.7</vt:lpstr>
      <vt:lpstr>Weather Data             Correlation = 0.1</vt:lpstr>
      <vt:lpstr>Why President Trump try hard to build a Barrier to protect Texas inside of a Wall to protect the Alaska?</vt:lpstr>
      <vt:lpstr>Because Nobody wants to come to Alaska </vt:lpstr>
      <vt:lpstr>Analysis  - New York</vt:lpstr>
      <vt:lpstr>Analysis – New York</vt:lpstr>
      <vt:lpstr>Analysis  Pairplot: Seaborn</vt:lpstr>
      <vt:lpstr>Analysis  Heatmap: Seaborn</vt:lpstr>
      <vt:lpstr>Prediction – New York</vt:lpstr>
      <vt:lpstr>Prediction – New York</vt:lpstr>
      <vt:lpstr>Prediction – New York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market in US</dc:title>
  <dc:creator>Thidar Swe Tin</dc:creator>
  <cp:lastModifiedBy>wen yin</cp:lastModifiedBy>
  <cp:revision>185</cp:revision>
  <dcterms:created xsi:type="dcterms:W3CDTF">2019-03-08T00:35:13Z</dcterms:created>
  <dcterms:modified xsi:type="dcterms:W3CDTF">2020-12-16T03:39:52Z</dcterms:modified>
</cp:coreProperties>
</file>