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Model Selection and evaluation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SUBMISSION of PROJECT 3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You can use any methods to generate features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On March 23rd, we will first fork all project repos to save a time-stamped version of all your codes.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On a new set of 2000 images (similar sizes as the data set used for project 3), each team will have 30 minutes to process them into features chosen.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Submit the process features as a folder of feature objects file. The feature objects should be readable by 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rPr>
              <a:t>train.R</a:t>
            </a:r>
            <a:r>
              <a:t> and 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rPr>
              <a:t>test.R</a:t>
            </a:r>
            <a:r>
              <a:t>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We (the instruction team) will then run an 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evaluation.R</a:t>
            </a:r>
            <a:r>
              <a:t> file on all submissions.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redictivepr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917" y="1987960"/>
            <a:ext cx="11996966" cy="577768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9734415" y="3264435"/>
            <a:ext cx="1222757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Feature.R</a:t>
            </a:r>
          </a:p>
        </p:txBody>
      </p:sp>
      <p:sp>
        <p:nvSpPr>
          <p:cNvPr id="230" name="Shape 230"/>
          <p:cNvSpPr/>
          <p:nvPr/>
        </p:nvSpPr>
        <p:spPr>
          <a:xfrm>
            <a:off x="9734415" y="4354205"/>
            <a:ext cx="906273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Train.R</a:t>
            </a:r>
          </a:p>
        </p:txBody>
      </p:sp>
      <p:sp>
        <p:nvSpPr>
          <p:cNvPr id="231" name="Shape 231"/>
          <p:cNvSpPr/>
          <p:nvPr/>
        </p:nvSpPr>
        <p:spPr>
          <a:xfrm>
            <a:off x="3625629" y="3598801"/>
            <a:ext cx="1222757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Feature.R</a:t>
            </a:r>
          </a:p>
        </p:txBody>
      </p:sp>
      <p:sp>
        <p:nvSpPr>
          <p:cNvPr id="232" name="Shape 232"/>
          <p:cNvSpPr/>
          <p:nvPr/>
        </p:nvSpPr>
        <p:spPr>
          <a:xfrm>
            <a:off x="3834544" y="5479905"/>
            <a:ext cx="804927" cy="444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Test.R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SUBMISSION of PROJECT 3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also prepare 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a presentation</a:t>
            </a:r>
            <a:r>
              <a:t> for this project</a:t>
            </a:r>
          </a:p>
          <a:p>
            <a:pPr lvl="1"/>
            <a:r>
              <a:t>Methodology details of the proposed solution</a:t>
            </a:r>
          </a:p>
          <a:p>
            <a:pPr lvl="1"/>
            <a:r>
              <a:t>Evaluation results as supporting evidence</a:t>
            </a:r>
          </a:p>
          <a:p>
            <a:pPr lvl="2"/>
            <a:r>
              <a:t>Prediction performance comparison between baseline and new models. </a:t>
            </a:r>
          </a:p>
          <a:p>
            <a:pPr lvl="2"/>
            <a:r>
              <a:t>Time/cost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EVALUATION of PROJECT 3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1500"/>
              </a:spcBef>
              <a:defRPr sz="1937"/>
            </a:pPr>
            <a:r>
              <a:t>Peer rating on presentations 20%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By instructional team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Presentation 40%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Methodology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Interpretability of the features selected (scientific insights?)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Presentation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Reproducibility evaluation based on the 2000 new images 40%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Comparing training error rate and test error rate (0-1 loss will be used) on the 2000 new images. 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Comparing stability of  the methodology comparison results on baseline and new models (using cross-validation methods on the 2000 new images)</a:t>
            </a:r>
          </a:p>
          <a:p>
            <a:pPr lvl="2" marL="760094" indent="-253364" defTabSz="332993">
              <a:spcBef>
                <a:spcPts val="1500"/>
              </a:spcBef>
              <a:defRPr sz="1937"/>
            </a:pPr>
            <a:r>
              <a:t>Consistency between the results from new images with the results from the project images (in terms of percent of improvement)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Tutorials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[Today] Image features</a:t>
            </a:r>
          </a:p>
          <a:p>
            <a:pPr/>
            <a:r>
              <a:t>[Next week] Cross-validations, avoid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3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Project 3 Description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Carry out model evaluation and selection for predictive analytics on image data. </a:t>
            </a:r>
          </a:p>
          <a:p>
            <a:pPr/>
            <a:r>
              <a:t>Evaluate different modeling/analysis strategies and decide what is the best. </a:t>
            </a:r>
          </a:p>
          <a:p>
            <a:pPr/>
            <a:r>
              <a:t>Present sound evidence in the form of model assessment, validation and comparison. </a:t>
            </a:r>
          </a:p>
          <a:p>
            <a:pPr/>
            <a:r>
              <a:t>Communicate your decision and supporting evidence clearly and convincingly in an accessible fashion.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13430"/>
            </a:lvl1pPr>
          </a:lstStyle>
          <a:p>
            <a:pPr/>
            <a:r>
              <a:t>Not a competition of PreDICTION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Comparison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Baseline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color histogram (or color distribution) as features.</a:t>
            </a:r>
          </a:p>
          <a:p>
            <a:pPr/>
            <a:r>
              <a:t>Linear SVM as classifier. </a:t>
            </a:r>
          </a:p>
          <a:p>
            <a:pPr/>
            <a:r>
              <a:t>Task 1 will be implementing this strategy and tune it correctly.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Proposed STRATEGY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better features</a:t>
            </a:r>
          </a:p>
          <a:p>
            <a:pPr/>
            <a:r>
              <a:t>Consider better models</a:t>
            </a:r>
          </a:p>
          <a:p>
            <a:pPr/>
            <a:r>
              <a:t>Comparison should be structured to establish the values added by</a:t>
            </a:r>
          </a:p>
          <a:p>
            <a:pPr lvl="1"/>
            <a:r>
              <a:t>New features</a:t>
            </a:r>
          </a:p>
          <a:p>
            <a:pPr lvl="1"/>
            <a:r>
              <a:t>New method</a:t>
            </a:r>
          </a:p>
          <a:p>
            <a:pPr/>
            <a:r>
              <a:t>Nested model comparison structure.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6726602" y="682212"/>
            <a:ext cx="4940735" cy="4916319"/>
          </a:xfrm>
          <a:prstGeom prst="ellipse">
            <a:avLst/>
          </a:prstGeom>
          <a:ln w="508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Classifiers using Feature set 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8286185" y="2684762"/>
            <a:ext cx="2776354" cy="2801465"/>
          </a:xfrm>
          <a:prstGeom prst="ellipse">
            <a:avLst/>
          </a:prstGeom>
          <a:ln w="50800">
            <a:solidFill>
              <a:schemeClr val="accent5">
                <a:hueOff val="343847"/>
                <a:satOff val="6318"/>
                <a:lumOff val="8159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Classifiers using Feature set 1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7749488" y="2324794"/>
            <a:ext cx="2095125" cy="2099464"/>
            <a:chOff x="0" y="0"/>
            <a:chExt cx="2095123" cy="2099463"/>
          </a:xfrm>
        </p:grpSpPr>
        <p:sp>
          <p:nvSpPr>
            <p:cNvPr id="185" name="Shape 185"/>
            <p:cNvSpPr/>
            <p:nvPr/>
          </p:nvSpPr>
          <p:spPr>
            <a:xfrm>
              <a:off x="662135" y="755403"/>
              <a:ext cx="1270001" cy="1270001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  <a:alpha val="5911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Linear SVM Feature set 1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0"/>
              <a:ext cx="2095124" cy="2099464"/>
            </a:xfrm>
            <a:prstGeom prst="ellipse">
              <a:avLst/>
            </a:prstGeom>
            <a:solidFill>
              <a:schemeClr val="accent1">
                <a:alpha val="5841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Linear SVM  feature set 2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3645623" y="2957624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Feature set 1</a:t>
            </a:r>
          </a:p>
        </p:txBody>
      </p:sp>
      <p:sp>
        <p:nvSpPr>
          <p:cNvPr id="189" name="Shape 189"/>
          <p:cNvSpPr/>
          <p:nvPr/>
        </p:nvSpPr>
        <p:spPr>
          <a:xfrm>
            <a:off x="2208874" y="1846736"/>
            <a:ext cx="3126862" cy="2587271"/>
          </a:xfrm>
          <a:prstGeom prst="roundRect">
            <a:avLst>
              <a:gd name="adj" fmla="val 15000"/>
            </a:avLst>
          </a:prstGeom>
          <a:ln w="508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Feature Set 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chemeClr val="accent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1424964" y="7379515"/>
            <a:ext cx="1713790" cy="462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Feature set 2</a:t>
            </a:r>
          </a:p>
        </p:txBody>
      </p:sp>
      <p:sp>
        <p:nvSpPr>
          <p:cNvPr id="191" name="Shape 191"/>
          <p:cNvSpPr/>
          <p:nvPr/>
        </p:nvSpPr>
        <p:spPr>
          <a:xfrm>
            <a:off x="4115785" y="7379515"/>
            <a:ext cx="1457046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Linear SVM</a:t>
            </a:r>
          </a:p>
        </p:txBody>
      </p:sp>
      <p:sp>
        <p:nvSpPr>
          <p:cNvPr id="192" name="Shape 192"/>
          <p:cNvSpPr/>
          <p:nvPr/>
        </p:nvSpPr>
        <p:spPr>
          <a:xfrm>
            <a:off x="3422100" y="7255055"/>
            <a:ext cx="41033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3" name="Shape 193"/>
          <p:cNvSpPr/>
          <p:nvPr/>
        </p:nvSpPr>
        <p:spPr>
          <a:xfrm>
            <a:off x="1420475" y="6164972"/>
            <a:ext cx="1713790" cy="46228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Feature set 1</a:t>
            </a:r>
          </a:p>
        </p:txBody>
      </p:sp>
      <p:sp>
        <p:nvSpPr>
          <p:cNvPr id="194" name="Shape 194"/>
          <p:cNvSpPr/>
          <p:nvPr/>
        </p:nvSpPr>
        <p:spPr>
          <a:xfrm>
            <a:off x="4111296" y="6164972"/>
            <a:ext cx="1457047" cy="46228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Linear SVM</a:t>
            </a:r>
          </a:p>
        </p:txBody>
      </p:sp>
      <p:sp>
        <p:nvSpPr>
          <p:cNvPr id="195" name="Shape 195"/>
          <p:cNvSpPr/>
          <p:nvPr/>
        </p:nvSpPr>
        <p:spPr>
          <a:xfrm>
            <a:off x="3417612" y="6040513"/>
            <a:ext cx="41033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6" name="Shape 196"/>
          <p:cNvSpPr/>
          <p:nvPr/>
        </p:nvSpPr>
        <p:spPr>
          <a:xfrm>
            <a:off x="7506326" y="7364732"/>
            <a:ext cx="1713789" cy="462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Feature set 2</a:t>
            </a:r>
          </a:p>
        </p:txBody>
      </p:sp>
      <p:sp>
        <p:nvSpPr>
          <p:cNvPr id="197" name="Shape 197"/>
          <p:cNvSpPr/>
          <p:nvPr/>
        </p:nvSpPr>
        <p:spPr>
          <a:xfrm>
            <a:off x="9503462" y="7240272"/>
            <a:ext cx="41033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8" name="Shape 198"/>
          <p:cNvSpPr/>
          <p:nvPr/>
        </p:nvSpPr>
        <p:spPr>
          <a:xfrm>
            <a:off x="7501837" y="6188290"/>
            <a:ext cx="1713790" cy="46228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Feature set 1</a:t>
            </a:r>
          </a:p>
        </p:txBody>
      </p:sp>
      <p:sp>
        <p:nvSpPr>
          <p:cNvPr id="199" name="Shape 199"/>
          <p:cNvSpPr/>
          <p:nvPr/>
        </p:nvSpPr>
        <p:spPr>
          <a:xfrm>
            <a:off x="10111150" y="6188290"/>
            <a:ext cx="1950263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new Classifier</a:t>
            </a:r>
          </a:p>
        </p:txBody>
      </p:sp>
      <p:sp>
        <p:nvSpPr>
          <p:cNvPr id="200" name="Shape 200"/>
          <p:cNvSpPr/>
          <p:nvPr/>
        </p:nvSpPr>
        <p:spPr>
          <a:xfrm>
            <a:off x="9498973" y="6063830"/>
            <a:ext cx="41033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1" name="Shape 201"/>
          <p:cNvSpPr/>
          <p:nvPr/>
        </p:nvSpPr>
        <p:spPr>
          <a:xfrm>
            <a:off x="10111150" y="7364732"/>
            <a:ext cx="1950263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new Classifier</a:t>
            </a:r>
          </a:p>
        </p:txBody>
      </p:sp>
      <p:sp>
        <p:nvSpPr>
          <p:cNvPr id="202" name="Shape 202"/>
          <p:cNvSpPr/>
          <p:nvPr/>
        </p:nvSpPr>
        <p:spPr>
          <a:xfrm>
            <a:off x="1201668" y="6063372"/>
            <a:ext cx="4598987" cy="665483"/>
          </a:xfrm>
          <a:prstGeom prst="roundRect">
            <a:avLst>
              <a:gd name="adj" fmla="val 2862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214368" y="7263131"/>
            <a:ext cx="4598987" cy="665483"/>
          </a:xfrm>
          <a:prstGeom prst="roundRect">
            <a:avLst>
              <a:gd name="adj" fmla="val 2862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7206859" y="6105438"/>
            <a:ext cx="5003544" cy="665482"/>
          </a:xfrm>
          <a:prstGeom prst="roundRect">
            <a:avLst>
              <a:gd name="adj" fmla="val 2862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7206859" y="7263131"/>
            <a:ext cx="5003544" cy="665483"/>
          </a:xfrm>
          <a:prstGeom prst="roundRect">
            <a:avLst>
              <a:gd name="adj" fmla="val 2862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5851690" y="6215772"/>
            <a:ext cx="1301420" cy="462283"/>
          </a:xfrm>
          <a:prstGeom prst="leftRightArrow">
            <a:avLst>
              <a:gd name="adj1" fmla="val 27544"/>
              <a:gd name="adj2" fmla="val 85221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5864087" y="7364731"/>
            <a:ext cx="1301420" cy="462282"/>
          </a:xfrm>
          <a:prstGeom prst="leftRightArrow">
            <a:avLst>
              <a:gd name="adj1" fmla="val 27544"/>
              <a:gd name="adj2" fmla="val 85221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 rot="5400000">
            <a:off x="3371550" y="6824087"/>
            <a:ext cx="470888" cy="350781"/>
          </a:xfrm>
          <a:prstGeom prst="leftRightArrow">
            <a:avLst>
              <a:gd name="adj1" fmla="val 26424"/>
              <a:gd name="adj2" fmla="val 49510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 rot="5400000">
            <a:off x="9451619" y="6849487"/>
            <a:ext cx="470888" cy="350781"/>
          </a:xfrm>
          <a:prstGeom prst="leftRightArrow">
            <a:avLst>
              <a:gd name="adj1" fmla="val 26424"/>
              <a:gd name="adj2" fmla="val 49510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 rot="1864742">
            <a:off x="5724456" y="6812595"/>
            <a:ext cx="1555889" cy="424564"/>
          </a:xfrm>
          <a:prstGeom prst="leftRightArrow">
            <a:avLst>
              <a:gd name="adj1" fmla="val 32000"/>
              <a:gd name="adj2" fmla="val 131618"/>
            </a:avLst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SUBMISSION of PROJECT 3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Submission</a:t>
            </a: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t>A well-documented GitHub repo (following instruction given in the starter codes).</a:t>
            </a: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t>a file of feature processing codes (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feature.R</a:t>
            </a:r>
            <a:r>
              <a:t>) should take 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an input folder containing images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outputs a folder of “feature” objects  with features for each image</a:t>
            </a:r>
          </a:p>
          <a:p>
            <a:pPr lvl="3" marL="1422400" indent="-355600" defTabSz="467359">
              <a:spcBef>
                <a:spcPts val="2200"/>
              </a:spcBef>
              <a:defRPr sz="2720"/>
            </a:pPr>
            <a:r>
              <a:t>RData, or other R readable file</a:t>
            </a:r>
          </a:p>
          <a:p>
            <a:pPr lvl="3" marL="1422400" indent="-355600" defTabSz="467359">
              <a:spcBef>
                <a:spcPts val="2200"/>
              </a:spcBef>
              <a:defRPr sz="2720"/>
            </a:pPr>
            <a:r>
              <a:t>Each file should have the same name as the corresponding image.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SUBMISSION of PROJECT 3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Submission</a:t>
            </a: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t>A well-documented GitHub repo (following instruction given in the starter codes).</a:t>
            </a: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t>a file of training codes (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train.R</a:t>
            </a:r>
            <a:r>
              <a:t>) should take 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a folder of input feature objects (for training images)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a CSV file contains image names and labels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outputs two “model” objects (RData, or other R readable file); One for the baseline model and one for the new model.</a:t>
            </a:r>
          </a:p>
          <a:p>
            <a:pPr lvl="2" marL="1066800" indent="-355600" defTabSz="467359">
              <a:spcBef>
                <a:spcPts val="2200"/>
              </a:spcBef>
              <a:defRPr sz="2720"/>
            </a:pPr>
            <a:r>
              <a:t>model training should include tuning.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SUBMISSION of PROJECT 3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Submission</a:t>
            </a:r>
          </a:p>
          <a:p>
            <a:pPr lvl="1"/>
            <a:r>
              <a:t>A well-documented GitHub repo (following instruction given in the starter codes).</a:t>
            </a:r>
          </a:p>
          <a:p>
            <a:pPr lvl="1"/>
            <a:r>
              <a:t>a file of testing codes (</a:t>
            </a:r>
            <a:r>
              <a:rPr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test.R</a:t>
            </a:r>
            <a:r>
              <a:t>) should take </a:t>
            </a:r>
          </a:p>
          <a:p>
            <a:pPr lvl="2"/>
            <a:r>
              <a:t>a folder of input feature objects (for testing images)</a:t>
            </a:r>
          </a:p>
          <a:p>
            <a:pPr lvl="2"/>
            <a:r>
              <a:t>an input “model” object from train.R</a:t>
            </a:r>
          </a:p>
          <a:p>
            <a:pPr lvl="2"/>
            <a:r>
              <a:t>output predicted labels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