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71" r:id="rId10"/>
    <p:sldId id="272" r:id="rId11"/>
    <p:sldId id="273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1B"/>
    <a:srgbClr val="008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160" y="9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45566-93B3-4FF8-9828-FA3E8E12083A}" type="datetimeFigureOut">
              <a:rPr lang="en-US" smtClean="0"/>
              <a:t>3/23/16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D26F-66B7-4E9A-AC91-7849F16AD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45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6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4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516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387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20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61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055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69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45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510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25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24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5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77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217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7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0234A-C9A1-4D2E-95A9-69C767754B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7E77F-A5FD-4254-A40D-E9E98A6635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0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2" r:id="rId1"/>
    <p:sldLayoutId id="2147484193" r:id="rId2"/>
    <p:sldLayoutId id="2147484194" r:id="rId3"/>
    <p:sldLayoutId id="2147484195" r:id="rId4"/>
    <p:sldLayoutId id="2147484196" r:id="rId5"/>
    <p:sldLayoutId id="2147484197" r:id="rId6"/>
    <p:sldLayoutId id="2147484198" r:id="rId7"/>
    <p:sldLayoutId id="2147484199" r:id="rId8"/>
    <p:sldLayoutId id="2147484200" r:id="rId9"/>
    <p:sldLayoutId id="2147484201" r:id="rId10"/>
    <p:sldLayoutId id="2147484202" r:id="rId11"/>
    <p:sldLayoutId id="2147484203" r:id="rId12"/>
    <p:sldLayoutId id="2147484204" r:id="rId13"/>
    <p:sldLayoutId id="2147484205" r:id="rId14"/>
    <p:sldLayoutId id="2147484206" r:id="rId15"/>
    <p:sldLayoutId id="2147484207" r:id="rId16"/>
    <p:sldLayoutId id="21474842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jpg"/><Relationship Id="rId12" Type="http://schemas.openxmlformats.org/officeDocument/2006/relationships/image" Target="../media/image15.jpg"/><Relationship Id="rId13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2" Type="http://schemas.openxmlformats.org/officeDocument/2006/relationships/image" Target="NUL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eg"/><Relationship Id="rId8" Type="http://schemas.openxmlformats.org/officeDocument/2006/relationships/image" Target="../media/image11.jpeg"/><Relationship Id="rId9" Type="http://schemas.openxmlformats.org/officeDocument/2006/relationships/image" Target="../media/image12.jpg"/><Relationship Id="rId10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38275"/>
            <a:ext cx="9144000" cy="1284385"/>
          </a:xfrm>
        </p:spPr>
        <p:txBody>
          <a:bodyPr/>
          <a:lstStyle/>
          <a:p>
            <a:pPr algn="ctr"/>
            <a:r>
              <a:rPr lang="en-US" sz="4800" dirty="0"/>
              <a:t>Classifying Cats vs. Dogs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876" y="2713220"/>
            <a:ext cx="9144000" cy="233684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STAT W4249 Applied Data Science - Group 5</a:t>
            </a:r>
          </a:p>
          <a:p>
            <a:pPr algn="ctr"/>
            <a:r>
              <a:rPr lang="en-US" dirty="0" err="1" smtClean="0"/>
              <a:t>Gu</a:t>
            </a:r>
            <a:r>
              <a:rPr lang="en-US" dirty="0"/>
              <a:t>, </a:t>
            </a:r>
            <a:r>
              <a:rPr lang="en-US" dirty="0" err="1" smtClean="0"/>
              <a:t>Xinghao</a:t>
            </a:r>
            <a:endParaRPr lang="en-US" dirty="0" smtClean="0"/>
          </a:p>
          <a:p>
            <a:pPr algn="ctr"/>
            <a:r>
              <a:rPr lang="en-US" dirty="0"/>
              <a:t>Islam, Schinria </a:t>
            </a:r>
            <a:r>
              <a:rPr lang="en-US" dirty="0" err="1"/>
              <a:t>Rema</a:t>
            </a:r>
            <a:endParaRPr lang="en-US" dirty="0"/>
          </a:p>
          <a:p>
            <a:pPr algn="ctr"/>
            <a:r>
              <a:rPr lang="en-US" dirty="0"/>
              <a:t>Lau, Arnold </a:t>
            </a:r>
            <a:r>
              <a:rPr lang="en-US" dirty="0" smtClean="0"/>
              <a:t>Chua</a:t>
            </a:r>
            <a:endParaRPr lang="en-US" dirty="0"/>
          </a:p>
          <a:p>
            <a:pPr algn="ctr"/>
            <a:r>
              <a:rPr lang="en-US" dirty="0"/>
              <a:t>Zhou, Yi</a:t>
            </a:r>
          </a:p>
          <a:p>
            <a:pPr algn="ctr"/>
            <a:r>
              <a:rPr lang="en-US" dirty="0"/>
              <a:t>Zhu, </a:t>
            </a:r>
            <a:r>
              <a:rPr lang="en-US" dirty="0" err="1"/>
              <a:t>Yibo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99" y="0"/>
            <a:ext cx="2565589" cy="1770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666" y="-26228"/>
            <a:ext cx="1688334" cy="11255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458" y="14391"/>
            <a:ext cx="1446581" cy="10849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794" y="1780448"/>
            <a:ext cx="1756887" cy="26222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32" y="4065398"/>
            <a:ext cx="3046972" cy="26935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5355824"/>
            <a:ext cx="2255519" cy="15021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0447"/>
            <a:ext cx="1524000" cy="22814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441" y="4961467"/>
            <a:ext cx="1266884" cy="18965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39" y="-2425"/>
            <a:ext cx="2092960" cy="13939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086" y="4412859"/>
            <a:ext cx="3646596" cy="24213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211" y="0"/>
            <a:ext cx="2027537" cy="15044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426"/>
            <a:ext cx="2363575" cy="17726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24" y="5344298"/>
            <a:ext cx="2237087" cy="148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3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Algorithms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03312" y="1586204"/>
            <a:ext cx="9179023" cy="4662195"/>
          </a:xfrm>
        </p:spPr>
        <p:txBody>
          <a:bodyPr>
            <a:norm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ea typeface="宋体"/>
                <a:cs typeface="Times New Roman"/>
              </a:rPr>
              <a:t>Random forest uses the bagging method, which </a:t>
            </a:r>
            <a:r>
              <a:rPr lang="en-US" altLang="zh-CN" kern="100" dirty="0">
                <a:ea typeface="宋体"/>
                <a:cs typeface="Times New Roman"/>
              </a:rPr>
              <a:t>selects subsets of observations randomly and builds the tree models based on every subset. Thus all the tree models in random forest actually share the same weight. While for </a:t>
            </a:r>
            <a:r>
              <a:rPr lang="en-US" altLang="zh-CN" kern="100" dirty="0" smtClean="0">
                <a:ea typeface="宋体"/>
                <a:cs typeface="Times New Roman"/>
              </a:rPr>
              <a:t>Adaboost</a:t>
            </a:r>
            <a:r>
              <a:rPr lang="en-US" altLang="zh-CN" kern="100" dirty="0">
                <a:ea typeface="宋体"/>
                <a:cs typeface="Times New Roman"/>
              </a:rPr>
              <a:t>, it trains the weak learners in order, and the weight of every weak learner depends on its prediction accuracy. </a:t>
            </a:r>
            <a:endParaRPr lang="en-US" altLang="zh-CN" kern="100" dirty="0" smtClean="0"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ea typeface="宋体"/>
                <a:cs typeface="Times New Roman"/>
              </a:rPr>
              <a:t>Also</a:t>
            </a:r>
            <a:r>
              <a:rPr lang="en-US" altLang="zh-CN" kern="100" dirty="0">
                <a:ea typeface="宋体"/>
                <a:cs typeface="Times New Roman"/>
              </a:rPr>
              <a:t>, </a:t>
            </a:r>
            <a:r>
              <a:rPr lang="en-US" altLang="zh-CN" kern="100" dirty="0" smtClean="0">
                <a:ea typeface="宋体"/>
                <a:cs typeface="Times New Roman"/>
              </a:rPr>
              <a:t>Adaboost </a:t>
            </a:r>
            <a:r>
              <a:rPr lang="en-US" altLang="zh-CN" kern="100" dirty="0">
                <a:ea typeface="宋体"/>
                <a:cs typeface="Times New Roman"/>
              </a:rPr>
              <a:t>is better at reducing correlation between the </a:t>
            </a:r>
            <a:r>
              <a:rPr lang="en-US" altLang="zh-CN" kern="100" dirty="0" smtClean="0">
                <a:ea typeface="宋体"/>
                <a:cs typeface="Times New Roman"/>
              </a:rPr>
              <a:t>weak learners than bagging is. </a:t>
            </a:r>
          </a:p>
          <a:p>
            <a:pPr algn="just">
              <a:spcAft>
                <a:spcPts val="0"/>
              </a:spcAft>
            </a:pPr>
            <a:r>
              <a:rPr lang="en-US" altLang="zh-CN" dirty="0"/>
              <a:t>Although adaboost </a:t>
            </a:r>
            <a:r>
              <a:rPr lang="en-US" altLang="zh-CN" dirty="0" smtClean="0"/>
              <a:t>costs </a:t>
            </a:r>
            <a:r>
              <a:rPr lang="en-US" altLang="zh-CN" dirty="0"/>
              <a:t>a little more time, while consider its accuracy improvement, </a:t>
            </a:r>
            <a:r>
              <a:rPr lang="en-US" altLang="zh-CN" dirty="0" smtClean="0"/>
              <a:t>the </a:t>
            </a:r>
            <a:r>
              <a:rPr lang="en-US" altLang="zh-CN" dirty="0"/>
              <a:t>running time is completely acceptable.</a:t>
            </a:r>
            <a:endParaRPr lang="zh-CN" altLang="zh-CN" kern="100" dirty="0">
              <a:ea typeface="宋体"/>
              <a:cs typeface="Times New Roman"/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68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  Optimal Parameters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75201" y="1586388"/>
            <a:ext cx="9780358" cy="43665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000" dirty="0" smtClean="0"/>
              <a:t>To cut shorten the program’s running time and increase the prediction accuracy, we try to select the proper parameters for the adaboost model by using 5-fold cross-validation.</a:t>
            </a:r>
          </a:p>
          <a:p>
            <a:endParaRPr lang="en-US" altLang="zh-CN" sz="2400" dirty="0" smtClean="0"/>
          </a:p>
          <a:p>
            <a:r>
              <a:rPr lang="en-US" altLang="zh-CN" sz="2200" dirty="0" smtClean="0"/>
              <a:t>Number of weak learners: 40</a:t>
            </a:r>
          </a:p>
          <a:p>
            <a:pPr marL="0" indent="0">
              <a:buNone/>
            </a:pPr>
            <a:r>
              <a:rPr lang="en-US" altLang="zh-CN" sz="2200" dirty="0" smtClean="0"/>
              <a:t>   Too many weak learners increases the running time and leads to overfitting</a:t>
            </a:r>
          </a:p>
          <a:p>
            <a:endParaRPr lang="en-US" altLang="zh-CN" sz="2200" dirty="0" smtClean="0"/>
          </a:p>
          <a:p>
            <a:r>
              <a:rPr lang="en-US" altLang="zh-CN" sz="2200" dirty="0" smtClean="0"/>
              <a:t>Shrinkage parameter: 0.1</a:t>
            </a:r>
          </a:p>
          <a:p>
            <a:pPr marL="0" indent="0">
              <a:buNone/>
            </a:pPr>
            <a:r>
              <a:rPr lang="en-US" altLang="zh-CN" sz="2200" dirty="0" smtClean="0"/>
              <a:t>   Trade-off between running time and the risk of overfitting</a:t>
            </a:r>
          </a:p>
          <a:p>
            <a:endParaRPr lang="en-US" altLang="zh-CN" sz="2200" dirty="0" smtClean="0"/>
          </a:p>
          <a:p>
            <a:r>
              <a:rPr lang="en-US" altLang="zh-CN" sz="2200" dirty="0" smtClean="0"/>
              <a:t>Boosting type: discrete</a:t>
            </a:r>
          </a:p>
          <a:p>
            <a:pPr marL="0" indent="0">
              <a:buNone/>
            </a:pPr>
            <a:r>
              <a:rPr lang="en-US" altLang="zh-CN" sz="2200" dirty="0" smtClean="0"/>
              <a:t>   The </a:t>
            </a:r>
            <a:r>
              <a:rPr lang="en-US" altLang="zh-CN" sz="2200" dirty="0"/>
              <a:t>accuracy </a:t>
            </a:r>
            <a:r>
              <a:rPr lang="en-US" altLang="zh-CN" sz="2200" dirty="0" smtClean="0"/>
              <a:t>of </a:t>
            </a:r>
            <a:r>
              <a:rPr lang="en-US" altLang="zh-CN" sz="2200" dirty="0"/>
              <a:t>model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Baseline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276541"/>
              </p:ext>
            </p:extLst>
          </p:nvPr>
        </p:nvGraphicFramePr>
        <p:xfrm>
          <a:off x="768285" y="1950198"/>
          <a:ext cx="10515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062">
                  <a:extLst>
                    <a:ext uri="{9D8B030D-6E8A-4147-A177-3AD203B41FA5}">
                      <a16:colId xmlns="" xmlns:a16="http://schemas.microsoft.com/office/drawing/2014/main" val="2143582677"/>
                    </a:ext>
                  </a:extLst>
                </a:gridCol>
                <a:gridCol w="4157220">
                  <a:extLst>
                    <a:ext uri="{9D8B030D-6E8A-4147-A177-3AD203B41FA5}">
                      <a16:colId xmlns="" xmlns:a16="http://schemas.microsoft.com/office/drawing/2014/main" val="174356622"/>
                    </a:ext>
                  </a:extLst>
                </a:gridCol>
                <a:gridCol w="4783318">
                  <a:extLst>
                    <a:ext uri="{9D8B030D-6E8A-4147-A177-3AD203B41FA5}">
                      <a16:colId xmlns="" xmlns:a16="http://schemas.microsoft.com/office/drawing/2014/main" val="3179786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 histogram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Spatial color histogram + harmonic coefficients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0371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</a:t>
                      </a:r>
                      <a:r>
                        <a:rPr lang="en-US" baseline="0" dirty="0"/>
                        <a:t> 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Running time: 79.18 secs</a:t>
                      </a:r>
                    </a:p>
                    <a:p>
                      <a:pPr lvl="1"/>
                      <a:r>
                        <a:rPr lang="en-US" dirty="0"/>
                        <a:t>Training accuracy: 69.06%</a:t>
                      </a:r>
                    </a:p>
                    <a:p>
                      <a:pPr lvl="1"/>
                      <a:r>
                        <a:rPr lang="en-US" dirty="0"/>
                        <a:t>Testing accuracy: 66.9%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Running time: 66.3 secs</a:t>
                      </a:r>
                    </a:p>
                    <a:p>
                      <a:pPr lvl="1"/>
                      <a:r>
                        <a:rPr lang="en-US" dirty="0"/>
                        <a:t>Training accuracy: 69.18%</a:t>
                      </a:r>
                    </a:p>
                    <a:p>
                      <a:pPr lvl="1"/>
                      <a:r>
                        <a:rPr lang="en-US" dirty="0"/>
                        <a:t>Testing accuracy: 67.7%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8345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Running time: 50.9 secs</a:t>
                      </a:r>
                    </a:p>
                    <a:p>
                      <a:pPr lvl="1"/>
                      <a:r>
                        <a:rPr lang="en-US" dirty="0"/>
                        <a:t>Training accuracy</a:t>
                      </a:r>
                      <a:r>
                        <a:rPr lang="en-US"/>
                        <a:t>: 72.58%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Testing accuracy</a:t>
                      </a:r>
                      <a:r>
                        <a:rPr lang="en-US"/>
                        <a:t>: 69.09%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Running time: 416.6 secs</a:t>
                      </a:r>
                    </a:p>
                    <a:p>
                      <a:pPr lvl="1"/>
                      <a:r>
                        <a:rPr lang="en-US" dirty="0"/>
                        <a:t>Training accuracy: 78.98%</a:t>
                      </a:r>
                    </a:p>
                    <a:p>
                      <a:pPr lvl="1"/>
                      <a:r>
                        <a:rPr lang="en-US" dirty="0"/>
                        <a:t>Testing accuracy: 72.13%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527378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5802" y="5118755"/>
            <a:ext cx="1022808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final model, </a:t>
            </a:r>
            <a:r>
              <a:rPr lang="en-US" dirty="0" err="1"/>
              <a:t>AdaBoost</a:t>
            </a:r>
            <a:r>
              <a:rPr lang="en-US" dirty="0"/>
              <a:t> with spatial color histogram and harmonic coefficient features, using 40 weak learners, takes much longer to run than the baseline but also correctly classified around 120-130 additional images on testing data.</a:t>
            </a:r>
          </a:p>
          <a:p>
            <a:r>
              <a:rPr lang="en-US" sz="1600" dirty="0"/>
              <a:t>* 5000 images were used for training data, and the remaining images were used for testing.</a:t>
            </a:r>
          </a:p>
          <a:p>
            <a:r>
              <a:rPr lang="en-US" sz="1600" dirty="0"/>
              <a:t>** Running times obtained on MacBook Pro running OS X Yosemite 10.10.5, 2.2 GHz Intel Core i7, 16 GB 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8285" y="133287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error if we predict that all images are dogs: 67.13%</a:t>
            </a:r>
          </a:p>
        </p:txBody>
      </p:sp>
    </p:spTree>
    <p:extLst>
      <p:ext uri="{BB962C8B-B14F-4D97-AF65-F5344CB8AC3E}">
        <p14:creationId xmlns:p14="http://schemas.microsoft.com/office/powerpoint/2010/main" val="23228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3571"/>
          </a:xfrm>
        </p:spPr>
        <p:txBody>
          <a:bodyPr/>
          <a:lstStyle/>
          <a:p>
            <a:r>
              <a:rPr lang="en-US" dirty="0"/>
              <a:t>Our final model improves accuracy but at the cost of running time</a:t>
            </a:r>
          </a:p>
          <a:p>
            <a:r>
              <a:rPr lang="en-US" dirty="0"/>
              <a:t>Possible further avenues for improvement: dimension reduction (though </a:t>
            </a:r>
            <a:r>
              <a:rPr lang="en-US" dirty="0" err="1"/>
              <a:t>AdaBoost</a:t>
            </a:r>
            <a:r>
              <a:rPr lang="en-US" dirty="0"/>
              <a:t> may </a:t>
            </a:r>
            <a:r>
              <a:rPr lang="en-US" dirty="0" err="1"/>
              <a:t>overfit</a:t>
            </a:r>
            <a:r>
              <a:rPr lang="en-US" dirty="0"/>
              <a:t> with too few dimensions), finding a more consistent method to extract outlines, incorporating other possible features such as bag-of-visual-words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64864" y="4445629"/>
            <a:ext cx="217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THANK YOU!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783" y="3844899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I. Feature Selection and Extraction</a:t>
            </a:r>
          </a:p>
          <a:p>
            <a:r>
              <a:rPr lang="en-US" dirty="0"/>
              <a:t>II. Model Selection</a:t>
            </a:r>
          </a:p>
          <a:p>
            <a:r>
              <a:rPr lang="en-US" dirty="0"/>
              <a:t>III. Comparison with Baseline</a:t>
            </a:r>
          </a:p>
        </p:txBody>
      </p:sp>
    </p:spTree>
    <p:extLst>
      <p:ext uri="{BB962C8B-B14F-4D97-AF65-F5344CB8AC3E}">
        <p14:creationId xmlns:p14="http://schemas.microsoft.com/office/powerpoint/2010/main" val="321137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58652"/>
            <a:ext cx="8946541" cy="4195481"/>
          </a:xfrm>
        </p:spPr>
        <p:txBody>
          <a:bodyPr/>
          <a:lstStyle/>
          <a:p>
            <a:r>
              <a:rPr lang="en-US" dirty="0"/>
              <a:t>Spatial color histogram of images</a:t>
            </a:r>
          </a:p>
          <a:p>
            <a:r>
              <a:rPr lang="en-US" dirty="0"/>
              <a:t>Harmonic coefficients from elliptic Fourier outline analysis</a:t>
            </a:r>
          </a:p>
        </p:txBody>
      </p:sp>
      <p:pic>
        <p:nvPicPr>
          <p:cNvPr id="4" name="Picture 3" descr="spati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0" y="2380132"/>
            <a:ext cx="4774370" cy="33282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111" y="586263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</a:rPr>
              <a:t>Reference</a:t>
            </a:r>
            <a:r>
              <a:rPr lang="en-US" altLang="zh-CN" sz="1200" dirty="0" smtClean="0">
                <a:solidFill>
                  <a:srgbClr val="7F7F7F"/>
                </a:solidFill>
              </a:rPr>
              <a:t>:</a:t>
            </a:r>
            <a:r>
              <a:rPr lang="zh-CN" altLang="en-US" sz="1200" dirty="0" smtClean="0">
                <a:solidFill>
                  <a:srgbClr val="7F7F7F"/>
                </a:solidFill>
              </a:rPr>
              <a:t> </a:t>
            </a:r>
            <a:r>
              <a:rPr lang="en-US" altLang="zh-CN" sz="1200" dirty="0" err="1" smtClean="0">
                <a:solidFill>
                  <a:srgbClr val="7F7F7F"/>
                </a:solidFill>
              </a:rPr>
              <a:t>Lazebnik</a:t>
            </a:r>
            <a:r>
              <a:rPr lang="en-US" altLang="zh-CN" sz="1200" dirty="0" smtClean="0">
                <a:solidFill>
                  <a:srgbClr val="7F7F7F"/>
                </a:solidFill>
              </a:rPr>
              <a:t>, Svetlana, </a:t>
            </a:r>
            <a:r>
              <a:rPr lang="en-US" altLang="zh-CN" sz="1200" dirty="0" err="1" smtClean="0">
                <a:solidFill>
                  <a:srgbClr val="7F7F7F"/>
                </a:solidFill>
              </a:rPr>
              <a:t>Cordelia</a:t>
            </a:r>
            <a:r>
              <a:rPr lang="en-US" altLang="zh-CN" sz="1200" dirty="0" smtClean="0">
                <a:solidFill>
                  <a:srgbClr val="7F7F7F"/>
                </a:solidFill>
              </a:rPr>
              <a:t> </a:t>
            </a:r>
            <a:r>
              <a:rPr lang="en-US" altLang="zh-CN" sz="1200" dirty="0" err="1" smtClean="0">
                <a:solidFill>
                  <a:srgbClr val="7F7F7F"/>
                </a:solidFill>
              </a:rPr>
              <a:t>Schmid</a:t>
            </a:r>
            <a:r>
              <a:rPr lang="en-US" altLang="zh-CN" sz="1200" dirty="0" smtClean="0">
                <a:solidFill>
                  <a:srgbClr val="7F7F7F"/>
                </a:solidFill>
              </a:rPr>
              <a:t>, and Jean Ponce. "Beyond bags of features: Spatial pyramid matching for recognizing natural scene categories." Computer Vision and Pattern Recognition, 2006 IEEE Computer Society Conference on. Vol. 2. IEEE, 2006.</a:t>
            </a:r>
            <a:r>
              <a:rPr lang="zh-CN" altLang="en-US" sz="1200" dirty="0" smtClean="0">
                <a:solidFill>
                  <a:srgbClr val="7F7F7F"/>
                </a:solidFill>
              </a:rPr>
              <a:t> </a:t>
            </a:r>
            <a:endParaRPr lang="en-US" altLang="zh-CN" sz="1200" dirty="0" smtClean="0">
              <a:solidFill>
                <a:srgbClr val="7F7F7F"/>
              </a:solidFill>
            </a:endParaRPr>
          </a:p>
          <a:p>
            <a:r>
              <a:rPr lang="en-US" sz="1200" dirty="0" smtClean="0">
                <a:solidFill>
                  <a:srgbClr val="7F7F7F"/>
                </a:solidFill>
              </a:rPr>
              <a:t>Ma, </a:t>
            </a:r>
            <a:r>
              <a:rPr lang="en-US" sz="1200" dirty="0" err="1" smtClean="0">
                <a:solidFill>
                  <a:srgbClr val="7F7F7F"/>
                </a:solidFill>
              </a:rPr>
              <a:t>Yuting</a:t>
            </a:r>
            <a:r>
              <a:rPr lang="en-US" sz="1200" dirty="0" smtClean="0">
                <a:solidFill>
                  <a:srgbClr val="7F7F7F"/>
                </a:solidFill>
              </a:rPr>
              <a:t>. ADS Image Analysis </a:t>
            </a:r>
            <a:r>
              <a:rPr lang="en-US" sz="1200" dirty="0" err="1" smtClean="0">
                <a:solidFill>
                  <a:srgbClr val="7F7F7F"/>
                </a:solidFill>
              </a:rPr>
              <a:t>Powerpoint</a:t>
            </a:r>
            <a:r>
              <a:rPr lang="en-US" sz="1200" dirty="0" smtClean="0">
                <a:solidFill>
                  <a:srgbClr val="7F7F7F"/>
                </a:solidFill>
              </a:rPr>
              <a:t> Presentation. </a:t>
            </a:r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3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Color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baseline color histogram features do not take into account the possibility that more relevant information will be in the center of the image</a:t>
            </a:r>
          </a:p>
          <a:p>
            <a:pPr lvl="1"/>
            <a:r>
              <a:rPr lang="en-US" dirty="0"/>
              <a:t>“Images were dropped if any of the following conditions applied… (</a:t>
            </a:r>
            <a:r>
              <a:rPr lang="en-US" dirty="0" err="1"/>
              <a:t>i</a:t>
            </a:r>
            <a:r>
              <a:rPr lang="en-US" dirty="0"/>
              <a:t>) the image was gray scale, … (iv) </a:t>
            </a:r>
            <a:r>
              <a:rPr lang="en-US" i="1" dirty="0"/>
              <a:t>the pet was not centered in the image</a:t>
            </a:r>
            <a:r>
              <a:rPr lang="en-US" dirty="0"/>
              <a:t>” (</a:t>
            </a:r>
            <a:r>
              <a:rPr lang="en-US" dirty="0" err="1"/>
              <a:t>Parkhi</a:t>
            </a:r>
            <a:r>
              <a:rPr lang="en-US" dirty="0"/>
              <a:t> et al. 2012)</a:t>
            </a:r>
          </a:p>
          <a:p>
            <a:r>
              <a:rPr lang="en-US" dirty="0"/>
              <a:t>We decided to divide the picture into a 3x3 grid and create a color histogram with 5 red, 5 green and 5 blue bins for each cell, for a total of 1,125 features</a:t>
            </a:r>
          </a:p>
        </p:txBody>
      </p:sp>
    </p:spTree>
    <p:extLst>
      <p:ext uri="{BB962C8B-B14F-4D97-AF65-F5344CB8AC3E}">
        <p14:creationId xmlns:p14="http://schemas.microsoft.com/office/powerpoint/2010/main" val="134719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Harmonic Coefficients from Elliptic Fourier Outline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1163"/>
          </a:xfrm>
        </p:spPr>
        <p:txBody>
          <a:bodyPr/>
          <a:lstStyle/>
          <a:p>
            <a:r>
              <a:rPr lang="en-US" dirty="0"/>
              <a:t>We obtained image outlines by:</a:t>
            </a:r>
          </a:p>
          <a:p>
            <a:pPr lvl="1"/>
            <a:r>
              <a:rPr lang="en-US" dirty="0"/>
              <a:t>Converting to grayscale, smoothing to remove background noise, and then applying a global threshold determined for each image via Otsu’s method</a:t>
            </a:r>
          </a:p>
          <a:p>
            <a:pPr lvl="1"/>
            <a:r>
              <a:rPr lang="en-US" dirty="0"/>
              <a:t>Pixel intensities beyond the threshold are made black and those under the threshold are made white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0" y="4146205"/>
            <a:ext cx="2913978" cy="1946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55" y="4146205"/>
            <a:ext cx="2475043" cy="2029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7765" y="4146205"/>
            <a:ext cx="2447352" cy="20068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17231" y="4307272"/>
            <a:ext cx="1536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processing was not always perfect</a:t>
            </a:r>
          </a:p>
        </p:txBody>
      </p:sp>
    </p:spTree>
    <p:extLst>
      <p:ext uri="{BB962C8B-B14F-4D97-AF65-F5344CB8AC3E}">
        <p14:creationId xmlns:p14="http://schemas.microsoft.com/office/powerpoint/2010/main" val="141128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Harmonic Coefficients from Elliptic Fourier Outline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obtained image outlines by:</a:t>
            </a:r>
          </a:p>
          <a:p>
            <a:pPr lvl="1"/>
            <a:r>
              <a:rPr lang="en-US" dirty="0"/>
              <a:t>Running the Conte algorithm from the </a:t>
            </a:r>
            <a:r>
              <a:rPr lang="en-US" dirty="0" err="1"/>
              <a:t>Momocs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Centering and scaling the outline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 extracted features by:</a:t>
            </a:r>
          </a:p>
          <a:p>
            <a:pPr lvl="1"/>
            <a:r>
              <a:rPr lang="en-US" dirty="0"/>
              <a:t>Applying an elliptical Fourier transform, where we break up the outline into separate x and y curves and then approximate it with 10 ellipses, which almost always approximated 99% of the outline. The coefficients through which each ellipse is defined become the features.</a:t>
            </a:r>
          </a:p>
          <a:p>
            <a:pPr lvl="1"/>
            <a:r>
              <a:rPr lang="en-US" dirty="0"/>
              <a:t>Since only the outline is used, these features are </a:t>
            </a:r>
            <a:r>
              <a:rPr lang="en-US" b="1" dirty="0"/>
              <a:t>scale-invariant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566" y="1735078"/>
            <a:ext cx="3090510" cy="22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6" y="593971"/>
            <a:ext cx="4958256" cy="3599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5996" y="4568343"/>
            <a:ext cx="2790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 along the outline are identified and then x and y curves are graphed separately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540" y="567685"/>
            <a:ext cx="4994460" cy="36262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84755" y="4571528"/>
            <a:ext cx="2894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Outline is then approximated with ellipses</a:t>
            </a:r>
          </a:p>
        </p:txBody>
      </p:sp>
    </p:spTree>
    <p:extLst>
      <p:ext uri="{BB962C8B-B14F-4D97-AF65-F5344CB8AC3E}">
        <p14:creationId xmlns:p14="http://schemas.microsoft.com/office/powerpoint/2010/main" val="123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919" y="0"/>
            <a:ext cx="7380329" cy="6858000"/>
          </a:xfrm>
        </p:spPr>
      </p:pic>
    </p:spTree>
    <p:extLst>
      <p:ext uri="{BB962C8B-B14F-4D97-AF65-F5344CB8AC3E}">
        <p14:creationId xmlns:p14="http://schemas.microsoft.com/office/powerpoint/2010/main" val="304536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Model selection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3" y="1516499"/>
            <a:ext cx="6049301" cy="3240741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093694" y="4918004"/>
            <a:ext cx="4177553" cy="1600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800" b="1" dirty="0" smtClean="0"/>
              <a:t>Random Forest</a:t>
            </a:r>
          </a:p>
          <a:p>
            <a:r>
              <a:rPr lang="en-US" altLang="zh-CN" sz="1800" dirty="0"/>
              <a:t>Bagging with tree classifiers as weak </a:t>
            </a:r>
            <a:r>
              <a:rPr lang="en-US" altLang="zh-CN" sz="1800" dirty="0" smtClean="0"/>
              <a:t>learners</a:t>
            </a:r>
          </a:p>
          <a:p>
            <a:r>
              <a:rPr lang="en-US" altLang="zh-CN" sz="1800" dirty="0"/>
              <a:t>Uses an additional step to remove </a:t>
            </a:r>
            <a:r>
              <a:rPr lang="en-US" altLang="zh-CN" sz="1800" dirty="0" smtClean="0"/>
              <a:t>dimensions </a:t>
            </a:r>
            <a:r>
              <a:rPr lang="en-US" altLang="zh-CN" sz="1800" dirty="0"/>
              <a:t>that carry little </a:t>
            </a:r>
            <a:r>
              <a:rPr lang="en-US" altLang="zh-CN" sz="1800" dirty="0" smtClean="0"/>
              <a:t>information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2200" dirty="0" smtClean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04" y="1516499"/>
            <a:ext cx="5632357" cy="32407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55363" y="4840941"/>
            <a:ext cx="4459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Adaboost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combines the outputs of many weak learners to produce a better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Each classier is trained to the training data using weights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61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828</Words>
  <Application>Microsoft Macintosh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Century Gothic</vt:lpstr>
      <vt:lpstr>Times New Roman</vt:lpstr>
      <vt:lpstr>Wingdings 3</vt:lpstr>
      <vt:lpstr>宋体</vt:lpstr>
      <vt:lpstr>Arial</vt:lpstr>
      <vt:lpstr>Ion</vt:lpstr>
      <vt:lpstr>Classifying Cats vs. Dogs</vt:lpstr>
      <vt:lpstr>Contents</vt:lpstr>
      <vt:lpstr>Feature Extraction</vt:lpstr>
      <vt:lpstr>Spatial Color Histogram</vt:lpstr>
      <vt:lpstr>Harmonic Coefficients from Elliptic Fourier Outline Analysis</vt:lpstr>
      <vt:lpstr>Harmonic Coefficients from Elliptic Fourier Outline Analysis</vt:lpstr>
      <vt:lpstr>PowerPoint Presentation</vt:lpstr>
      <vt:lpstr>PowerPoint Presentation</vt:lpstr>
      <vt:lpstr>Model selection</vt:lpstr>
      <vt:lpstr>Algorithms</vt:lpstr>
      <vt:lpstr>Select  Optimal Parameters</vt:lpstr>
      <vt:lpstr>Comparison with Baseline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Cats vs. Dogs</dc:title>
  <dc:creator>Arnold</dc:creator>
  <cp:lastModifiedBy>Schinria Islam</cp:lastModifiedBy>
  <cp:revision>28</cp:revision>
  <cp:lastPrinted>2016-03-23T17:55:34Z</cp:lastPrinted>
  <dcterms:created xsi:type="dcterms:W3CDTF">2016-03-22T23:19:15Z</dcterms:created>
  <dcterms:modified xsi:type="dcterms:W3CDTF">2016-03-23T17:58:13Z</dcterms:modified>
</cp:coreProperties>
</file>