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45566-93B3-4FF8-9828-FA3E8E12083A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D26F-66B7-4E9A-AC91-7849F16AD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45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9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8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5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9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6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5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0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6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7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0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0234A-C9A1-4D2E-95A9-69C767754B0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7E77F-A5FD-4254-A40D-E9E98A663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38275"/>
            <a:ext cx="9144000" cy="2387600"/>
          </a:xfrm>
        </p:spPr>
        <p:txBody>
          <a:bodyPr/>
          <a:lstStyle/>
          <a:p>
            <a:r>
              <a:rPr lang="en-US" dirty="0"/>
              <a:t>Classifying Cats vs. Dogs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60255"/>
            <a:ext cx="9144000" cy="23368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 W4249 Applied Data Science - Group 5</a:t>
            </a:r>
          </a:p>
          <a:p>
            <a:r>
              <a:rPr lang="en-US" dirty="0"/>
              <a:t>Lau, Arnold Chua</a:t>
            </a:r>
          </a:p>
          <a:p>
            <a:r>
              <a:rPr lang="en-US" dirty="0"/>
              <a:t>Islam, </a:t>
            </a:r>
            <a:r>
              <a:rPr lang="en-US" dirty="0" err="1"/>
              <a:t>Schinria</a:t>
            </a:r>
            <a:r>
              <a:rPr lang="en-US" dirty="0"/>
              <a:t> Rema</a:t>
            </a:r>
          </a:p>
          <a:p>
            <a:r>
              <a:rPr lang="en-US" dirty="0" err="1"/>
              <a:t>Gu</a:t>
            </a:r>
            <a:r>
              <a:rPr lang="en-US" dirty="0"/>
              <a:t>, </a:t>
            </a:r>
            <a:r>
              <a:rPr lang="en-US" dirty="0" err="1"/>
              <a:t>Xinghao</a:t>
            </a:r>
            <a:endParaRPr lang="en-US" dirty="0"/>
          </a:p>
          <a:p>
            <a:r>
              <a:rPr lang="en-US" dirty="0"/>
              <a:t>Zhou, Yi</a:t>
            </a:r>
          </a:p>
          <a:p>
            <a:r>
              <a:rPr lang="en-US" dirty="0"/>
              <a:t>Zhu, </a:t>
            </a:r>
            <a:r>
              <a:rPr lang="en-US" dirty="0" err="1"/>
              <a:t>Yibo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608" y="282314"/>
            <a:ext cx="3759052" cy="2593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39" y="204639"/>
            <a:ext cx="4126697" cy="275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3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3571"/>
          </a:xfrm>
        </p:spPr>
        <p:txBody>
          <a:bodyPr/>
          <a:lstStyle/>
          <a:p>
            <a:r>
              <a:rPr lang="en-US" dirty="0"/>
              <a:t>Our final model improves accuracy but at the cost of running time</a:t>
            </a:r>
          </a:p>
          <a:p>
            <a:r>
              <a:rPr lang="en-US" dirty="0"/>
              <a:t>Possible further avenues for improvement: dimension reduction (though </a:t>
            </a:r>
            <a:r>
              <a:rPr lang="en-US" dirty="0" err="1"/>
              <a:t>AdaBoost</a:t>
            </a:r>
            <a:r>
              <a:rPr lang="en-US" dirty="0"/>
              <a:t> may </a:t>
            </a:r>
            <a:r>
              <a:rPr lang="en-US" dirty="0" err="1"/>
              <a:t>overfit</a:t>
            </a:r>
            <a:r>
              <a:rPr lang="en-US" dirty="0"/>
              <a:t> with too few dimensions), finding a more consistent method to extract outlines, incorporating other possible features such as bag-of-visual-words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7204" y="4732255"/>
            <a:ext cx="217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THANK YOU!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870" y="3964168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3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I. Feature Selection and Extraction</a:t>
            </a:r>
          </a:p>
          <a:p>
            <a:r>
              <a:rPr lang="en-US" dirty="0"/>
              <a:t>II. Model Selection</a:t>
            </a:r>
          </a:p>
          <a:p>
            <a:r>
              <a:rPr lang="en-US" dirty="0"/>
              <a:t>III. Comparison with Baseline</a:t>
            </a:r>
          </a:p>
        </p:txBody>
      </p:sp>
    </p:spTree>
    <p:extLst>
      <p:ext uri="{BB962C8B-B14F-4D97-AF65-F5344CB8AC3E}">
        <p14:creationId xmlns:p14="http://schemas.microsoft.com/office/powerpoint/2010/main" val="321137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color histogram of images</a:t>
            </a:r>
          </a:p>
          <a:p>
            <a:r>
              <a:rPr lang="en-US" dirty="0"/>
              <a:t>Harmonic coefficients from elliptic Fourier outline analysis</a:t>
            </a:r>
          </a:p>
        </p:txBody>
      </p:sp>
    </p:spTree>
    <p:extLst>
      <p:ext uri="{BB962C8B-B14F-4D97-AF65-F5344CB8AC3E}">
        <p14:creationId xmlns:p14="http://schemas.microsoft.com/office/powerpoint/2010/main" val="333543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Color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baseline color histogram features do not take into account the possibility that more relevant information will be in the center of the image</a:t>
            </a:r>
          </a:p>
          <a:p>
            <a:pPr lvl="1"/>
            <a:r>
              <a:rPr lang="en-US" dirty="0"/>
              <a:t>“Images were dropped if any of the following conditions applied… (</a:t>
            </a:r>
            <a:r>
              <a:rPr lang="en-US" dirty="0" err="1"/>
              <a:t>i</a:t>
            </a:r>
            <a:r>
              <a:rPr lang="en-US" dirty="0"/>
              <a:t>) the image was gray scale, … (iv) </a:t>
            </a:r>
            <a:r>
              <a:rPr lang="en-US" i="1" dirty="0"/>
              <a:t>the pet was not centered in the image</a:t>
            </a:r>
            <a:r>
              <a:rPr lang="en-US" dirty="0"/>
              <a:t>” (</a:t>
            </a:r>
            <a:r>
              <a:rPr lang="en-US" dirty="0" err="1"/>
              <a:t>Parkhi</a:t>
            </a:r>
            <a:r>
              <a:rPr lang="en-US" dirty="0"/>
              <a:t> et al. 2012)</a:t>
            </a:r>
          </a:p>
          <a:p>
            <a:r>
              <a:rPr lang="en-US" dirty="0"/>
              <a:t>We decided to divide the picture into a 3x3 grid and create a color histogram with 5 red, 5 green and 5 blue bins for each cell, for a total of 1,125 features</a:t>
            </a:r>
          </a:p>
        </p:txBody>
      </p:sp>
    </p:spTree>
    <p:extLst>
      <p:ext uri="{BB962C8B-B14F-4D97-AF65-F5344CB8AC3E}">
        <p14:creationId xmlns:p14="http://schemas.microsoft.com/office/powerpoint/2010/main" val="134719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Harmonic Coefficients from Elliptic Fourier Outline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1163"/>
          </a:xfrm>
        </p:spPr>
        <p:txBody>
          <a:bodyPr/>
          <a:lstStyle/>
          <a:p>
            <a:r>
              <a:rPr lang="en-US" dirty="0"/>
              <a:t>We obtained image outlines by:</a:t>
            </a:r>
          </a:p>
          <a:p>
            <a:pPr lvl="1"/>
            <a:r>
              <a:rPr lang="en-US" dirty="0"/>
              <a:t>Converting to grayscale, smoothing to remove background noise, and then applying a global threshold determined for each image via Otsu’s method</a:t>
            </a:r>
          </a:p>
          <a:p>
            <a:pPr lvl="1"/>
            <a:r>
              <a:rPr lang="en-US" dirty="0"/>
              <a:t>Pixel intensities beyond the threshold are made black and those under the threshold are made white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0" y="4146205"/>
            <a:ext cx="2913978" cy="1946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79" y="4225613"/>
            <a:ext cx="2180145" cy="17877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48673" y="4146205"/>
            <a:ext cx="2447352" cy="20068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46118" y="4519307"/>
            <a:ext cx="1536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processing was not always perfect</a:t>
            </a:r>
          </a:p>
        </p:txBody>
      </p:sp>
    </p:spTree>
    <p:extLst>
      <p:ext uri="{BB962C8B-B14F-4D97-AF65-F5344CB8AC3E}">
        <p14:creationId xmlns:p14="http://schemas.microsoft.com/office/powerpoint/2010/main" val="141128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Harmonic Coefficients from Elliptic Fourier Outline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obtained image outlines by:</a:t>
            </a:r>
          </a:p>
          <a:p>
            <a:pPr lvl="1"/>
            <a:r>
              <a:rPr lang="en-US" dirty="0"/>
              <a:t>Running the Conte algorithm from the </a:t>
            </a:r>
            <a:r>
              <a:rPr lang="en-US" dirty="0" err="1"/>
              <a:t>Momocs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Centering and scaling the outline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 extracted features by:</a:t>
            </a:r>
          </a:p>
          <a:p>
            <a:pPr lvl="1"/>
            <a:r>
              <a:rPr lang="en-US" dirty="0"/>
              <a:t>Applying an elliptical Fourier transform, where we break up the outline into separate x and y curves and then approximate it with 10 ellipses, which almost always approximated 99% of the outline. The coefficients through which each ellipse is defined become the features.</a:t>
            </a:r>
          </a:p>
          <a:p>
            <a:pPr lvl="1"/>
            <a:r>
              <a:rPr lang="en-US" dirty="0"/>
              <a:t>Since only the outline is used, these features are </a:t>
            </a:r>
            <a:r>
              <a:rPr lang="en-US" b="1" dirty="0"/>
              <a:t>scale-invariant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827" y="1602557"/>
            <a:ext cx="3090510" cy="22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3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47" y="183537"/>
            <a:ext cx="4958256" cy="3599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5996" y="4568343"/>
            <a:ext cx="2790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 along the outline are identified and then x and y curves are graphed separately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29" y="78541"/>
            <a:ext cx="5668166" cy="41153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66029" y="4568343"/>
            <a:ext cx="2894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Outline is then approximated with ellipses</a:t>
            </a:r>
          </a:p>
        </p:txBody>
      </p:sp>
    </p:spTree>
    <p:extLst>
      <p:ext uri="{BB962C8B-B14F-4D97-AF65-F5344CB8AC3E}">
        <p14:creationId xmlns:p14="http://schemas.microsoft.com/office/powerpoint/2010/main" val="12364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43" y="377072"/>
            <a:ext cx="8917757" cy="6174557"/>
          </a:xfrm>
        </p:spPr>
      </p:pic>
    </p:spTree>
    <p:extLst>
      <p:ext uri="{BB962C8B-B14F-4D97-AF65-F5344CB8AC3E}">
        <p14:creationId xmlns:p14="http://schemas.microsoft.com/office/powerpoint/2010/main" val="304536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Baseline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84905"/>
              </p:ext>
            </p:extLst>
          </p:nvPr>
        </p:nvGraphicFramePr>
        <p:xfrm>
          <a:off x="838200" y="2259258"/>
          <a:ext cx="105156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062">
                  <a:extLst>
                    <a:ext uri="{9D8B030D-6E8A-4147-A177-3AD203B41FA5}">
                      <a16:colId xmlns:a16="http://schemas.microsoft.com/office/drawing/2014/main" val="2143582677"/>
                    </a:ext>
                  </a:extLst>
                </a:gridCol>
                <a:gridCol w="4157220">
                  <a:extLst>
                    <a:ext uri="{9D8B030D-6E8A-4147-A177-3AD203B41FA5}">
                      <a16:colId xmlns:a16="http://schemas.microsoft.com/office/drawing/2014/main" val="174356622"/>
                    </a:ext>
                  </a:extLst>
                </a:gridCol>
                <a:gridCol w="4783318">
                  <a:extLst>
                    <a:ext uri="{9D8B030D-6E8A-4147-A177-3AD203B41FA5}">
                      <a16:colId xmlns:a16="http://schemas.microsoft.com/office/drawing/2014/main" val="3179786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 histogram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Spatial color histogram + harmonic coefficients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1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</a:t>
                      </a:r>
                      <a:r>
                        <a:rPr lang="en-US" baseline="0" dirty="0"/>
                        <a:t> 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Running time: 79.18 secs</a:t>
                      </a:r>
                    </a:p>
                    <a:p>
                      <a:pPr lvl="1"/>
                      <a:r>
                        <a:rPr lang="en-US" dirty="0"/>
                        <a:t>Training accuracy: 69.06%</a:t>
                      </a:r>
                    </a:p>
                    <a:p>
                      <a:pPr lvl="1"/>
                      <a:r>
                        <a:rPr lang="en-US" dirty="0"/>
                        <a:t>Testing accuracy: 66.9%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Running time: 66.3 secs</a:t>
                      </a:r>
                    </a:p>
                    <a:p>
                      <a:pPr lvl="1"/>
                      <a:r>
                        <a:rPr lang="en-US" dirty="0"/>
                        <a:t>Training accuracy: 69.18%</a:t>
                      </a:r>
                    </a:p>
                    <a:p>
                      <a:pPr lvl="1"/>
                      <a:r>
                        <a:rPr lang="en-US" dirty="0"/>
                        <a:t>Testing accuracy: 67.7%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4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AdaBoost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Running time: 66 secs</a:t>
                      </a:r>
                    </a:p>
                    <a:p>
                      <a:pPr lvl="1"/>
                      <a:r>
                        <a:rPr lang="en-US" dirty="0"/>
                        <a:t>Training accuracy: 74.06%</a:t>
                      </a:r>
                    </a:p>
                    <a:p>
                      <a:pPr lvl="1"/>
                      <a:r>
                        <a:rPr lang="en-US" dirty="0"/>
                        <a:t>Testing accuracy: 68.54%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Running time: 525.5 secs</a:t>
                      </a:r>
                    </a:p>
                    <a:p>
                      <a:pPr lvl="1"/>
                      <a:r>
                        <a:rPr lang="en-US" dirty="0"/>
                        <a:t>Training accuracy: 80.3%</a:t>
                      </a:r>
                    </a:p>
                    <a:p>
                      <a:pPr lvl="1"/>
                      <a:r>
                        <a:rPr lang="en-US" dirty="0"/>
                        <a:t>Testing accuracy: 72.51%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27378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5802" y="5118755"/>
            <a:ext cx="1022808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final model, </a:t>
            </a:r>
            <a:r>
              <a:rPr lang="en-US" dirty="0" err="1"/>
              <a:t>AdaBoost</a:t>
            </a:r>
            <a:r>
              <a:rPr lang="en-US" dirty="0"/>
              <a:t> with spatial color histogram and harmonic coefficient features, takes much longer to run than the baseline but also correctly classified around 120-130 additional images on testing data.</a:t>
            </a:r>
          </a:p>
          <a:p>
            <a:r>
              <a:rPr lang="en-US" sz="1600" dirty="0"/>
              <a:t>* 5000 images were used for training data, and the remaining images were used for testing.</a:t>
            </a:r>
          </a:p>
          <a:p>
            <a:r>
              <a:rPr lang="en-US" sz="1600" dirty="0"/>
              <a:t>** Running times obtained on MacBook Pro running OS X Yosemite 10.10.5, 2.2 GHz Intel Core i7, 16 GB 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error if we predict that all images are dogs: 67.13%</a:t>
            </a:r>
          </a:p>
        </p:txBody>
      </p:sp>
    </p:spTree>
    <p:extLst>
      <p:ext uri="{BB962C8B-B14F-4D97-AF65-F5344CB8AC3E}">
        <p14:creationId xmlns:p14="http://schemas.microsoft.com/office/powerpoint/2010/main" val="23228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545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Classifying Cats vs. Dogs</vt:lpstr>
      <vt:lpstr>Contents</vt:lpstr>
      <vt:lpstr>Feature Extraction</vt:lpstr>
      <vt:lpstr>Spatial Color Histogram</vt:lpstr>
      <vt:lpstr>Harmonic Coefficients from Elliptic Fourier Outline Analysis</vt:lpstr>
      <vt:lpstr>Harmonic Coefficients from Elliptic Fourier Outline Analysis</vt:lpstr>
      <vt:lpstr>PowerPoint Presentation</vt:lpstr>
      <vt:lpstr>PowerPoint Presentation</vt:lpstr>
      <vt:lpstr>Comparison with Baseline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Cats vs. Dogs</dc:title>
  <dc:creator>Arnold</dc:creator>
  <cp:lastModifiedBy>Arnold</cp:lastModifiedBy>
  <cp:revision>15</cp:revision>
  <dcterms:created xsi:type="dcterms:W3CDTF">2016-03-22T23:19:15Z</dcterms:created>
  <dcterms:modified xsi:type="dcterms:W3CDTF">2016-03-23T02:31:11Z</dcterms:modified>
</cp:coreProperties>
</file>