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4" r:id="rId11"/>
    <p:sldId id="265" r:id="rId12"/>
    <p:sldId id="268" r:id="rId13"/>
    <p:sldId id="269" r:id="rId14"/>
    <p:sldId id="270" r:id="rId15"/>
    <p:sldId id="263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-70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45566-93B3-4FF8-9828-FA3E8E12083A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D26F-66B7-4E9A-AC91-7849F16AD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45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9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8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59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615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722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909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10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202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3449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8791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25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924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8461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4506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195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8330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0206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7322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3331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1267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3659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7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37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382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7785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8213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0887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0175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7655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5848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687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5994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78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637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594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2830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7769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1069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79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5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0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6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7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0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0234A-C9A1-4D2E-95A9-69C767754B09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6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0234A-C9A1-4D2E-95A9-69C767754B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7E77F-A5FD-4254-A40D-E9E98A6635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4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0234A-C9A1-4D2E-95A9-69C767754B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7E77F-A5FD-4254-A40D-E9E98A6635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60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0234A-C9A1-4D2E-95A9-69C767754B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7E77F-A5FD-4254-A40D-E9E98A6635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3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38275"/>
            <a:ext cx="9144000" cy="2387600"/>
          </a:xfrm>
        </p:spPr>
        <p:txBody>
          <a:bodyPr/>
          <a:lstStyle/>
          <a:p>
            <a:r>
              <a:rPr lang="en-US" dirty="0"/>
              <a:t>Classifying Cats vs. Dogs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60255"/>
            <a:ext cx="9144000" cy="23368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STAT W4249 Applied Data Science - Group 5</a:t>
            </a:r>
          </a:p>
          <a:p>
            <a:r>
              <a:rPr lang="en-US" dirty="0"/>
              <a:t>Lau, Arnold Chua</a:t>
            </a:r>
          </a:p>
          <a:p>
            <a:r>
              <a:rPr lang="en-US" dirty="0"/>
              <a:t>Islam, </a:t>
            </a:r>
            <a:r>
              <a:rPr lang="en-US" dirty="0" err="1"/>
              <a:t>Schinria</a:t>
            </a:r>
            <a:r>
              <a:rPr lang="en-US" dirty="0"/>
              <a:t> Rema</a:t>
            </a:r>
          </a:p>
          <a:p>
            <a:r>
              <a:rPr lang="en-US" dirty="0" err="1"/>
              <a:t>Gu</a:t>
            </a:r>
            <a:r>
              <a:rPr lang="en-US" dirty="0"/>
              <a:t>, </a:t>
            </a:r>
            <a:r>
              <a:rPr lang="en-US" dirty="0" err="1"/>
              <a:t>Xinghao</a:t>
            </a:r>
            <a:endParaRPr lang="en-US" dirty="0"/>
          </a:p>
          <a:p>
            <a:r>
              <a:rPr lang="en-US" dirty="0"/>
              <a:t>Zhou, Yi</a:t>
            </a:r>
          </a:p>
          <a:p>
            <a:r>
              <a:rPr lang="en-US" dirty="0"/>
              <a:t>Zhu, </a:t>
            </a:r>
            <a:r>
              <a:rPr lang="en-US" dirty="0" err="1"/>
              <a:t>Yibo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608" y="282314"/>
            <a:ext cx="3759052" cy="2593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39" y="204639"/>
            <a:ext cx="4126697" cy="275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36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ea typeface="宋体"/>
                <a:cs typeface="Times New Roman"/>
              </a:rPr>
              <a:t>Random forest uses the bagging method, which </a:t>
            </a:r>
            <a:r>
              <a:rPr lang="en-US" altLang="zh-CN" kern="100" dirty="0">
                <a:ea typeface="宋体"/>
                <a:cs typeface="Times New Roman"/>
              </a:rPr>
              <a:t>selects subsets of observations randomly and builds the tree models based on every subset. Thus all the tree models in random forest actually share the same weight. While for </a:t>
            </a:r>
            <a:r>
              <a:rPr lang="en-US" altLang="zh-CN" kern="100" dirty="0" smtClean="0">
                <a:ea typeface="宋体"/>
                <a:cs typeface="Times New Roman"/>
              </a:rPr>
              <a:t>Adaboost</a:t>
            </a:r>
            <a:r>
              <a:rPr lang="en-US" altLang="zh-CN" kern="100" dirty="0">
                <a:ea typeface="宋体"/>
                <a:cs typeface="Times New Roman"/>
              </a:rPr>
              <a:t>, it trains the weak learners in order, and the weight of every weak learner depends on its prediction accuracy. </a:t>
            </a:r>
            <a:endParaRPr lang="en-US" altLang="zh-CN" kern="100" dirty="0" smtClean="0">
              <a:ea typeface="宋体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ea typeface="宋体"/>
                <a:cs typeface="Times New Roman"/>
              </a:rPr>
              <a:t>Also</a:t>
            </a:r>
            <a:r>
              <a:rPr lang="en-US" altLang="zh-CN" kern="100" dirty="0">
                <a:ea typeface="宋体"/>
                <a:cs typeface="Times New Roman"/>
              </a:rPr>
              <a:t>, </a:t>
            </a:r>
            <a:r>
              <a:rPr lang="en-US" altLang="zh-CN" kern="100" dirty="0" smtClean="0">
                <a:ea typeface="宋体"/>
                <a:cs typeface="Times New Roman"/>
              </a:rPr>
              <a:t>Adaboost </a:t>
            </a:r>
            <a:r>
              <a:rPr lang="en-US" altLang="zh-CN" kern="100" dirty="0">
                <a:ea typeface="宋体"/>
                <a:cs typeface="Times New Roman"/>
              </a:rPr>
              <a:t>is better at reducing correlation between the </a:t>
            </a:r>
            <a:r>
              <a:rPr lang="en-US" altLang="zh-CN" kern="100" dirty="0" smtClean="0">
                <a:ea typeface="宋体"/>
                <a:cs typeface="Times New Roman"/>
              </a:rPr>
              <a:t>weak learners than bagging is. </a:t>
            </a:r>
            <a:endParaRPr lang="en-US" altLang="zh-CN" kern="100" dirty="0" smtClean="0">
              <a:ea typeface="宋体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/>
              <a:t>Although adaboost </a:t>
            </a:r>
            <a:r>
              <a:rPr lang="en-US" altLang="zh-CN" dirty="0" smtClean="0"/>
              <a:t>costs </a:t>
            </a:r>
            <a:r>
              <a:rPr lang="en-US" altLang="zh-CN" dirty="0"/>
              <a:t>a little more time, while consider its accuracy improvement, </a:t>
            </a:r>
            <a:r>
              <a:rPr lang="en-US" altLang="zh-CN" dirty="0" smtClean="0"/>
              <a:t>the </a:t>
            </a:r>
            <a:r>
              <a:rPr lang="en-US" altLang="zh-CN" dirty="0"/>
              <a:t>running time is completely acceptable.</a:t>
            </a:r>
            <a:endParaRPr lang="zh-CN" altLang="zh-CN" kern="100" dirty="0">
              <a:ea typeface="宋体"/>
              <a:cs typeface="Times New Roman"/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93301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Select </a:t>
            </a:r>
            <a:r>
              <a:rPr lang="en-US" altLang="zh-CN" dirty="0" smtClean="0"/>
              <a:t> </a:t>
            </a:r>
            <a:r>
              <a:rPr lang="en-US" altLang="zh-CN" dirty="0" smtClean="0"/>
              <a:t>Optimal Parameters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7858" y="1516342"/>
            <a:ext cx="10515600" cy="485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To cut shorten the program’s running time and increase the prediction accuracy, we try to select the proper parameters for the adaboost model by using 5-fold cross-validation.</a:t>
            </a:r>
          </a:p>
          <a:p>
            <a:endParaRPr lang="en-US" altLang="zh-CN" sz="2400" dirty="0" smtClean="0"/>
          </a:p>
          <a:p>
            <a:r>
              <a:rPr lang="en-US" altLang="zh-CN" sz="2200" dirty="0" smtClean="0"/>
              <a:t>Number of weak learners: 40</a:t>
            </a:r>
          </a:p>
          <a:p>
            <a:pPr marL="0" indent="0">
              <a:buNone/>
            </a:pPr>
            <a:r>
              <a:rPr lang="en-US" altLang="zh-CN" sz="2200" dirty="0" smtClean="0"/>
              <a:t>   Too many weak learners increases the running time and leads to overfitting</a:t>
            </a:r>
          </a:p>
          <a:p>
            <a:endParaRPr lang="en-US" altLang="zh-CN" sz="2200" dirty="0" smtClean="0"/>
          </a:p>
          <a:p>
            <a:r>
              <a:rPr lang="en-US" altLang="zh-CN" sz="2200" dirty="0" smtClean="0"/>
              <a:t>Shrinkage parameter: 0.1</a:t>
            </a:r>
          </a:p>
          <a:p>
            <a:pPr marL="0" indent="0">
              <a:buNone/>
            </a:pPr>
            <a:r>
              <a:rPr lang="en-US" altLang="zh-CN" sz="2200" dirty="0" smtClean="0"/>
              <a:t>   Trade-off between </a:t>
            </a:r>
            <a:r>
              <a:rPr lang="en-US" altLang="zh-CN" sz="2200" dirty="0" smtClean="0"/>
              <a:t>running </a:t>
            </a:r>
            <a:r>
              <a:rPr lang="en-US" altLang="zh-CN" sz="2200" dirty="0" smtClean="0"/>
              <a:t>time and </a:t>
            </a:r>
            <a:r>
              <a:rPr lang="en-US" altLang="zh-CN" sz="2200" dirty="0" smtClean="0"/>
              <a:t>the risk of overfitting</a:t>
            </a:r>
            <a:endParaRPr lang="en-US" altLang="zh-CN" sz="2200" dirty="0" smtClean="0"/>
          </a:p>
          <a:p>
            <a:endParaRPr lang="en-US" altLang="zh-CN" sz="2200" dirty="0" smtClean="0"/>
          </a:p>
          <a:p>
            <a:r>
              <a:rPr lang="en-US" altLang="zh-CN" sz="2200" dirty="0" smtClean="0"/>
              <a:t>Boosting type: discrete</a:t>
            </a:r>
          </a:p>
          <a:p>
            <a:pPr marL="0" indent="0">
              <a:buNone/>
            </a:pPr>
            <a:r>
              <a:rPr lang="en-US" altLang="zh-CN" sz="2200" dirty="0" smtClean="0"/>
              <a:t>   The </a:t>
            </a:r>
            <a:r>
              <a:rPr lang="en-US" altLang="zh-CN" sz="2200" dirty="0"/>
              <a:t>accuracy </a:t>
            </a:r>
            <a:r>
              <a:rPr lang="en-US" altLang="zh-CN" sz="2200" dirty="0" smtClean="0"/>
              <a:t>of </a:t>
            </a:r>
            <a:r>
              <a:rPr lang="en-US" altLang="zh-CN" sz="2200" dirty="0"/>
              <a:t>model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904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Baseline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8464"/>
              </p:ext>
            </p:extLst>
          </p:nvPr>
        </p:nvGraphicFramePr>
        <p:xfrm>
          <a:off x="838200" y="2259258"/>
          <a:ext cx="1051560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062">
                  <a:extLst>
                    <a:ext uri="{9D8B030D-6E8A-4147-A177-3AD203B41FA5}">
                      <a16:colId xmlns:a16="http://schemas.microsoft.com/office/drawing/2014/main" xmlns="" val="2143582677"/>
                    </a:ext>
                  </a:extLst>
                </a:gridCol>
                <a:gridCol w="4157220">
                  <a:extLst>
                    <a:ext uri="{9D8B030D-6E8A-4147-A177-3AD203B41FA5}">
                      <a16:colId xmlns:a16="http://schemas.microsoft.com/office/drawing/2014/main" xmlns="" val="174356622"/>
                    </a:ext>
                  </a:extLst>
                </a:gridCol>
                <a:gridCol w="4783318">
                  <a:extLst>
                    <a:ext uri="{9D8B030D-6E8A-4147-A177-3AD203B41FA5}">
                      <a16:colId xmlns:a16="http://schemas.microsoft.com/office/drawing/2014/main" xmlns="" val="3179786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 histogram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Spatial color histogram + harmonic coefficients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3718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</a:t>
                      </a:r>
                      <a:r>
                        <a:rPr lang="en-US" baseline="0" dirty="0"/>
                        <a:t> 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Running time: 79.18 secs</a:t>
                      </a:r>
                    </a:p>
                    <a:p>
                      <a:pPr lvl="1"/>
                      <a:r>
                        <a:rPr lang="en-US" dirty="0"/>
                        <a:t>Training accuracy: 69.06%</a:t>
                      </a:r>
                    </a:p>
                    <a:p>
                      <a:pPr lvl="1"/>
                      <a:r>
                        <a:rPr lang="en-US" dirty="0"/>
                        <a:t>Testing accuracy: 66.9%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Running time: 66.3 secs</a:t>
                      </a:r>
                    </a:p>
                    <a:p>
                      <a:pPr lvl="1"/>
                      <a:r>
                        <a:rPr lang="en-US" dirty="0"/>
                        <a:t>Training accuracy: 69.18%</a:t>
                      </a:r>
                    </a:p>
                    <a:p>
                      <a:pPr lvl="1"/>
                      <a:r>
                        <a:rPr lang="en-US" dirty="0"/>
                        <a:t>Testing accuracy: 67.7%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8345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AdaBoost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Running time: 50.9 secs</a:t>
                      </a:r>
                    </a:p>
                    <a:p>
                      <a:pPr lvl="1"/>
                      <a:r>
                        <a:rPr lang="en-US" dirty="0"/>
                        <a:t>Training accuracy</a:t>
                      </a:r>
                      <a:r>
                        <a:rPr lang="en-US"/>
                        <a:t>: 72.58%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Testing accuracy</a:t>
                      </a:r>
                      <a:r>
                        <a:rPr lang="en-US"/>
                        <a:t>: 69.09%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Running time: 416.6 secs</a:t>
                      </a:r>
                    </a:p>
                    <a:p>
                      <a:pPr lvl="1"/>
                      <a:r>
                        <a:rPr lang="en-US" dirty="0"/>
                        <a:t>Training accuracy: 78.98%</a:t>
                      </a:r>
                    </a:p>
                    <a:p>
                      <a:pPr lvl="1"/>
                      <a:r>
                        <a:rPr lang="en-US" dirty="0"/>
                        <a:t>Testing accuracy: 72.13%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527378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55802" y="5118755"/>
            <a:ext cx="1022808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final model, </a:t>
            </a:r>
            <a:r>
              <a:rPr lang="en-US" dirty="0" err="1"/>
              <a:t>AdaBoost</a:t>
            </a:r>
            <a:r>
              <a:rPr lang="en-US" dirty="0"/>
              <a:t> with spatial color histogram and harmonic coefficient features, using 40 weak learners, takes much longer to run than the baseline but also correctly classified around 120-130 additional images on testing data.</a:t>
            </a:r>
          </a:p>
          <a:p>
            <a:r>
              <a:rPr lang="en-US" sz="1600" dirty="0"/>
              <a:t>* 5000 images were used for training data, and the remaining images were used for testing.</a:t>
            </a:r>
          </a:p>
          <a:p>
            <a:r>
              <a:rPr lang="en-US" sz="1600" dirty="0"/>
              <a:t>** Running times obtained on MacBook Pro running OS X Yosemite 10.10.5, 2.2 GHz Intel Core i7, 16 GB RAM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690688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error if we predict that all images are dogs: 67.13%</a:t>
            </a:r>
          </a:p>
        </p:txBody>
      </p:sp>
    </p:spTree>
    <p:extLst>
      <p:ext uri="{BB962C8B-B14F-4D97-AF65-F5344CB8AC3E}">
        <p14:creationId xmlns:p14="http://schemas.microsoft.com/office/powerpoint/2010/main" val="232289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63571"/>
          </a:xfrm>
        </p:spPr>
        <p:txBody>
          <a:bodyPr/>
          <a:lstStyle/>
          <a:p>
            <a:r>
              <a:rPr lang="en-US" dirty="0"/>
              <a:t>Our final model improves accuracy but at the cost of running time</a:t>
            </a:r>
          </a:p>
          <a:p>
            <a:r>
              <a:rPr lang="en-US" dirty="0"/>
              <a:t>Possible further avenues for improvement: dimension reduction (though </a:t>
            </a:r>
            <a:r>
              <a:rPr lang="en-US" dirty="0" err="1"/>
              <a:t>AdaBoost</a:t>
            </a:r>
            <a:r>
              <a:rPr lang="en-US" dirty="0"/>
              <a:t> may </a:t>
            </a:r>
            <a:r>
              <a:rPr lang="en-US" dirty="0" err="1"/>
              <a:t>overfit</a:t>
            </a:r>
            <a:r>
              <a:rPr lang="en-US" dirty="0"/>
              <a:t> with too few dimensions), finding a more consistent method to extract outlines, incorporating other possible features such as bag-of-visual-words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7204" y="4732255"/>
            <a:ext cx="217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THANK YOU!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870" y="3964168"/>
            <a:ext cx="2247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3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I. Feature Selection and Extraction</a:t>
            </a:r>
          </a:p>
          <a:p>
            <a:r>
              <a:rPr lang="en-US" dirty="0"/>
              <a:t>II. Model Selection</a:t>
            </a:r>
          </a:p>
          <a:p>
            <a:r>
              <a:rPr lang="en-US" dirty="0"/>
              <a:t>III. Comparison with Baseline</a:t>
            </a:r>
          </a:p>
        </p:txBody>
      </p:sp>
    </p:spTree>
    <p:extLst>
      <p:ext uri="{BB962C8B-B14F-4D97-AF65-F5344CB8AC3E}">
        <p14:creationId xmlns:p14="http://schemas.microsoft.com/office/powerpoint/2010/main" val="321137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Spatial color histogram of images</a:t>
            </a:r>
          </a:p>
          <a:p>
            <a:r>
              <a:rPr lang="en-US" dirty="0"/>
              <a:t>Harmonic coefficients from elliptic Fourier outline analysis</a:t>
            </a:r>
          </a:p>
        </p:txBody>
      </p:sp>
    </p:spTree>
    <p:extLst>
      <p:ext uri="{BB962C8B-B14F-4D97-AF65-F5344CB8AC3E}">
        <p14:creationId xmlns:p14="http://schemas.microsoft.com/office/powerpoint/2010/main" val="333543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Color 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baseline color histogram features do not take into account the possibility that more relevant information will be in the center of the image</a:t>
            </a:r>
          </a:p>
          <a:p>
            <a:pPr lvl="1"/>
            <a:r>
              <a:rPr lang="en-US" dirty="0"/>
              <a:t>“Images were dropped if any of the following conditions applied… (</a:t>
            </a:r>
            <a:r>
              <a:rPr lang="en-US" dirty="0" err="1"/>
              <a:t>i</a:t>
            </a:r>
            <a:r>
              <a:rPr lang="en-US" dirty="0"/>
              <a:t>) the image was gray scale, … (iv) </a:t>
            </a:r>
            <a:r>
              <a:rPr lang="en-US" i="1" dirty="0"/>
              <a:t>the pet was not centered in the image</a:t>
            </a:r>
            <a:r>
              <a:rPr lang="en-US" dirty="0"/>
              <a:t>” (</a:t>
            </a:r>
            <a:r>
              <a:rPr lang="en-US" dirty="0" err="1"/>
              <a:t>Parkhi</a:t>
            </a:r>
            <a:r>
              <a:rPr lang="en-US" dirty="0"/>
              <a:t> et al. 2012)</a:t>
            </a:r>
          </a:p>
          <a:p>
            <a:r>
              <a:rPr lang="en-US" dirty="0"/>
              <a:t>We decided to divide the picture into a 3x3 grid and create a color histogram with 5 red, 5 green and 5 blue bins for each cell, for a total of 1,125 features</a:t>
            </a:r>
          </a:p>
        </p:txBody>
      </p:sp>
    </p:spTree>
    <p:extLst>
      <p:ext uri="{BB962C8B-B14F-4D97-AF65-F5344CB8AC3E}">
        <p14:creationId xmlns:p14="http://schemas.microsoft.com/office/powerpoint/2010/main" val="134719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Harmonic Coefficients from Elliptic Fourier Outline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1163"/>
          </a:xfrm>
        </p:spPr>
        <p:txBody>
          <a:bodyPr/>
          <a:lstStyle/>
          <a:p>
            <a:r>
              <a:rPr lang="en-US" dirty="0"/>
              <a:t>We obtained image outlines by:</a:t>
            </a:r>
          </a:p>
          <a:p>
            <a:pPr lvl="1"/>
            <a:r>
              <a:rPr lang="en-US" dirty="0"/>
              <a:t>Converting to grayscale, smoothing to remove background noise, and then applying a global threshold determined for each image via Otsu’s method</a:t>
            </a:r>
          </a:p>
          <a:p>
            <a:pPr lvl="1"/>
            <a:r>
              <a:rPr lang="en-US" dirty="0"/>
              <a:t>Pixel intensities beyond the threshold are made black and those under the threshold are made white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0" y="4146205"/>
            <a:ext cx="2913978" cy="19465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279" y="4225613"/>
            <a:ext cx="2180145" cy="17877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48673" y="4146205"/>
            <a:ext cx="2447352" cy="20068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46118" y="4519307"/>
            <a:ext cx="1536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processing was not always perfect</a:t>
            </a:r>
          </a:p>
        </p:txBody>
      </p:sp>
    </p:spTree>
    <p:extLst>
      <p:ext uri="{BB962C8B-B14F-4D97-AF65-F5344CB8AC3E}">
        <p14:creationId xmlns:p14="http://schemas.microsoft.com/office/powerpoint/2010/main" val="141128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Harmonic Coefficients from Elliptic Fourier Outline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obtained image outlines by:</a:t>
            </a:r>
          </a:p>
          <a:p>
            <a:pPr lvl="1"/>
            <a:r>
              <a:rPr lang="en-US" dirty="0"/>
              <a:t>Running the Conte algorithm from the </a:t>
            </a:r>
            <a:r>
              <a:rPr lang="en-US" dirty="0" err="1"/>
              <a:t>Momocs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Centering and scaling the outline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We extracted features by:</a:t>
            </a:r>
          </a:p>
          <a:p>
            <a:pPr lvl="1"/>
            <a:r>
              <a:rPr lang="en-US" dirty="0"/>
              <a:t>Applying an elliptical Fourier transform, where we break up the outline into separate x and y curves and then approximate it with 10 ellipses, which almost always approximated 99% of the outline. The coefficients through which each ellipse is defined become the features.</a:t>
            </a:r>
          </a:p>
          <a:p>
            <a:pPr lvl="1"/>
            <a:r>
              <a:rPr lang="en-US" dirty="0"/>
              <a:t>Since only the outline is used, these features are </a:t>
            </a:r>
            <a:r>
              <a:rPr lang="en-US" b="1" dirty="0"/>
              <a:t>scale-invariant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827" y="1602557"/>
            <a:ext cx="3090510" cy="22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3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47" y="183537"/>
            <a:ext cx="4958256" cy="3599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5996" y="4568343"/>
            <a:ext cx="2790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 along the outline are identified and then x and y curves are graphed separately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29" y="78541"/>
            <a:ext cx="5668166" cy="41153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66029" y="4568343"/>
            <a:ext cx="2894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Outline is then approximated with ellipses</a:t>
            </a:r>
          </a:p>
        </p:txBody>
      </p:sp>
    </p:spTree>
    <p:extLst>
      <p:ext uri="{BB962C8B-B14F-4D97-AF65-F5344CB8AC3E}">
        <p14:creationId xmlns:p14="http://schemas.microsoft.com/office/powerpoint/2010/main" val="12364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43" y="377072"/>
            <a:ext cx="8917757" cy="6174557"/>
          </a:xfrm>
        </p:spPr>
      </p:pic>
    </p:spTree>
    <p:extLst>
      <p:ext uri="{BB962C8B-B14F-4D97-AF65-F5344CB8AC3E}">
        <p14:creationId xmlns:p14="http://schemas.microsoft.com/office/powerpoint/2010/main" val="304536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Model selection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3694" y="4918004"/>
            <a:ext cx="4177553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 smtClean="0"/>
              <a:t>Random Forest</a:t>
            </a:r>
          </a:p>
          <a:p>
            <a:r>
              <a:rPr lang="en-US" altLang="zh-CN" sz="1800" dirty="0"/>
              <a:t>Bagging with tree classifiers as weak </a:t>
            </a:r>
            <a:r>
              <a:rPr lang="en-US" altLang="zh-CN" sz="1800" dirty="0" smtClean="0"/>
              <a:t>learners</a:t>
            </a:r>
          </a:p>
          <a:p>
            <a:r>
              <a:rPr lang="en-US" altLang="zh-CN" sz="1800" dirty="0"/>
              <a:t>Uses an additional step to remove </a:t>
            </a:r>
            <a:r>
              <a:rPr lang="en-US" altLang="zh-CN" sz="1800" dirty="0" smtClean="0"/>
              <a:t>dimensions </a:t>
            </a:r>
            <a:r>
              <a:rPr lang="en-US" altLang="zh-CN" sz="1800" dirty="0"/>
              <a:t>that carry little </a:t>
            </a:r>
            <a:r>
              <a:rPr lang="en-US" altLang="zh-CN" sz="1800" dirty="0" smtClean="0"/>
              <a:t>information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2200" dirty="0" smtClean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5823393" cy="31197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71446" y="4840941"/>
            <a:ext cx="43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Adaboost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combines the outputs of many weak learners to produce a better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Each classier is trained to the training data using weights</a:t>
            </a:r>
          </a:p>
          <a:p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9" y="1600200"/>
            <a:ext cx="5632357" cy="324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77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769</Words>
  <Application>Microsoft Office PowerPoint</Application>
  <PresentationFormat>自定义</PresentationFormat>
  <Paragraphs>83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Office Theme</vt:lpstr>
      <vt:lpstr>1_Office Theme</vt:lpstr>
      <vt:lpstr>2_Office Theme</vt:lpstr>
      <vt:lpstr>3_Office Theme</vt:lpstr>
      <vt:lpstr>Classifying Cats vs. Dogs</vt:lpstr>
      <vt:lpstr>Contents</vt:lpstr>
      <vt:lpstr>Feature Extraction</vt:lpstr>
      <vt:lpstr>Spatial Color Histogram</vt:lpstr>
      <vt:lpstr>Harmonic Coefficients from Elliptic Fourier Outline Analysis</vt:lpstr>
      <vt:lpstr>Harmonic Coefficients from Elliptic Fourier Outline Analysis</vt:lpstr>
      <vt:lpstr>PowerPoint 演示文稿</vt:lpstr>
      <vt:lpstr>PowerPoint 演示文稿</vt:lpstr>
      <vt:lpstr>Model selection</vt:lpstr>
      <vt:lpstr>Algorithms</vt:lpstr>
      <vt:lpstr>Select  Optimal Parameters</vt:lpstr>
      <vt:lpstr>Comparison with Baseline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Cats vs. Dogs</dc:title>
  <dc:creator>Arnold</dc:creator>
  <cp:lastModifiedBy>user</cp:lastModifiedBy>
  <cp:revision>23</cp:revision>
  <dcterms:created xsi:type="dcterms:W3CDTF">2016-03-22T23:19:15Z</dcterms:created>
  <dcterms:modified xsi:type="dcterms:W3CDTF">2016-03-23T14:15:08Z</dcterms:modified>
</cp:coreProperties>
</file>