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7" r:id="rId5"/>
    <p:sldId id="269" r:id="rId6"/>
    <p:sldId id="268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9B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71600"/>
            <a:ext cx="6096000" cy="3429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Gradient Boosting Model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Utilizing Edge Features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Team 9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-1447800" y="-533400"/>
            <a:ext cx="7391400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534400" cy="1219200"/>
          </a:xfrm>
        </p:spPr>
        <p:txBody>
          <a:bodyPr/>
          <a:lstStyle/>
          <a:p>
            <a:r>
              <a:rPr lang="en-US" i="1" dirty="0" smtClean="0"/>
              <a:t>“Create an AI Program that can accurately distinguish pictures of cats from pictures of dogs”</a:t>
            </a:r>
            <a:endParaRPr lang="en-US" i="1" dirty="0"/>
          </a:p>
        </p:txBody>
      </p:sp>
      <p:sp>
        <p:nvSpPr>
          <p:cNvPr id="13" name="Subtitle 11"/>
          <p:cNvSpPr txBox="1">
            <a:spLocks/>
          </p:cNvSpPr>
          <p:nvPr/>
        </p:nvSpPr>
        <p:spPr>
          <a:xfrm>
            <a:off x="381000" y="44196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Gradient Boosting Model with Edge Features</a:t>
            </a:r>
          </a:p>
        </p:txBody>
      </p:sp>
      <p:sp>
        <p:nvSpPr>
          <p:cNvPr id="14" name="Subtitle 9"/>
          <p:cNvSpPr txBox="1">
            <a:spLocks/>
          </p:cNvSpPr>
          <p:nvPr/>
        </p:nvSpPr>
        <p:spPr>
          <a:xfrm>
            <a:off x="381000" y="4419600"/>
            <a:ext cx="8382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2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Analysis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3886200" cy="685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ubtitle 9"/>
          <p:cNvSpPr txBox="1">
            <a:spLocks/>
          </p:cNvSpPr>
          <p:nvPr/>
        </p:nvSpPr>
        <p:spPr>
          <a:xfrm>
            <a:off x="4876800" y="1600200"/>
            <a:ext cx="38862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2209800"/>
            <a:ext cx="3886200" cy="42671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Color Histograms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800 predictors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Colors do not necessarily correspond</a:t>
            </a:r>
          </a:p>
          <a:p>
            <a:pPr lvl="1"/>
            <a:endParaRPr lang="en-US" sz="16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Edge objects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88 predictors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Use 8 largest edge objects of photo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11 features for each object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4876800" y="2209800"/>
            <a:ext cx="3886200" cy="42671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2"/>
                </a:solidFill>
              </a:rPr>
              <a:t>Baseline</a:t>
            </a:r>
          </a:p>
          <a:p>
            <a:pPr lvl="1"/>
            <a:r>
              <a:rPr lang="en-US" sz="1800" dirty="0" smtClean="0">
                <a:solidFill>
                  <a:schemeClr val="tx2"/>
                </a:solidFill>
              </a:rPr>
              <a:t>Linear SVM </a:t>
            </a:r>
          </a:p>
          <a:p>
            <a:pPr lvl="1"/>
            <a:endParaRPr lang="en-US" sz="16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</a:rPr>
              <a:t>Proposed Model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solidFill>
                  <a:srgbClr val="C0504D"/>
                </a:solidFill>
              </a:rPr>
              <a:t>Gradient Boosting Model (GBM)</a:t>
            </a:r>
          </a:p>
          <a:p>
            <a:pPr lvl="1"/>
            <a:r>
              <a:rPr lang="en-US" sz="1800" dirty="0" smtClean="0">
                <a:solidFill>
                  <a:srgbClr val="C0504D"/>
                </a:solidFill>
              </a:rPr>
              <a:t>Definition: Iteratively combine weak learners (decision trees) into single learner </a:t>
            </a:r>
          </a:p>
        </p:txBody>
      </p:sp>
    </p:spTree>
    <p:extLst>
      <p:ext uri="{BB962C8B-B14F-4D97-AF65-F5344CB8AC3E}">
        <p14:creationId xmlns:p14="http://schemas.microsoft.com/office/powerpoint/2010/main" val="41409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New Features - </a:t>
            </a:r>
            <a:r>
              <a:rPr lang="en-US" i="1" dirty="0" smtClean="0">
                <a:solidFill>
                  <a:schemeClr val="bg1"/>
                </a:solidFill>
              </a:rPr>
              <a:t>Edge Objects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219200"/>
            <a:ext cx="2438399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2451772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19200"/>
            <a:ext cx="2471981" cy="164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2438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243277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eft Arrow 25"/>
          <p:cNvSpPr/>
          <p:nvPr/>
        </p:nvSpPr>
        <p:spPr>
          <a:xfrm>
            <a:off x="5943600" y="48768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 rot="10800000">
            <a:off x="2819401" y="17526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10800000">
            <a:off x="5943600" y="17526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1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Original Image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9000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Apply gray scale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29718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Apply Gaussian smoothing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Left Arrow 41"/>
          <p:cNvSpPr/>
          <p:nvPr/>
        </p:nvSpPr>
        <p:spPr>
          <a:xfrm rot="16200000">
            <a:off x="6591300" y="3543300"/>
            <a:ext cx="5334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53200" y="5943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Threshold image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05200" y="5955268"/>
            <a:ext cx="225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Take 8 largest objects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Content Placeholder 6"/>
          <p:cNvSpPr txBox="1">
            <a:spLocks/>
          </p:cNvSpPr>
          <p:nvPr/>
        </p:nvSpPr>
        <p:spPr>
          <a:xfrm>
            <a:off x="0" y="4114800"/>
            <a:ext cx="34290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Resulting feature is composed of 8 edges per picture with each edge having 11 saved values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Total 88 predictors per image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40166" y="3352800"/>
            <a:ext cx="1822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Img2&lt;-channel(</a:t>
            </a:r>
            <a:r>
              <a:rPr lang="en-US" sz="1200" dirty="0" err="1" smtClean="0">
                <a:solidFill>
                  <a:srgbClr val="7F7F7F"/>
                </a:solidFill>
              </a:rPr>
              <a:t>img</a:t>
            </a:r>
            <a:r>
              <a:rPr lang="en-US" sz="1200" dirty="0" smtClean="0">
                <a:solidFill>
                  <a:srgbClr val="7F7F7F"/>
                </a:solidFill>
              </a:rPr>
              <a:t>,’gray’)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183" y="6248400"/>
            <a:ext cx="142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Img4&lt;-thresh(img3)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62800" y="3276600"/>
            <a:ext cx="236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x = </a:t>
            </a:r>
            <a:r>
              <a:rPr lang="en-US" sz="1200" dirty="0" err="1">
                <a:solidFill>
                  <a:srgbClr val="7F7F7F"/>
                </a:solidFill>
              </a:rPr>
              <a:t>makeBrush</a:t>
            </a:r>
            <a:r>
              <a:rPr lang="en-US" sz="1200" dirty="0">
                <a:solidFill>
                  <a:srgbClr val="7F7F7F"/>
                </a:solidFill>
              </a:rPr>
              <a:t>(9, shape="</a:t>
            </a:r>
            <a:r>
              <a:rPr lang="en-US" sz="1200" dirty="0" err="1">
                <a:solidFill>
                  <a:srgbClr val="7F7F7F"/>
                </a:solidFill>
              </a:rPr>
              <a:t>gaussian</a:t>
            </a:r>
            <a:r>
              <a:rPr lang="en-US" sz="1200" dirty="0">
                <a:solidFill>
                  <a:srgbClr val="7F7F7F"/>
                </a:solidFill>
              </a:rPr>
              <a:t>", sigma=5)</a:t>
            </a:r>
          </a:p>
          <a:p>
            <a:r>
              <a:rPr lang="en-US" sz="1200" dirty="0">
                <a:solidFill>
                  <a:srgbClr val="7F7F7F"/>
                </a:solidFill>
              </a:rPr>
              <a:t>x &lt;- x / sum(x</a:t>
            </a:r>
            <a:r>
              <a:rPr lang="en-US" sz="1200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7F7F7F"/>
                </a:solidFill>
              </a:rPr>
              <a:t>Img3&lt;-filter2(img2,x)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Feature Values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4538"/>
            <a:ext cx="8498632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1447801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X coordinate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62200" y="1447800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Y coordinate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38800" y="1447800"/>
            <a:ext cx="1524000" cy="3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 smtClean="0">
                <a:solidFill>
                  <a:schemeClr val="accent2"/>
                </a:solidFill>
              </a:rPr>
              <a:t>Angle off x-axis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1752600"/>
            <a:ext cx="304800" cy="457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590800" y="1752600"/>
            <a:ext cx="304800" cy="5334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4600" y="1828800"/>
            <a:ext cx="152400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9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Example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44" y="1371600"/>
            <a:ext cx="271215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6806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46048"/>
            <a:ext cx="2667000" cy="235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1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8600"/>
            <a:ext cx="2667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34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Comparing the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1371601"/>
            <a:ext cx="3886200" cy="685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Linear SVM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ubtitle 9"/>
          <p:cNvSpPr txBox="1">
            <a:spLocks/>
          </p:cNvSpPr>
          <p:nvPr/>
        </p:nvSpPr>
        <p:spPr>
          <a:xfrm>
            <a:off x="4876800" y="1371601"/>
            <a:ext cx="38862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57200" y="2133601"/>
            <a:ext cx="3886200" cy="449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Used </a:t>
            </a:r>
            <a:r>
              <a:rPr lang="en-US" sz="2400" dirty="0" err="1">
                <a:solidFill>
                  <a:schemeClr val="tx2"/>
                </a:solidFill>
              </a:rPr>
              <a:t>kvsm</a:t>
            </a:r>
            <a:r>
              <a:rPr lang="en-US" sz="2400" dirty="0">
                <a:solidFill>
                  <a:schemeClr val="tx2"/>
                </a:solidFill>
              </a:rPr>
              <a:t> library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Did not tune support vector machine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Used linear kernel “</a:t>
            </a:r>
            <a:r>
              <a:rPr lang="en-US" sz="2400" dirty="0" err="1" smtClean="0">
                <a:solidFill>
                  <a:schemeClr val="tx2"/>
                </a:solidFill>
              </a:rPr>
              <a:t>vanilladot</a:t>
            </a:r>
            <a:r>
              <a:rPr lang="en-US" sz="2400" dirty="0" smtClean="0">
                <a:solidFill>
                  <a:schemeClr val="tx2"/>
                </a:solidFill>
              </a:rPr>
              <a:t>”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C0504D"/>
                </a:solidFill>
              </a:rPr>
              <a:t>10 minute computation</a:t>
            </a:r>
            <a:endParaRPr lang="en-US" sz="2400" dirty="0">
              <a:solidFill>
                <a:srgbClr val="C0504D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4876800" y="2133601"/>
            <a:ext cx="3886200" cy="449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Used </a:t>
            </a:r>
            <a:r>
              <a:rPr lang="en-US" sz="2400" dirty="0" err="1" smtClean="0">
                <a:solidFill>
                  <a:schemeClr val="tx2"/>
                </a:solidFill>
              </a:rPr>
              <a:t>gbmlibrary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Tuned boosting model with cross-validation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Number of trees: 1 - 500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Tree depth: 1 – 3</a:t>
            </a:r>
          </a:p>
          <a:p>
            <a:pPr marL="685800" lvl="1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Minimum number of nodes: 10-50</a:t>
            </a:r>
          </a:p>
          <a:p>
            <a:pPr marL="285750">
              <a:buFont typeface="Arial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Learning/step rate: .1</a:t>
            </a:r>
          </a:p>
          <a:p>
            <a:pPr marL="285750">
              <a:buFont typeface="Arial"/>
              <a:buChar char="•"/>
            </a:pP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5" name="Subtitle 9"/>
          <p:cNvSpPr txBox="1">
            <a:spLocks/>
          </p:cNvSpPr>
          <p:nvPr/>
        </p:nvSpPr>
        <p:spPr>
          <a:xfrm>
            <a:off x="457200" y="5410201"/>
            <a:ext cx="38862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10 minute computation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6" name="Subtitle 9"/>
          <p:cNvSpPr txBox="1">
            <a:spLocks/>
          </p:cNvSpPr>
          <p:nvPr/>
        </p:nvSpPr>
        <p:spPr>
          <a:xfrm>
            <a:off x="4876800" y="5410201"/>
            <a:ext cx="3886200" cy="6858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bg1"/>
                </a:solidFill>
              </a:rPr>
              <a:t>20 minute computation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1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6962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Model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ubtitle 9"/>
          <p:cNvSpPr txBox="1">
            <a:spLocks/>
          </p:cNvSpPr>
          <p:nvPr/>
        </p:nvSpPr>
        <p:spPr>
          <a:xfrm>
            <a:off x="457200" y="4038601"/>
            <a:ext cx="3886200" cy="22859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 smtClean="0">
                <a:solidFill>
                  <a:srgbClr val="1F497D"/>
                </a:solidFill>
              </a:rPr>
              <a:t>Baseline – Color Histogram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Training error – </a:t>
            </a:r>
            <a:r>
              <a:rPr lang="en-US" sz="2600" dirty="0" smtClean="0">
                <a:solidFill>
                  <a:srgbClr val="1F497D"/>
                </a:solidFill>
              </a:rPr>
              <a:t>15%</a:t>
            </a: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rgbClr val="1F497D"/>
                </a:solidFill>
              </a:rPr>
              <a:t>Testing error – </a:t>
            </a:r>
            <a:r>
              <a:rPr lang="en-US" sz="2600" dirty="0" smtClean="0">
                <a:solidFill>
                  <a:srgbClr val="1F497D"/>
                </a:solidFill>
              </a:rPr>
              <a:t>29% </a:t>
            </a:r>
            <a:endParaRPr lang="en-US" sz="2600" dirty="0">
              <a:solidFill>
                <a:srgbClr val="1F497D"/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</p:txBody>
      </p:sp>
      <p:sp>
        <p:nvSpPr>
          <p:cNvPr id="17" name="Subtitle 9"/>
          <p:cNvSpPr txBox="1">
            <a:spLocks/>
          </p:cNvSpPr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Baseline – Color Histogram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2"/>
                </a:solidFill>
              </a:rPr>
              <a:t>(Everything classified as dog/subject to change)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Training error – 32%</a:t>
            </a:r>
          </a:p>
          <a:p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Testing error – 33% 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ubtitle 9"/>
          <p:cNvSpPr txBox="1">
            <a:spLocks/>
          </p:cNvSpPr>
          <p:nvPr/>
        </p:nvSpPr>
        <p:spPr>
          <a:xfrm>
            <a:off x="4724400" y="1371600"/>
            <a:ext cx="3886200" cy="228600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>
                <a:solidFill>
                  <a:srgbClr val="1F497D"/>
                </a:solidFill>
              </a:rPr>
              <a:t>Baseline </a:t>
            </a:r>
            <a:r>
              <a:rPr lang="en-US" sz="2600" dirty="0" smtClean="0">
                <a:solidFill>
                  <a:srgbClr val="1F497D"/>
                </a:solidFill>
              </a:rPr>
              <a:t>– Edge Features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Training error – </a:t>
            </a:r>
            <a:r>
              <a:rPr lang="en-US" sz="2600" dirty="0" smtClean="0">
                <a:solidFill>
                  <a:srgbClr val="C0504D"/>
                </a:solidFill>
              </a:rPr>
              <a:t>46%</a:t>
            </a:r>
            <a:endParaRPr lang="en-US" sz="2600" dirty="0">
              <a:solidFill>
                <a:srgbClr val="C0504D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Testing error – </a:t>
            </a:r>
            <a:r>
              <a:rPr lang="en-US" sz="2600" dirty="0" smtClean="0">
                <a:solidFill>
                  <a:srgbClr val="C0504D"/>
                </a:solidFill>
              </a:rPr>
              <a:t>46% </a:t>
            </a:r>
            <a:endParaRPr lang="en-US" sz="2600" dirty="0">
              <a:solidFill>
                <a:srgbClr val="C0504D"/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rgbClr val="1F497D"/>
              </a:solidFill>
            </a:endParaRPr>
          </a:p>
        </p:txBody>
      </p:sp>
      <p:sp>
        <p:nvSpPr>
          <p:cNvPr id="19" name="Subtitle 9"/>
          <p:cNvSpPr txBox="1">
            <a:spLocks/>
          </p:cNvSpPr>
          <p:nvPr/>
        </p:nvSpPr>
        <p:spPr>
          <a:xfrm>
            <a:off x="4724400" y="4038601"/>
            <a:ext cx="3886200" cy="2286000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GBM – Edge Features</a:t>
            </a: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Training error –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16%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Testing error –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29% 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4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F497D">
                <a:tint val="45000"/>
                <a:satMod val="400000"/>
              </a:srgbClr>
            </a:duotone>
            <a:alphaModFix amt="15000"/>
          </a:blip>
          <a:stretch>
            <a:fillRect/>
          </a:stretch>
        </p:blipFill>
        <p:spPr>
          <a:xfrm>
            <a:off x="762000" y="-457200"/>
            <a:ext cx="7391400" cy="830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882" y="76200"/>
            <a:ext cx="853518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76200"/>
            <a:ext cx="8077200" cy="914400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52400"/>
            <a:ext cx="12954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0"/>
            <a:ext cx="7391400" cy="104955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Recommendation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57200" y="1447800"/>
            <a:ext cx="8305800" cy="5181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We recommend using the </a:t>
            </a:r>
            <a:r>
              <a:rPr lang="en-US" sz="2400" b="1" dirty="0" smtClean="0">
                <a:solidFill>
                  <a:schemeClr val="tx2"/>
                </a:solidFill>
              </a:rPr>
              <a:t>Gradient Boosted Model with Edge Features </a:t>
            </a:r>
            <a:r>
              <a:rPr lang="en-US" sz="2400" dirty="0" smtClean="0">
                <a:solidFill>
                  <a:schemeClr val="tx2"/>
                </a:solidFill>
              </a:rPr>
              <a:t>for the following reasons: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Performance improvement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Reliable performance (compare to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Manageable run-time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</a:rPr>
              <a:t>Intuitive features (compare to baseline)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1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358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Boosting Model  Utilizing Edge Features  Team 9 </vt:lpstr>
      <vt:lpstr>Problem</vt:lpstr>
      <vt:lpstr>Analysis Overview</vt:lpstr>
      <vt:lpstr>New Features - Edge Objects</vt:lpstr>
      <vt:lpstr>Feature Values</vt:lpstr>
      <vt:lpstr>Example Features</vt:lpstr>
      <vt:lpstr>Comparing the Models</vt:lpstr>
      <vt:lpstr>Model Results</vt:lpstr>
      <vt:lpstr>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and dogs</dc:title>
  <dc:creator/>
  <cp:lastModifiedBy>Josh</cp:lastModifiedBy>
  <cp:revision>25</cp:revision>
  <dcterms:created xsi:type="dcterms:W3CDTF">2006-08-16T00:00:00Z</dcterms:created>
  <dcterms:modified xsi:type="dcterms:W3CDTF">2016-03-23T01:03:20Z</dcterms:modified>
</cp:coreProperties>
</file>