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00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63453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2514600" y="1371600"/>
            <a:ext cx="6096000" cy="3429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 Model </a:t>
            </a:r>
            <a:b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Utilizing Edge Features</a:t>
            </a:r>
            <a:b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Team 9</a:t>
            </a:r>
            <a:br>
              <a:rPr lang="en-US" sz="3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0" i="0" u="none" strike="noStrike" cap="non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 amt="29000"/>
          </a:blip>
          <a:srcRect/>
          <a:stretch/>
        </p:blipFill>
        <p:spPr>
          <a:xfrm>
            <a:off x="-1447800" y="-533400"/>
            <a:ext cx="7391399" cy="83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381000" y="1600200"/>
            <a:ext cx="8534399" cy="121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“Create an AI Program that can accurately distinguish pictures of cats from pictures of dogs”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81000" y="4419600"/>
            <a:ext cx="8534399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3200" b="1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Gradient Boosting Model with Edge Features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381000" y="4419600"/>
            <a:ext cx="8381999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961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Overview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876800" y="16002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57200" y="2209800"/>
            <a:ext cx="3886200" cy="4267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Color Histograms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800 predictors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Colors do not necessarily correspond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Edge objects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88 predictors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 8 largest edge objects of photo</a:t>
            </a:r>
          </a:p>
          <a:p>
            <a:pPr marL="742950" marR="0" lvl="1" indent="-285750"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 features for each object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4876800" y="2209800"/>
            <a:ext cx="3886200" cy="4267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Baseline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Linear SVM </a:t>
            </a:r>
          </a:p>
          <a:p>
            <a:pPr marL="742950" marR="0" lvl="1" indent="-2857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AutoNum type="arabicPeriod"/>
            </a:pPr>
            <a:r>
              <a:rPr lang="en-US" sz="22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Proposed Model</a:t>
            </a:r>
          </a:p>
          <a:p>
            <a:pPr marL="74295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C0504D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Gradient Boosting Model (GBM)</a:t>
            </a:r>
          </a:p>
          <a:p>
            <a:pPr marL="742950" marR="0" lvl="1" indent="-285750" algn="l" rtl="0">
              <a:spcBef>
                <a:spcPts val="360"/>
              </a:spcBef>
              <a:buClr>
                <a:srgbClr val="C0504D"/>
              </a:buClr>
              <a:buSzPct val="1000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Definition: Iteratively combine weak learners (decision trees) into single learner 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Features - </a:t>
            </a:r>
            <a:r>
              <a:rPr lang="en-US" sz="4400" b="0" i="1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Edge Objects</a:t>
            </a:r>
          </a:p>
        </p:txBody>
      </p:sp>
      <p:pic>
        <p:nvPicPr>
          <p:cNvPr id="117" name="Shape 1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1" y="1219200"/>
            <a:ext cx="2438399" cy="162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9000" y="1219200"/>
            <a:ext cx="2451772" cy="1623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1219200"/>
            <a:ext cx="2471981" cy="16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3200" y="4267200"/>
            <a:ext cx="2438399" cy="160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29000" y="4267200"/>
            <a:ext cx="2432775" cy="16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5943600" y="4876800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/>
          <p:nvPr/>
        </p:nvSpPr>
        <p:spPr>
          <a:xfrm rot="10800000">
            <a:off x="2819401" y="1752599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/>
          <p:nvPr/>
        </p:nvSpPr>
        <p:spPr>
          <a:xfrm rot="10800000">
            <a:off x="5943600" y="1752599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28601" y="29718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Original Image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3429000" y="29718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Apply gray scale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6553200" y="29718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Apply Gaussian smoothing</a:t>
            </a:r>
          </a:p>
        </p:txBody>
      </p:sp>
      <p:sp>
        <p:nvSpPr>
          <p:cNvPr id="128" name="Shape 128"/>
          <p:cNvSpPr/>
          <p:nvPr/>
        </p:nvSpPr>
        <p:spPr>
          <a:xfrm rot="-5400000">
            <a:off x="6591300" y="3543299"/>
            <a:ext cx="533399" cy="457200"/>
          </a:xfrm>
          <a:prstGeom prst="lef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6553200" y="5943600"/>
            <a:ext cx="2438399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Threshold image</a:t>
            </a:r>
          </a:p>
        </p:txBody>
      </p:sp>
      <p:sp>
        <p:nvSpPr>
          <p:cNvPr id="130" name="Shape 130"/>
          <p:cNvSpPr/>
          <p:nvPr/>
        </p:nvSpPr>
        <p:spPr>
          <a:xfrm>
            <a:off x="3505200" y="5955267"/>
            <a:ext cx="225573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Take 8 largest objects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0" y="4114800"/>
            <a:ext cx="3429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Resulting feature is composed of 8 edges per picture with each edge having 11 saved values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Total 88 predictors per image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3740166" y="3352800"/>
            <a:ext cx="1822434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Img2&lt;-channel(img,’gray’)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7108182" y="6248400"/>
            <a:ext cx="142621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Img4&lt;-thresh(img3)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162800" y="3276600"/>
            <a:ext cx="2369939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 = makeBrush(9, shape="gaussian", sigma=5)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x &lt;- x / sum(x)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Img3&lt;-filter2(img2,x)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Feature Values</a:t>
            </a: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2014538"/>
            <a:ext cx="8498632" cy="385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762000" y="1447800"/>
            <a:ext cx="1524000" cy="38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X coordinate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2362200" y="1447800"/>
            <a:ext cx="1524000" cy="38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 coordinate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638800" y="1447800"/>
            <a:ext cx="1524000" cy="380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Angle off x-axis</a:t>
            </a:r>
          </a:p>
        </p:txBody>
      </p:sp>
      <p:cxnSp>
        <p:nvCxnSpPr>
          <p:cNvPr id="147" name="Shape 147"/>
          <p:cNvCxnSpPr/>
          <p:nvPr/>
        </p:nvCxnSpPr>
        <p:spPr>
          <a:xfrm>
            <a:off x="1295400" y="1752600"/>
            <a:ext cx="304799" cy="4572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8" name="Shape 148"/>
          <p:cNvCxnSpPr/>
          <p:nvPr/>
        </p:nvCxnSpPr>
        <p:spPr>
          <a:xfrm flipH="1">
            <a:off x="2590800" y="1752600"/>
            <a:ext cx="304799" cy="533399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49" name="Shape 149"/>
          <p:cNvCxnSpPr/>
          <p:nvPr/>
        </p:nvCxnSpPr>
        <p:spPr>
          <a:xfrm>
            <a:off x="6324600" y="1828800"/>
            <a:ext cx="152399" cy="3810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 Features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8981" y="4055850"/>
            <a:ext cx="27123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4800" y="1371600"/>
            <a:ext cx="268066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76600" y="1366723"/>
            <a:ext cx="2667000" cy="2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2200" y="1371600"/>
            <a:ext cx="2666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6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72200" y="4038600"/>
            <a:ext cx="2666999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314" y="3981782"/>
            <a:ext cx="2448886" cy="255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961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Comparing the Models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ubTitle" idx="1"/>
          </p:nvPr>
        </p:nvSpPr>
        <p:spPr>
          <a:xfrm>
            <a:off x="457200" y="13716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SVM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4876800" y="1371600"/>
            <a:ext cx="3886200" cy="685799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Gradient Boosting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457200" y="2133600"/>
            <a:ext cx="3886200" cy="4495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>
              <a:rPr lang="en-US" sz="2400" dirty="0" err="1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ksvm</a:t>
            </a:r>
            <a:r>
              <a:rPr lang="en-US" sz="24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Did not tune support vector machine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linear kernel “</a:t>
            </a:r>
            <a:r>
              <a:rPr lang="en-US" sz="24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vanilladot</a:t>
            </a:r>
            <a:r>
              <a:rPr lang="en-US" sz="2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C0504D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10 minute computation</a:t>
            </a:r>
          </a:p>
          <a:p>
            <a:pPr marL="457200" marR="0" lvl="1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/>
          <p:nvPr/>
        </p:nvSpPr>
        <p:spPr>
          <a:xfrm>
            <a:off x="4876800" y="2133600"/>
            <a:ext cx="3886200" cy="4495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Used gbm library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Tuned boosting model with cross-validation</a:t>
            </a:r>
          </a:p>
          <a:p>
            <a:pPr marL="685800" marR="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Number of trees: 1 - 500</a:t>
            </a:r>
          </a:p>
          <a:p>
            <a:pPr marL="685800" marR="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Tree depth: 1 – 3</a:t>
            </a:r>
          </a:p>
          <a:p>
            <a:pPr marL="685800" marR="0" lvl="1" indent="-2921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Minimum number of nodes: 10</a:t>
            </a:r>
            <a:r>
              <a:rPr lang="en-US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</a:p>
          <a:p>
            <a:pPr marL="285750" marR="0" lvl="0" indent="-28575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Learning/step rate: .1</a:t>
            </a:r>
          </a:p>
          <a:p>
            <a:pPr marL="285750" marR="0" lvl="0" indent="-28575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457200" y="5410201"/>
            <a:ext cx="38862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 minute computation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4876800" y="5410201"/>
            <a:ext cx="3886200" cy="685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 minute computation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>
            <a:spLocks noGrp="1"/>
          </p:cNvSpPr>
          <p:nvPr>
            <p:ph type="ctrTitle"/>
          </p:nvPr>
        </p:nvSpPr>
        <p:spPr>
          <a:xfrm>
            <a:off x="1371600" y="0"/>
            <a:ext cx="76961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Results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57200" y="4038601"/>
            <a:ext cx="3886200" cy="2285999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 smtClean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GBM </a:t>
            </a:r>
            <a:r>
              <a:rPr lang="en-US" sz="26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– Color Histogram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6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Training error – 15%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Testing error – 29%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6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457200" y="1371600"/>
            <a:ext cx="3886200" cy="228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Baseline – Color Histogram</a:t>
            </a:r>
          </a:p>
          <a:p>
            <a:pPr marL="0" marR="0" lvl="0" indent="0" algn="ctr" rtl="0">
              <a:spcBef>
                <a:spcPts val="1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(Everything classified as dog/subject to change)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Training error – 32%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Testing error – 33% </a:t>
            </a:r>
          </a:p>
          <a:p>
            <a:pPr marL="0" marR="0" lvl="0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</a:pPr>
            <a:endParaRPr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724400" y="1371600"/>
            <a:ext cx="3886200" cy="22860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rgbClr val="1F497D"/>
                </a:solidFill>
                <a:latin typeface="Calibri"/>
                <a:ea typeface="Calibri"/>
                <a:cs typeface="Calibri"/>
                <a:sym typeface="Calibri"/>
              </a:rPr>
              <a:t>Baseline – Edge Features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6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Training error – </a:t>
            </a:r>
            <a:r>
              <a:rPr lang="en-US" sz="2600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46%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6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Testing error – </a:t>
            </a:r>
            <a:r>
              <a:rPr lang="en-US" sz="2600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46%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600" dirty="0">
              <a:solidFill>
                <a:srgbClr val="1F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4724400" y="4038601"/>
            <a:ext cx="3886200" cy="2286000"/>
          </a:xfrm>
          <a:prstGeom prst="rect">
            <a:avLst/>
          </a:prstGeom>
          <a:noFill/>
          <a:ln w="38100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GBM – Edge Features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Training error – 16%</a:t>
            </a:r>
          </a:p>
          <a:p>
            <a:pPr marL="0" marR="0" lvl="0" indent="0" algn="ctr" rtl="0">
              <a:spcBef>
                <a:spcPts val="52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Testing error – 29% 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Font typeface="Arial"/>
              <a:buNone/>
            </a:pPr>
            <a:endParaRPr sz="2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762000" y="-457200"/>
            <a:ext cx="7391399" cy="830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60882" y="76200"/>
            <a:ext cx="853517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990600" y="76200"/>
            <a:ext cx="8077199" cy="914400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Shape 19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2400" y="-1524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>
            <a:spLocks noGrp="1"/>
          </p:cNvSpPr>
          <p:nvPr>
            <p:ph type="ctrTitle"/>
          </p:nvPr>
        </p:nvSpPr>
        <p:spPr>
          <a:xfrm>
            <a:off x="1447800" y="0"/>
            <a:ext cx="7391399" cy="10495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57200" y="1447800"/>
            <a:ext cx="8305799" cy="51816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We recommend using the </a:t>
            </a:r>
            <a:r>
              <a:rPr lang="en-US"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Gradient Boosted Model with Edge Features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for the following reasons: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Performance improvement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Reliable performance (compare to baseline)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Manageable run-time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Intuitive features (compare to baseline)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Gradient Boosting Model  Utilizing Edge Features  Team 9 </vt:lpstr>
      <vt:lpstr>Problem</vt:lpstr>
      <vt:lpstr>Analysis Overview</vt:lpstr>
      <vt:lpstr>New Features - Edge Objects</vt:lpstr>
      <vt:lpstr>Feature Values</vt:lpstr>
      <vt:lpstr>Example Features</vt:lpstr>
      <vt:lpstr>Comparing the Models</vt:lpstr>
      <vt:lpstr>Model Results</vt:lpstr>
      <vt:lpstr>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Gradient Boosting Model  Utilizing Edge Features  Team 9 </dc:title>
  <cp:lastModifiedBy>Yue Shen Gu</cp:lastModifiedBy>
  <cp:revision>3</cp:revision>
  <dcterms:modified xsi:type="dcterms:W3CDTF">2016-03-23T18:20:17Z</dcterms:modified>
</cp:coreProperties>
</file>