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62" r:id="rId4"/>
    <p:sldId id="257" r:id="rId5"/>
    <p:sldId id="263" r:id="rId6"/>
    <p:sldId id="261" r:id="rId7"/>
    <p:sldId id="271" r:id="rId8"/>
    <p:sldId id="265" r:id="rId9"/>
    <p:sldId id="267" r:id="rId10"/>
    <p:sldId id="272" r:id="rId11"/>
    <p:sldId id="273" r:id="rId12"/>
    <p:sldId id="268" r:id="rId13"/>
    <p:sldId id="270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39"/>
    <p:restoredTop sz="97331" autoAdjust="0"/>
  </p:normalViewPr>
  <p:slideViewPr>
    <p:cSldViewPr>
      <p:cViewPr>
        <p:scale>
          <a:sx n="75" d="100"/>
          <a:sy n="75" d="100"/>
        </p:scale>
        <p:origin x="-990" y="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2411760" y="1268760"/>
            <a:ext cx="4320480" cy="4320480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Oval 2"/>
          <p:cNvSpPr/>
          <p:nvPr userDrawn="1"/>
        </p:nvSpPr>
        <p:spPr>
          <a:xfrm>
            <a:off x="2483768" y="1340768"/>
            <a:ext cx="4176464" cy="4176464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72000" y="548680"/>
            <a:ext cx="0" cy="72008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572000" y="5607528"/>
            <a:ext cx="0" cy="72008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6732240" y="3429000"/>
            <a:ext cx="79208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1619672" y="3429000"/>
            <a:ext cx="79208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V="1">
            <a:off x="6156176" y="2378312"/>
            <a:ext cx="792088" cy="33060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V="1">
            <a:off x="5431496" y="1124744"/>
            <a:ext cx="432048" cy="79208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3094136" y="1131624"/>
            <a:ext cx="613768" cy="78520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 userDrawn="1"/>
        </p:nvCxnSpPr>
        <p:spPr>
          <a:xfrm>
            <a:off x="2195736" y="2090992"/>
            <a:ext cx="898400" cy="49224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 userDrawn="1"/>
        </p:nvCxnSpPr>
        <p:spPr>
          <a:xfrm flipV="1">
            <a:off x="3180984" y="4941168"/>
            <a:ext cx="526920" cy="57606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 flipV="1">
            <a:off x="2456304" y="4329100"/>
            <a:ext cx="637832" cy="39604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 userDrawn="1"/>
        </p:nvCxnSpPr>
        <p:spPr>
          <a:xfrm>
            <a:off x="5979584" y="4142812"/>
            <a:ext cx="968680" cy="51032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 userDrawn="1"/>
        </p:nvCxnSpPr>
        <p:spPr>
          <a:xfrm>
            <a:off x="5431496" y="4875464"/>
            <a:ext cx="490068" cy="73206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11760" y="3651239"/>
            <a:ext cx="432048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endParaRPr kumimoji="0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331640" y="1745899"/>
            <a:ext cx="676875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4000" b="1" dirty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Entity Resolution Algorithms</a:t>
            </a:r>
            <a:endParaRPr lang="en-US" altLang="ko-KR" sz="4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6597932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23728" y="3019828"/>
            <a:ext cx="4968552" cy="3145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latinLnBrk="0">
              <a:spcBef>
                <a:spcPct val="20000"/>
              </a:spcBef>
              <a:buClr>
                <a:srgbClr val="873624"/>
              </a:buClr>
            </a:pPr>
            <a:r>
              <a:rPr lang="en-US" altLang="zh-CN" sz="2200" dirty="0"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Book Antiqua"/>
              </a:rPr>
              <a:t>Group 13</a:t>
            </a:r>
          </a:p>
          <a:p>
            <a:pPr lvl="0" algn="ctr" latinLnBrk="0">
              <a:spcBef>
                <a:spcPct val="20000"/>
              </a:spcBef>
              <a:buClr>
                <a:srgbClr val="873624"/>
              </a:buClr>
            </a:pPr>
            <a:r>
              <a:rPr lang="en-US" altLang="zh-CN" sz="2200" dirty="0"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Book Antiqua"/>
              </a:rPr>
              <a:t>By</a:t>
            </a:r>
          </a:p>
          <a:p>
            <a:pPr lvl="0" algn="ctr" latinLnBrk="0">
              <a:spcBef>
                <a:spcPct val="20000"/>
              </a:spcBef>
              <a:buClr>
                <a:srgbClr val="873624"/>
              </a:buClr>
            </a:pPr>
            <a:r>
              <a:rPr lang="en-US" altLang="zh-CN" sz="2200" b="1" i="1" dirty="0"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Book Antiqua"/>
              </a:rPr>
              <a:t>Boxuan </a:t>
            </a:r>
            <a:r>
              <a:rPr lang="en-US" altLang="zh-CN" sz="2200" b="1" i="1" dirty="0" smtClean="0"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Book Antiqua"/>
              </a:rPr>
              <a:t>Zhao</a:t>
            </a:r>
          </a:p>
          <a:p>
            <a:pPr lvl="0" algn="ctr" latinLnBrk="0">
              <a:spcBef>
                <a:spcPct val="20000"/>
              </a:spcBef>
              <a:buClr>
                <a:srgbClr val="873624"/>
              </a:buClr>
            </a:pPr>
            <a:r>
              <a:rPr lang="en-US" altLang="zh-CN" sz="2200" b="1" i="1" dirty="0" smtClean="0"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Book Antiqua"/>
              </a:rPr>
              <a:t>Zixuan Guan</a:t>
            </a:r>
          </a:p>
          <a:p>
            <a:pPr lvl="0" algn="ctr" latinLnBrk="0">
              <a:spcBef>
                <a:spcPct val="20000"/>
              </a:spcBef>
              <a:buClr>
                <a:srgbClr val="873624"/>
              </a:buClr>
            </a:pPr>
            <a:r>
              <a:rPr lang="en-US" altLang="zh-CN" sz="2200" b="1" i="1" dirty="0" smtClean="0"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Book Antiqua"/>
              </a:rPr>
              <a:t>Zheren Tang</a:t>
            </a:r>
          </a:p>
          <a:p>
            <a:pPr lvl="0" algn="ctr" latinLnBrk="0">
              <a:spcBef>
                <a:spcPct val="20000"/>
              </a:spcBef>
              <a:buClr>
                <a:srgbClr val="873624"/>
              </a:buClr>
            </a:pPr>
            <a:r>
              <a:rPr lang="en-US" altLang="zh-CN" sz="2200" b="1" i="1" dirty="0" smtClean="0"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Book Antiqua"/>
              </a:rPr>
              <a:t>Jihan Wei</a:t>
            </a:r>
          </a:p>
          <a:p>
            <a:pPr lvl="0" algn="ctr" latinLnBrk="0">
              <a:spcBef>
                <a:spcPct val="20000"/>
              </a:spcBef>
              <a:buClr>
                <a:srgbClr val="873624"/>
              </a:buClr>
            </a:pPr>
            <a:r>
              <a:rPr lang="en-US" altLang="zh-CN" sz="2200" b="1" i="1" dirty="0" smtClean="0"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Book Antiqua"/>
              </a:rPr>
              <a:t>Yingxin </a:t>
            </a:r>
            <a:r>
              <a:rPr lang="en-US" altLang="zh-CN" sz="2200" b="1" i="1" dirty="0"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Book Antiqua"/>
              </a:rPr>
              <a:t>Zhang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2900" dirty="0" smtClean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Conclusion</a:t>
            </a:r>
            <a:endParaRPr lang="zh-CN" altLang="en-US" sz="2900" dirty="0">
              <a:latin typeface="Times New Roman Uni" panose="02020603050405020304" pitchFamily="18" charset="-122"/>
              <a:ea typeface="Times New Roman Uni" panose="02020603050405020304" pitchFamily="18" charset="-122"/>
              <a:cs typeface="Times New Roman Uni" panose="02020603050405020304" pitchFamily="18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375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endParaRPr lang="ko-KR" altLang="en-US" sz="29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0"/>
          </p:nvPr>
        </p:nvSpPr>
        <p:spPr>
          <a:xfrm>
            <a:off x="323528" y="1268760"/>
            <a:ext cx="8229600" cy="3600400"/>
          </a:xfrm>
        </p:spPr>
        <p:txBody>
          <a:bodyPr/>
          <a:lstStyle/>
          <a:p>
            <a:pPr algn="ctr"/>
            <a:endParaRPr lang="en-US" sz="2900" dirty="0" smtClean="0">
              <a:latin typeface="Times New Roman Uni" panose="02020603050405020304" pitchFamily="18" charset="-122"/>
              <a:ea typeface="Times New Roman Uni" panose="02020603050405020304" pitchFamily="18" charset="-122"/>
              <a:cs typeface="Times New Roman Uni" panose="02020603050405020304" pitchFamily="18" charset="-122"/>
            </a:endParaRPr>
          </a:p>
          <a:p>
            <a:pPr algn="ctr"/>
            <a:endParaRPr lang="en-US" sz="2900" dirty="0">
              <a:latin typeface="Times New Roman Uni" panose="02020603050405020304" pitchFamily="18" charset="-122"/>
              <a:ea typeface="Times New Roman Uni" panose="02020603050405020304" pitchFamily="18" charset="-122"/>
              <a:cs typeface="Times New Roman Uni" panose="02020603050405020304" pitchFamily="18" charset="-122"/>
            </a:endParaRPr>
          </a:p>
          <a:p>
            <a:pPr algn="ctr"/>
            <a:endParaRPr lang="en-US" sz="2900" dirty="0" smtClean="0">
              <a:latin typeface="Times New Roman Uni" panose="02020603050405020304" pitchFamily="18" charset="-122"/>
              <a:ea typeface="Times New Roman Uni" panose="02020603050405020304" pitchFamily="18" charset="-122"/>
              <a:cs typeface="Times New Roman Uni" panose="02020603050405020304" pitchFamily="18" charset="-122"/>
            </a:endParaRPr>
          </a:p>
          <a:p>
            <a:pPr algn="ctr"/>
            <a:r>
              <a:rPr lang="en-US" sz="4000" b="1" i="1" dirty="0" smtClean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Any Questions?</a:t>
            </a:r>
            <a:endParaRPr lang="en-US" sz="4000" b="1" i="1" dirty="0">
              <a:latin typeface="Times New Roman Uni" panose="02020603050405020304" pitchFamily="18" charset="-122"/>
              <a:ea typeface="Times New Roman Uni" panose="02020603050405020304" pitchFamily="18" charset="-122"/>
              <a:cs typeface="Times New Roman Uni" panose="02020603050405020304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626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11760" y="3651239"/>
            <a:ext cx="432048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endParaRPr kumimoji="0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907704" y="1745899"/>
            <a:ext cx="61926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 </a:t>
            </a:r>
            <a:endParaRPr lang="en-US" altLang="ko-KR" sz="4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6597932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59832" y="2735596"/>
            <a:ext cx="32111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latinLnBrk="0">
              <a:spcBef>
                <a:spcPct val="20000"/>
              </a:spcBef>
              <a:buClr>
                <a:srgbClr val="873624"/>
              </a:buClr>
            </a:pPr>
            <a:r>
              <a:rPr lang="en-US" altLang="zh-CN" sz="7200" dirty="0" smtClean="0"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Thanks!</a:t>
            </a:r>
            <a:endParaRPr lang="en-US" sz="6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88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19672" y="0"/>
            <a:ext cx="7524328" cy="1484784"/>
          </a:xfrm>
        </p:spPr>
        <p:txBody>
          <a:bodyPr/>
          <a:lstStyle/>
          <a:p>
            <a:r>
              <a:rPr lang="en-US" altLang="ko-KR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900" dirty="0" smtClean="0">
                <a:latin typeface="Times New Roman" charset="0"/>
                <a:ea typeface="Times New Roman" charset="0"/>
                <a:cs typeface="Times New Roman" charset="0"/>
              </a:rPr>
              <a:t>Outline</a:t>
            </a:r>
            <a:endParaRPr lang="ko-KR" altLang="en-US" sz="29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>
                <a:latin typeface="Arial" pitchFamily="34" charset="0"/>
                <a:cs typeface="Arial" pitchFamily="34" charset="0"/>
              </a:rPr>
              <a:t> </a:t>
            </a:r>
            <a:endParaRPr lang="en-US" altLang="ko-K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>
          <a:xfrm>
            <a:off x="1602717" y="1499084"/>
            <a:ext cx="6563072" cy="4147865"/>
          </a:xfrm>
        </p:spPr>
        <p:txBody>
          <a:bodyPr/>
          <a:lstStyle/>
          <a:p>
            <a:pPr marL="342900" indent="-342900">
              <a:buFont typeface="Wingdings" charset="2"/>
              <a:buChar char="Ø"/>
            </a:pP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Introduction to Algorithms</a:t>
            </a:r>
          </a:p>
          <a:p>
            <a:pPr marL="342900" indent="-342900">
              <a:buFont typeface="Wingdings" charset="2"/>
              <a:buChar char="Ø"/>
            </a:pPr>
            <a:endParaRPr lang="en-US" altLang="zh-CN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>
              <a:buFont typeface="Wingdings" charset="2"/>
              <a:buChar char="Ø"/>
            </a:pP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Our Evaluations Methods</a:t>
            </a:r>
          </a:p>
          <a:p>
            <a:pPr marL="342900" indent="-342900">
              <a:buFont typeface="Wingdings" charset="2"/>
              <a:buChar char="Ø"/>
            </a:pPr>
            <a:endParaRPr lang="en-US" altLang="zh-CN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>
              <a:buFont typeface="Wingdings" charset="2"/>
              <a:buChar char="Ø"/>
            </a:pP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Result</a:t>
            </a:r>
          </a:p>
          <a:p>
            <a:pPr marL="342900" indent="-342900">
              <a:buFont typeface="Wingdings" charset="2"/>
              <a:buChar char="Ø"/>
            </a:pPr>
            <a:endParaRPr lang="en-US" altLang="zh-CN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>
              <a:buFont typeface="Wingdings" charset="2"/>
              <a:buChar char="Ø"/>
            </a:pP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Questions</a:t>
            </a:r>
            <a:endParaRPr lang="zh-CN" altLang="en-US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Wingdings" charset="2"/>
              <a:buChar char="Ø"/>
            </a:pP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78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ko-KR" dirty="0" smtClean="0"/>
              <a:t> </a:t>
            </a:r>
            <a:r>
              <a:rPr lang="en-US" altLang="ko-KR" sz="3200" dirty="0">
                <a:latin typeface="Times New Roman" charset="0"/>
                <a:ea typeface="Times New Roman" charset="0"/>
                <a:cs typeface="Times New Roman" charset="0"/>
              </a:rPr>
              <a:t>Spectral Clustering Using </a:t>
            </a:r>
            <a:r>
              <a:rPr lang="en-US" altLang="ko-KR" sz="3200" dirty="0" smtClean="0">
                <a:latin typeface="Times New Roman" charset="0"/>
                <a:ea typeface="Times New Roman" charset="0"/>
                <a:cs typeface="Times New Roman" charset="0"/>
              </a:rPr>
              <a:t>QR</a:t>
            </a:r>
            <a:br>
              <a:rPr lang="en-US" altLang="ko-KR" sz="3200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ko-KR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ko-KR" sz="3200" dirty="0">
                <a:latin typeface="Times New Roman" charset="0"/>
                <a:ea typeface="Times New Roman" charset="0"/>
                <a:cs typeface="Times New Roman" charset="0"/>
              </a:rPr>
              <a:t>Decomposition</a:t>
            </a:r>
            <a:endParaRPr lang="ko-KR" alt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Content Placeholder 3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412776"/>
            <a:ext cx="8011751" cy="4392141"/>
          </a:xfrm>
        </p:spPr>
      </p:pic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 smtClean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Spectral </a:t>
            </a:r>
            <a:r>
              <a:rPr lang="en-US" altLang="ko-KR" sz="3000" dirty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Clustering Using </a:t>
            </a:r>
            <a:r>
              <a:rPr lang="en-US" altLang="ko-KR" sz="3000" dirty="0" smtClean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QR </a:t>
            </a:r>
            <a:r>
              <a:rPr lang="en-US" altLang="ko-KR" sz="3000" dirty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Decomposition</a:t>
            </a:r>
            <a:endParaRPr lang="ko-KR" altLang="en-US" sz="3000" dirty="0">
              <a:latin typeface="Times New Roman Uni" panose="02020603050405020304" pitchFamily="18" charset="-122"/>
              <a:ea typeface="Times New Roman Uni" panose="02020603050405020304" pitchFamily="18" charset="-122"/>
              <a:cs typeface="Times New Roman Uni" panose="02020603050405020304" pitchFamily="18" charset="-122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340769"/>
            <a:ext cx="8833952" cy="390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06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52736"/>
          </a:xfrm>
        </p:spPr>
        <p:txBody>
          <a:bodyPr/>
          <a:lstStyle/>
          <a:p>
            <a:r>
              <a:rPr lang="en-US" altLang="zh-CN" sz="3000" dirty="0" smtClean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A Constraint-Based </a:t>
            </a:r>
            <a:r>
              <a:rPr lang="en-US" altLang="zh-CN" sz="3000" dirty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Probabilistic Framework</a:t>
            </a:r>
            <a:r>
              <a:rPr lang="en-US" sz="3000" dirty="0" smtClean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 approach</a:t>
            </a:r>
            <a:endParaRPr lang="en-US" sz="3000" dirty="0">
              <a:latin typeface="Times New Roman Uni" panose="02020603050405020304" pitchFamily="18" charset="-122"/>
              <a:ea typeface="Times New Roman Uni" panose="02020603050405020304" pitchFamily="18" charset="-122"/>
              <a:cs typeface="Times New Roman Uni" panose="02020603050405020304" pitchFamily="18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251520" y="1196752"/>
            <a:ext cx="8640960" cy="5661248"/>
          </a:xfrm>
        </p:spPr>
        <p:txBody>
          <a:bodyPr/>
          <a:lstStyle/>
          <a:p>
            <a:pPr marL="285750" indent="-285750">
              <a:buFont typeface="Wingdings" charset="2"/>
              <a:buChar char="Ø"/>
            </a:pP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An EM algorithm who aims to minimize</a:t>
            </a:r>
          </a:p>
          <a:p>
            <a:pPr marL="285750" indent="-285750">
              <a:buFont typeface="Wingdings" charset="2"/>
              <a:buChar char="Ø"/>
            </a:pPr>
            <a:endParaRPr lang="en-US" altLang="zh-CN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Wingdings" charset="2"/>
              <a:buChar char="Ø"/>
            </a:pPr>
            <a:endParaRPr lang="en-US" altLang="zh-CN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Wingdings" charset="2"/>
              <a:buChar char="Ø"/>
            </a:pPr>
            <a:endParaRPr lang="en-US" altLang="zh-CN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Wingdings" charset="2"/>
              <a:buChar char="Ø"/>
            </a:pPr>
            <a:endParaRPr lang="en-US" altLang="zh-CN" sz="1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Wingdings" charset="2"/>
              <a:buChar char="Ø"/>
            </a:pPr>
            <a:endParaRPr lang="en-US" altLang="zh-CN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Wingdings" charset="2"/>
              <a:buChar char="Ø"/>
            </a:pPr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My team focus on the c2 criterion(whether two citation vectors have the same</a:t>
            </a:r>
          </a:p>
          <a:p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 coauthor)</a:t>
            </a:r>
          </a:p>
          <a:p>
            <a:pPr marL="285750" indent="-285750">
              <a:buFont typeface="Wingdings" charset="2"/>
              <a:buChar char="Ø"/>
            </a:pP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Iterates until convergence criterion (i.e.. There is no change of cluster </a:t>
            </a:r>
          </a:p>
          <a:p>
            <a:r>
              <a:rPr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assignment) has been satisfied</a:t>
            </a:r>
          </a:p>
          <a:p>
            <a:pPr marL="285750" indent="-285750">
              <a:buFont typeface="Wingdings" charset="2"/>
              <a:buChar char="Ø"/>
            </a:pP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Have to tune the weight parameter Wk</a:t>
            </a:r>
          </a:p>
          <a:p>
            <a:pPr marL="285750" indent="-285750">
              <a:buFont typeface="Wingdings" charset="2"/>
              <a:buChar char="Ø"/>
            </a:pP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Have to initialize cluster assignment L  for each citation vector</a:t>
            </a:r>
          </a:p>
          <a:p>
            <a:pPr marL="285750" indent="-285750">
              <a:buFont typeface="Wingdings" charset="2"/>
              <a:buChar char="Ø"/>
            </a:pP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Have to initialize a parameter matrix A for distance calculation</a:t>
            </a:r>
          </a:p>
          <a:p>
            <a:pPr marL="285750" indent="-285750">
              <a:buFont typeface="Wingdings" charset="2"/>
              <a:buChar char="Ø"/>
            </a:pP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Think about the idea that you want to find cluster assignment that not only </a:t>
            </a:r>
          </a:p>
          <a:p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minimize the distance between each point and its center, but also satisfies the </a:t>
            </a:r>
          </a:p>
          <a:p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c2 criterion.</a:t>
            </a:r>
          </a:p>
          <a:p>
            <a:endParaRPr lang="en-US" altLang="zh-CN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Wingdings" charset="2"/>
              <a:buChar char="Ø"/>
            </a:pPr>
            <a:endParaRPr lang="en-US" altLang="zh-CN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Wingdings" charset="2"/>
              <a:buChar char="Ø"/>
            </a:pPr>
            <a:endParaRPr lang="en-US" altLang="zh-CN" sz="18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83" y="1697168"/>
            <a:ext cx="7459117" cy="137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54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000" dirty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A Constraint-Based Probabilistic Framework approach</a:t>
            </a:r>
            <a:endParaRPr lang="zh-CN" altLang="en-US" sz="3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590872" y="2348880"/>
            <a:ext cx="8229600" cy="450912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We initialize our cluster assignment based on C2 constraint, namely </a:t>
            </a:r>
          </a:p>
          <a:p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the two citation vectors that have the same coauthor will have the same </a:t>
            </a:r>
          </a:p>
          <a:p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cluster assignment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If  number of the resulting cluster is greater than our known cluster K, </a:t>
            </a:r>
          </a:p>
          <a:p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we cluster the nearest group until </a:t>
            </a:r>
            <a:r>
              <a:rPr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K groups left. Otherwise, we randomly sample 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perturbations </a:t>
            </a:r>
            <a:r>
              <a:rPr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of the global centroid to make it up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Then, based on he current cluster assignment, we reassign each paper by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maximizing p(Y|X), and the cluster centers are also re-estimated from </a:t>
            </a:r>
          </a:p>
          <a:p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the assignment, with the same objective to maximize the p(Y|X), with the </a:t>
            </a:r>
          </a:p>
          <a:p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distance measure is also updated.</a:t>
            </a:r>
            <a:endParaRPr lang="en-US" altLang="zh-CN" sz="20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We can finally stop the algorithm when there is no further changes in </a:t>
            </a:r>
          </a:p>
          <a:p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      cluster assignment.</a:t>
            </a:r>
            <a:endParaRPr lang="en-US" altLang="zh-CN" sz="200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24744"/>
            <a:ext cx="7632848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15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2900" dirty="0">
                <a:latin typeface="Times New Roman" charset="0"/>
                <a:ea typeface="Times New Roman" charset="0"/>
                <a:cs typeface="Times New Roman" charset="0"/>
              </a:rPr>
              <a:t>Evaluation Method</a:t>
            </a:r>
            <a:r>
              <a:rPr lang="en-US" altLang="ko-KR" sz="29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ko-KR" altLang="en-US" sz="29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14400" y="2924944"/>
            <a:ext cx="8229600" cy="460648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0"/>
          </p:nvPr>
        </p:nvSpPr>
        <p:spPr>
          <a:xfrm>
            <a:off x="323528" y="1268760"/>
            <a:ext cx="8229600" cy="3600400"/>
          </a:xfrm>
        </p:spPr>
        <p:txBody>
          <a:bodyPr/>
          <a:lstStyle/>
          <a:p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We evaluate the two algorithms using gold standard clusters</a:t>
            </a:r>
          </a:p>
          <a:p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Follow the instructions of the two papers, we calculate the values using </a:t>
            </a:r>
          </a:p>
          <a:p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all features, or only one of them</a:t>
            </a:r>
          </a:p>
          <a:p>
            <a:endParaRPr lang="en-US" altLang="zh-CN" sz="2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86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2900" dirty="0">
                <a:latin typeface="Times New Roman" charset="0"/>
                <a:ea typeface="Times New Roman" charset="0"/>
                <a:cs typeface="Times New Roman" charset="0"/>
              </a:rPr>
              <a:t>Our Results</a:t>
            </a:r>
            <a:endParaRPr lang="ko-KR" altLang="en-US" sz="29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2816"/>
            <a:ext cx="4730662" cy="374441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772816"/>
            <a:ext cx="4355976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13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2900" dirty="0">
                <a:latin typeface="Times New Roman" charset="0"/>
                <a:ea typeface="Times New Roman" charset="0"/>
                <a:cs typeface="Times New Roman" charset="0"/>
              </a:rPr>
              <a:t>Our Results</a:t>
            </a:r>
            <a:endParaRPr lang="zh-CN" altLang="en-US" sz="29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" y="2060848"/>
            <a:ext cx="4355234" cy="295232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2060848"/>
            <a:ext cx="4813920" cy="2952328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63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344</Words>
  <Application>Microsoft Office PowerPoint</Application>
  <PresentationFormat>On-screen Show (4:3)</PresentationFormat>
  <Paragraphs>73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Custom Design</vt:lpstr>
      <vt:lpstr>PowerPoint Presentation</vt:lpstr>
      <vt:lpstr> Outline</vt:lpstr>
      <vt:lpstr> Spectral Clustering Using QR  Decomposition</vt:lpstr>
      <vt:lpstr>Spectral Clustering Using QR Decomposition</vt:lpstr>
      <vt:lpstr>A Constraint-Based Probabilistic Framework approach</vt:lpstr>
      <vt:lpstr>A Constraint-Based Probabilistic Framework approach</vt:lpstr>
      <vt:lpstr>Evaluation Method </vt:lpstr>
      <vt:lpstr>Our Results</vt:lpstr>
      <vt:lpstr>Our Results</vt:lpstr>
      <vt:lpstr>Conclusion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lenovo</cp:lastModifiedBy>
  <cp:revision>41</cp:revision>
  <dcterms:created xsi:type="dcterms:W3CDTF">2014-04-01T16:35:38Z</dcterms:created>
  <dcterms:modified xsi:type="dcterms:W3CDTF">2017-04-13T03:45:16Z</dcterms:modified>
</cp:coreProperties>
</file>