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2" r:id="rId4"/>
    <p:sldId id="257" r:id="rId5"/>
    <p:sldId id="263" r:id="rId6"/>
    <p:sldId id="261" r:id="rId7"/>
    <p:sldId id="265" r:id="rId8"/>
    <p:sldId id="267" r:id="rId9"/>
    <p:sldId id="272" r:id="rId10"/>
    <p:sldId id="273" r:id="rId11"/>
    <p:sldId id="274" r:id="rId12"/>
    <p:sldId id="275" r:id="rId13"/>
    <p:sldId id="276" r:id="rId14"/>
    <p:sldId id="278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6" autoAdjust="0"/>
    <p:restoredTop sz="97331" autoAdjust="0"/>
  </p:normalViewPr>
  <p:slideViewPr>
    <p:cSldViewPr>
      <p:cViewPr>
        <p:scale>
          <a:sx n="75" d="100"/>
          <a:sy n="75" d="100"/>
        </p:scale>
        <p:origin x="-45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411760" y="1268760"/>
            <a:ext cx="4320480" cy="432048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val 2"/>
          <p:cNvSpPr/>
          <p:nvPr userDrawn="1"/>
        </p:nvSpPr>
        <p:spPr>
          <a:xfrm>
            <a:off x="2483768" y="1340768"/>
            <a:ext cx="4176464" cy="417646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548680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2000" y="5607528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732240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19672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6156176" y="2378312"/>
            <a:ext cx="792088" cy="3306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5431496" y="1124744"/>
            <a:ext cx="432048" cy="792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3094136" y="1131624"/>
            <a:ext cx="613768" cy="7852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2195736" y="2090992"/>
            <a:ext cx="898400" cy="49224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V="1">
            <a:off x="3180984" y="4941168"/>
            <a:ext cx="526920" cy="576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2456304" y="4329100"/>
            <a:ext cx="637832" cy="3960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5979584" y="4142812"/>
            <a:ext cx="968680" cy="51032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5431496" y="4875464"/>
            <a:ext cx="490068" cy="732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3651239"/>
            <a:ext cx="4320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331640" y="1496978"/>
            <a:ext cx="67687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Entity Resolution Algorithms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3728" y="2492896"/>
            <a:ext cx="4968552" cy="314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Group 13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By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Boxuan </a:t>
            </a: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Zhao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Zixuan Guan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Zheren Tang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Jihan Wei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Yingxin </a:t>
            </a:r>
            <a:r>
              <a:rPr lang="en-US" altLang="zh-CN" sz="2200" b="1" i="1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Zhang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900" dirty="0" smtClean="0">
                <a:latin typeface="Times New Roman" charset="0"/>
                <a:cs typeface="Times New Roman" charset="0"/>
              </a:rPr>
              <a:t>Our Observations</a:t>
            </a:r>
            <a:endParaRPr lang="zh-CN" altLang="en-US" sz="29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12776"/>
            <a:ext cx="7200799" cy="4608512"/>
          </a:xfrm>
        </p:spPr>
      </p:pic>
    </p:spTree>
    <p:extLst>
      <p:ext uri="{BB962C8B-B14F-4D97-AF65-F5344CB8AC3E}">
        <p14:creationId xmlns:p14="http://schemas.microsoft.com/office/powerpoint/2010/main" val="331350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900" dirty="0">
                <a:latin typeface="Times New Roman" charset="0"/>
                <a:cs typeface="Times New Roman" charset="0"/>
              </a:rPr>
              <a:t>Our </a:t>
            </a:r>
            <a:r>
              <a:rPr lang="en-US" altLang="zh-CN" sz="2900" dirty="0" smtClean="0">
                <a:latin typeface="Times New Roman" charset="0"/>
                <a:cs typeface="Times New Roman" charset="0"/>
              </a:rPr>
              <a:t>Observations cont’d</a:t>
            </a:r>
            <a:endParaRPr lang="zh-CN" altLang="en-US" sz="29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46941"/>
            <a:ext cx="6480720" cy="4674347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516216" y="3501008"/>
            <a:ext cx="64807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49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900" dirty="0">
                <a:latin typeface="Times New Roman" charset="0"/>
                <a:cs typeface="Times New Roman" charset="0"/>
              </a:rPr>
              <a:t>Our Observations cont’d</a:t>
            </a:r>
            <a:endParaRPr lang="zh-CN" alt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564904"/>
            <a:ext cx="6480720" cy="1944216"/>
          </a:xfrm>
        </p:spPr>
      </p:pic>
    </p:spTree>
    <p:extLst>
      <p:ext uri="{BB962C8B-B14F-4D97-AF65-F5344CB8AC3E}">
        <p14:creationId xmlns:p14="http://schemas.microsoft.com/office/powerpoint/2010/main" val="407778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323528" y="1268760"/>
            <a:ext cx="8229600" cy="3600400"/>
          </a:xfrm>
        </p:spPr>
        <p:txBody>
          <a:bodyPr/>
          <a:lstStyle/>
          <a:p>
            <a:pPr algn="ctr"/>
            <a:endParaRPr lang="en-US" sz="2900" dirty="0" smtClean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algn="ctr"/>
            <a:endParaRPr lang="en-US" sz="29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algn="ctr"/>
            <a:endParaRPr lang="en-US" sz="2900" dirty="0" smtClean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algn="ctr"/>
            <a:r>
              <a:rPr lang="en-US" sz="4000" b="1" i="1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Any Questions?</a:t>
            </a:r>
            <a:endParaRPr lang="en-US" sz="4000" b="1" i="1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278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3651239"/>
            <a:ext cx="4320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907704" y="1745899"/>
            <a:ext cx="61926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59832" y="2735596"/>
            <a:ext cx="3211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7200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Thanks!</a:t>
            </a:r>
            <a:endParaRPr lang="en-US" sz="6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88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484784"/>
          </a:xfrm>
        </p:spPr>
        <p:txBody>
          <a:bodyPr/>
          <a:lstStyle/>
          <a:p>
            <a:r>
              <a:rPr lang="en-US" altLang="ko-KR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900" dirty="0" smtClean="0">
                <a:latin typeface="Times New Roman" charset="0"/>
                <a:ea typeface="Times New Roman" charset="0"/>
                <a:cs typeface="Times New Roman" charset="0"/>
              </a:rPr>
              <a:t>Outline</a:t>
            </a:r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602717" y="1499084"/>
            <a:ext cx="6563072" cy="4147865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Introduction to Algorithms</a:t>
            </a:r>
          </a:p>
          <a:p>
            <a:pPr marL="342900" indent="-342900">
              <a:buFont typeface="Wingdings" charset="2"/>
              <a:buChar char="Ø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Our Evaluations Methods</a:t>
            </a:r>
          </a:p>
          <a:p>
            <a:pPr marL="342900" indent="-342900">
              <a:buFont typeface="Wingdings" charset="2"/>
              <a:buChar char="Ø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Comparison Result</a:t>
            </a: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Interesting Results! (if we have time)</a:t>
            </a:r>
            <a:endParaRPr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Questions</a:t>
            </a:r>
          </a:p>
          <a:p>
            <a:pPr marL="285750" indent="-285750">
              <a:buFont typeface="Wingdings" charset="2"/>
              <a:buChar char="Ø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8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en-US" altLang="ko-KR" sz="3200" dirty="0">
                <a:latin typeface="Times New Roman" charset="0"/>
                <a:ea typeface="Times New Roman" charset="0"/>
                <a:cs typeface="Times New Roman" charset="0"/>
              </a:rPr>
              <a:t>Spectral Clustering Using </a:t>
            </a:r>
            <a: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  <a:t>QR</a:t>
            </a:r>
            <a:b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ko-KR" sz="3200" dirty="0">
                <a:latin typeface="Times New Roman" charset="0"/>
                <a:ea typeface="Times New Roman" charset="0"/>
                <a:cs typeface="Times New Roman" charset="0"/>
              </a:rPr>
              <a:t>Decomposition</a:t>
            </a:r>
            <a:endParaRPr lang="ko-KR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89" y="1412776"/>
            <a:ext cx="8371791" cy="4824536"/>
          </a:xfrm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Spectral </a:t>
            </a:r>
            <a:r>
              <a:rPr lang="en-US" altLang="ko-KR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Clustering Using </a:t>
            </a:r>
            <a:r>
              <a:rPr lang="en-US" altLang="ko-KR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QR </a:t>
            </a:r>
            <a:r>
              <a:rPr lang="en-US" altLang="ko-KR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Decomposition</a:t>
            </a:r>
            <a:endParaRPr lang="ko-KR" altLang="en-US" sz="3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4" y="1916832"/>
            <a:ext cx="8833952" cy="33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6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altLang="zh-CN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A Constraint-Based </a:t>
            </a:r>
            <a:r>
              <a:rPr lang="en-US" altLang="zh-CN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Probabilistic Framework</a:t>
            </a:r>
            <a:r>
              <a:rPr lang="en-US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approach</a:t>
            </a:r>
            <a:endParaRPr lang="en-US" sz="3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51520" y="1196752"/>
            <a:ext cx="8640960" cy="5661248"/>
          </a:xfrm>
        </p:spPr>
        <p:txBody>
          <a:bodyPr/>
          <a:lstStyle/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An EM algorithm who aims to minimize</a:t>
            </a: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My team focus on the C2 criterion(whether two citation vectors have the same</a:t>
            </a: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 coauthor)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Iterates until convergence criterion (i.e.. There is no change of cluster </a:t>
            </a:r>
          </a:p>
          <a:p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assignment) has been satisfied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Have to tune the weight parameter Wk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Have to initialize cluster assignment L  for each citation vector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Have to initialize a parameter matrix A for distance calculation</a:t>
            </a:r>
          </a:p>
          <a:p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83" y="1697168"/>
            <a:ext cx="7459117" cy="137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4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2900" dirty="0">
                <a:latin typeface="Times New Roman" charset="0"/>
                <a:ea typeface="Times New Roman" charset="0"/>
                <a:cs typeface="Times New Roman" charset="0"/>
              </a:rPr>
              <a:t>Evaluation Method</a:t>
            </a:r>
            <a:r>
              <a:rPr lang="en-US" altLang="ko-KR" sz="29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2924944"/>
            <a:ext cx="8229600" cy="460648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323528" y="1268760"/>
            <a:ext cx="8229600" cy="5400600"/>
          </a:xfrm>
        </p:spPr>
        <p:txBody>
          <a:bodyPr/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We constructed our feature by using TF-IDF statistics and we compare our algorithm by calculating the degree of agreement between system-output </a:t>
            </a:r>
          </a:p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partitions and true partitions</a:t>
            </a:r>
          </a:p>
          <a:p>
            <a:endParaRPr lang="en-US" altLang="zh-CN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 evaluations are carried out using the following two types of features:</a:t>
            </a:r>
            <a:b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altLang="zh-CN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1.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 TF-IDF DTM using </a:t>
            </a:r>
            <a:r>
              <a:rPr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individual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 features(coauthor, paper, journal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2. TF-IDF DTM using </a:t>
            </a: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all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 features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2348880"/>
            <a:ext cx="9107488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6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2900" dirty="0">
                <a:latin typeface="Times New Roman" charset="0"/>
                <a:ea typeface="Times New Roman" charset="0"/>
                <a:cs typeface="Times New Roman" charset="0"/>
              </a:rPr>
              <a:t>Our Results</a:t>
            </a:r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0" y="1772816"/>
            <a:ext cx="4730662" cy="37444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72816"/>
            <a:ext cx="4355976" cy="3744416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8388424" y="3789040"/>
            <a:ext cx="75557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6228184" y="2852936"/>
            <a:ext cx="223224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691680" y="2852936"/>
            <a:ext cx="230425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5513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900" dirty="0">
                <a:latin typeface="Times New Roman" charset="0"/>
                <a:ea typeface="Times New Roman" charset="0"/>
                <a:cs typeface="Times New Roman" charset="0"/>
              </a:rPr>
              <a:t>Our Results</a:t>
            </a:r>
            <a:endParaRPr lang="zh-CN" altLang="en-US" sz="29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98" y="1556792"/>
            <a:ext cx="4355234" cy="216024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077072"/>
            <a:ext cx="4392488" cy="223224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3059832" y="3068960"/>
            <a:ext cx="2808312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9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Conclusion</a:t>
            </a:r>
            <a:endParaRPr lang="zh-CN" altLang="en-US" sz="29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1. Construct TF-IDF DTM using all features</a:t>
            </a:r>
          </a:p>
          <a:p>
            <a:r>
              <a:rPr lang="en-US" altLang="zh-CN" sz="2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2 . Generally, algorithms proposed by the sixth paper takes significantly </a:t>
            </a:r>
          </a:p>
          <a:p>
            <a:r>
              <a:rPr lang="en-US" altLang="zh-CN" sz="2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l</a:t>
            </a:r>
            <a:r>
              <a:rPr lang="en-US" altLang="zh-CN" sz="2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ong time to run than that of the third paper</a:t>
            </a:r>
          </a:p>
          <a:p>
            <a:r>
              <a:rPr lang="en-US" altLang="zh-CN" sz="2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3</a:t>
            </a:r>
            <a:r>
              <a:rPr lang="en-US" altLang="zh-CN" sz="2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. Algorithm from the sixth paper outperforms that of the third paper when constructing TF-IDF DTM using all features</a:t>
            </a:r>
          </a:p>
          <a:p>
            <a:endParaRPr lang="en-US" altLang="zh-CN" sz="2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r>
              <a:rPr lang="en-US" altLang="zh-CN" sz="2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Which one is better? Your Choice!</a:t>
            </a:r>
          </a:p>
          <a:p>
            <a:r>
              <a:rPr lang="en-US" altLang="zh-CN" sz="2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If you value the speed of cluster, spectral clustering is the way to go,</a:t>
            </a:r>
          </a:p>
          <a:p>
            <a:r>
              <a:rPr lang="en-US" altLang="zh-CN" sz="2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but if performance is the focus, the constraint approach is better.</a:t>
            </a:r>
            <a:endParaRPr lang="en-US" altLang="zh-CN" sz="2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3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294</Words>
  <Application>Microsoft Office PowerPoint</Application>
  <PresentationFormat>On-screen Show (4:3)</PresentationFormat>
  <Paragraphs>79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Custom Design</vt:lpstr>
      <vt:lpstr>PowerPoint Presentation</vt:lpstr>
      <vt:lpstr> Outline</vt:lpstr>
      <vt:lpstr> Spectral Clustering Using QR  Decomposition</vt:lpstr>
      <vt:lpstr>Spectral Clustering Using QR Decomposition</vt:lpstr>
      <vt:lpstr>A Constraint-Based Probabilistic Framework approach</vt:lpstr>
      <vt:lpstr>Evaluation Method </vt:lpstr>
      <vt:lpstr>Our Results</vt:lpstr>
      <vt:lpstr>Our Results</vt:lpstr>
      <vt:lpstr>Conclusion</vt:lpstr>
      <vt:lpstr>Our Observations</vt:lpstr>
      <vt:lpstr>Our Observations cont’d</vt:lpstr>
      <vt:lpstr>Our Observations cont’d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lenovo</cp:lastModifiedBy>
  <cp:revision>71</cp:revision>
  <dcterms:created xsi:type="dcterms:W3CDTF">2014-04-01T16:35:38Z</dcterms:created>
  <dcterms:modified xsi:type="dcterms:W3CDTF">2017-04-15T02:08:28Z</dcterms:modified>
</cp:coreProperties>
</file>