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709"/>
  </p:normalViewPr>
  <p:slideViewPr>
    <p:cSldViewPr snapToGrid="0" snapToObjects="1">
      <p:cViewPr varScale="1">
        <p:scale>
          <a:sx n="76" d="100"/>
          <a:sy n="76" d="100"/>
        </p:scale>
        <p:origin x="21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6551824-F55E-ED4A-9414-6F7468589AB5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D1FAB25-1E24-B144-ACFD-C247D69C32D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364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1824-F55E-ED4A-9414-6F7468589AB5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B25-1E24-B144-ACFD-C247D69C3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1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1824-F55E-ED4A-9414-6F7468589AB5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B25-1E24-B144-ACFD-C247D69C3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2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1824-F55E-ED4A-9414-6F7468589AB5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B25-1E24-B144-ACFD-C247D69C3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6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551824-F55E-ED4A-9414-6F7468589AB5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1FAB25-1E24-B144-ACFD-C247D69C32D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87449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1824-F55E-ED4A-9414-6F7468589AB5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B25-1E24-B144-ACFD-C247D69C3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7207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1824-F55E-ED4A-9414-6F7468589AB5}" type="datetimeFigureOut">
              <a:rPr lang="en-US" smtClean="0"/>
              <a:t>4/26/17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B25-1E24-B144-ACFD-C247D69C3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6672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1824-F55E-ED4A-9414-6F7468589AB5}" type="datetimeFigureOut">
              <a:rPr lang="en-US" smtClean="0"/>
              <a:t>4/26/17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B25-1E24-B144-ACFD-C247D69C3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2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1824-F55E-ED4A-9414-6F7468589AB5}" type="datetimeFigureOut">
              <a:rPr lang="en-US" smtClean="0"/>
              <a:t>4/26/17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B25-1E24-B144-ACFD-C247D69C3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0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6551824-F55E-ED4A-9414-6F7468589AB5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D1FAB25-1E24-B144-ACFD-C247D69C32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43070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6551824-F55E-ED4A-9414-6F7468589AB5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D1FAB25-1E24-B144-ACFD-C247D69C3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3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6551824-F55E-ED4A-9414-6F7468589AB5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D1FAB25-1E24-B144-ACFD-C247D69C32D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870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ADS</a:t>
            </a:r>
            <a:r>
              <a:rPr lang="zh-CN" altLang="en-US" dirty="0" smtClean="0"/>
              <a:t> </a:t>
            </a:r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4387465"/>
            <a:ext cx="8045373" cy="1139777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Group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Yue</a:t>
            </a:r>
            <a:r>
              <a:rPr lang="zh-CN" altLang="en-US" dirty="0" smtClean="0"/>
              <a:t> </a:t>
            </a:r>
            <a:r>
              <a:rPr lang="en-US" altLang="zh-CN" dirty="0" smtClean="0"/>
              <a:t>Gao,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Mengchen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li,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jingwen</a:t>
            </a:r>
            <a:r>
              <a:rPr lang="zh-CN" altLang="en-US" dirty="0" smtClean="0"/>
              <a:t> </a:t>
            </a:r>
            <a:r>
              <a:rPr lang="en-US" altLang="zh-CN" dirty="0" smtClean="0"/>
              <a:t>yin,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chenyun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zhu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hongyi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zhu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28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Fragile Families Challenge 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45736"/>
            <a:ext cx="10178322" cy="3593591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ea typeface="Times New Roman" charset="0"/>
                <a:cs typeface="Times New Roman" charset="0"/>
              </a:rPr>
              <a:t>A scientific mass collaboration </a:t>
            </a:r>
            <a:r>
              <a:rPr lang="en-US" sz="2400" dirty="0">
                <a:ea typeface="Times New Roman" charset="0"/>
                <a:cs typeface="Times New Roman" charset="0"/>
              </a:rPr>
              <a:t>combining</a:t>
            </a:r>
            <a:r>
              <a:rPr lang="en-US" altLang="zh-CN" sz="2400" dirty="0">
                <a:ea typeface="Times New Roman" charset="0"/>
                <a:cs typeface="Times New Roman" charset="0"/>
              </a:rPr>
              <a:t>:</a:t>
            </a:r>
            <a:endParaRPr lang="en-US" sz="2400" dirty="0">
              <a:ea typeface="Times New Roman" charset="0"/>
              <a:cs typeface="Times New Roman" charset="0"/>
            </a:endParaRPr>
          </a:p>
          <a:p>
            <a:pPr lvl="1"/>
            <a:r>
              <a:rPr lang="en-US" sz="2400" i="0" dirty="0">
                <a:ea typeface="Times New Roman" charset="0"/>
                <a:cs typeface="Times New Roman" charset="0"/>
              </a:rPr>
              <a:t>predictive modeling</a:t>
            </a:r>
            <a:endParaRPr lang="en-US" sz="2400" i="0" dirty="0">
              <a:ea typeface="Times New Roman" charset="0"/>
              <a:cs typeface="Times New Roman" charset="0"/>
            </a:endParaRPr>
          </a:p>
          <a:p>
            <a:pPr lvl="1"/>
            <a:r>
              <a:rPr lang="en-US" sz="2400" i="0" dirty="0">
                <a:ea typeface="Times New Roman" charset="0"/>
                <a:cs typeface="Times New Roman" charset="0"/>
              </a:rPr>
              <a:t>causal inferenc</a:t>
            </a:r>
            <a:r>
              <a:rPr lang="en-US" altLang="zh-CN" sz="2400" i="0" dirty="0">
                <a:ea typeface="Times New Roman" charset="0"/>
                <a:cs typeface="Times New Roman" charset="0"/>
              </a:rPr>
              <a:t>e</a:t>
            </a:r>
          </a:p>
          <a:p>
            <a:pPr lvl="1"/>
            <a:r>
              <a:rPr lang="en-US" sz="2400" i="0" dirty="0">
                <a:ea typeface="Times New Roman" charset="0"/>
                <a:cs typeface="Times New Roman" charset="0"/>
              </a:rPr>
              <a:t>and </a:t>
            </a:r>
            <a:r>
              <a:rPr lang="en-US" sz="2400" i="0" dirty="0">
                <a:ea typeface="Times New Roman" charset="0"/>
                <a:cs typeface="Times New Roman" charset="0"/>
              </a:rPr>
              <a:t>qualitative interviews </a:t>
            </a:r>
            <a:endParaRPr lang="en-US" sz="2400" i="0" dirty="0">
              <a:ea typeface="Times New Roman" charset="0"/>
              <a:cs typeface="Times New Roman" charset="0"/>
            </a:endParaRPr>
          </a:p>
          <a:p>
            <a:r>
              <a:rPr lang="en-US" sz="2400" dirty="0">
                <a:ea typeface="Times New Roman" charset="0"/>
                <a:cs typeface="Times New Roman" charset="0"/>
              </a:rPr>
              <a:t>to improve the lives of disadvantaged children in the US. </a:t>
            </a:r>
            <a:endParaRPr lang="en-US" sz="2400" dirty="0">
              <a:ea typeface="Times New Roman" charset="0"/>
              <a:cs typeface="Times New Roman" charset="0"/>
            </a:endParaRPr>
          </a:p>
          <a:p>
            <a:r>
              <a:rPr lang="en-US" sz="2400" dirty="0">
                <a:solidFill>
                  <a:srgbClr val="C00000"/>
                </a:solidFill>
                <a:ea typeface="Times New Roman" charset="0"/>
                <a:cs typeface="Times New Roman" charset="0"/>
              </a:rPr>
              <a:t>Key research question: </a:t>
            </a:r>
            <a:r>
              <a:rPr lang="zh-CN" altLang="en-US" sz="2400" dirty="0" smtClean="0">
                <a:solidFill>
                  <a:srgbClr val="C00000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sz="2400" dirty="0" smtClean="0">
                <a:ea typeface="Times New Roman" charset="0"/>
                <a:cs typeface="Times New Roman" charset="0"/>
              </a:rPr>
              <a:t>What </a:t>
            </a:r>
            <a:r>
              <a:rPr lang="en-US" sz="2400" dirty="0">
                <a:ea typeface="Times New Roman" charset="0"/>
                <a:cs typeface="Times New Roman" charset="0"/>
              </a:rPr>
              <a:t>can be done to improve the life chances of disadvantaged children? </a:t>
            </a:r>
            <a:endParaRPr lang="en-US" sz="2400" dirty="0">
              <a:ea typeface="Times New Roman" charset="0"/>
              <a:cs typeface="Times New Roman" charset="0"/>
            </a:endParaRPr>
          </a:p>
          <a:p>
            <a:r>
              <a:rPr lang="en-US" sz="2400" dirty="0">
                <a:ea typeface="Times New Roman" charset="0"/>
                <a:cs typeface="Times New Roman" charset="0"/>
              </a:rPr>
              <a:t>Social Scientists ←→ Data Scientists </a:t>
            </a:r>
            <a:endParaRPr lang="en-US" sz="2400" dirty="0">
              <a:ea typeface="Times New Roman" charset="0"/>
              <a:cs typeface="Times New Roman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4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7755" y="16934"/>
            <a:ext cx="3092115" cy="1196671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Data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Cleansing</a:t>
            </a:r>
            <a:endParaRPr lang="en-US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25" y="234475"/>
            <a:ext cx="4958292" cy="3588943"/>
          </a:xfrm>
        </p:spPr>
      </p:pic>
      <p:sp>
        <p:nvSpPr>
          <p:cNvPr id="8" name="Content Placeholder 7"/>
          <p:cNvSpPr>
            <a:spLocks noGrp="1"/>
          </p:cNvSpPr>
          <p:nvPr>
            <p:ph type="body" sz="half" idx="2"/>
          </p:nvPr>
        </p:nvSpPr>
        <p:spPr>
          <a:xfrm>
            <a:off x="8009467" y="1402672"/>
            <a:ext cx="3742266" cy="472719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b="1" dirty="0">
                <a:latin typeface="+mn-ea"/>
              </a:rPr>
              <a:t>Assumption:</a:t>
            </a:r>
          </a:p>
          <a:p>
            <a:pPr>
              <a:lnSpc>
                <a:spcPct val="100000"/>
              </a:lnSpc>
            </a:pPr>
            <a:r>
              <a:rPr lang="en-US" altLang="zh-CN" sz="1800" b="1" dirty="0">
                <a:latin typeface="+mn-ea"/>
              </a:rPr>
              <a:t>Age</a:t>
            </a:r>
            <a:r>
              <a:rPr lang="zh-CN" altLang="en-US" sz="1800" b="1" dirty="0">
                <a:latin typeface="+mn-ea"/>
              </a:rPr>
              <a:t> </a:t>
            </a:r>
            <a:r>
              <a:rPr lang="en-US" altLang="zh-CN" sz="1800" b="1" dirty="0">
                <a:latin typeface="+mn-ea"/>
              </a:rPr>
              <a:t>9</a:t>
            </a:r>
            <a:r>
              <a:rPr lang="zh-CN" altLang="en-US" sz="1800" b="1" dirty="0">
                <a:latin typeface="+mn-ea"/>
              </a:rPr>
              <a:t> </a:t>
            </a:r>
            <a:r>
              <a:rPr lang="en-US" altLang="zh-CN" sz="1800" b="1" dirty="0">
                <a:latin typeface="+mn-ea"/>
              </a:rPr>
              <a:t>data</a:t>
            </a:r>
            <a:r>
              <a:rPr lang="zh-CN" altLang="en-US" sz="1800" b="1" dirty="0">
                <a:latin typeface="+mn-ea"/>
              </a:rPr>
              <a:t> </a:t>
            </a:r>
            <a:r>
              <a:rPr lang="en-US" altLang="zh-CN" sz="1800" b="1" dirty="0">
                <a:latin typeface="+mn-ea"/>
              </a:rPr>
              <a:t>has</a:t>
            </a:r>
            <a:r>
              <a:rPr lang="zh-CN" altLang="en-US" sz="1800" b="1" dirty="0">
                <a:latin typeface="+mn-ea"/>
              </a:rPr>
              <a:t> </a:t>
            </a:r>
            <a:r>
              <a:rPr lang="en-US" altLang="zh-CN" sz="1800" b="1" dirty="0" smtClean="0">
                <a:latin typeface="+mn-ea"/>
              </a:rPr>
              <a:t>already</a:t>
            </a:r>
            <a:r>
              <a:rPr lang="zh-CN" altLang="en-US" sz="1800" b="1" dirty="0" smtClean="0">
                <a:latin typeface="+mn-ea"/>
              </a:rPr>
              <a:t> </a:t>
            </a:r>
            <a:r>
              <a:rPr lang="en-US" altLang="zh-CN" sz="1800" b="1" dirty="0" smtClean="0">
                <a:latin typeface="+mn-ea"/>
              </a:rPr>
              <a:t>included</a:t>
            </a:r>
            <a:r>
              <a:rPr lang="zh-CN" altLang="en-US" sz="1800" b="1" dirty="0" smtClean="0">
                <a:latin typeface="+mn-ea"/>
              </a:rPr>
              <a:t> </a:t>
            </a:r>
            <a:r>
              <a:rPr lang="en-US" altLang="zh-CN" sz="1800" b="1" dirty="0" smtClean="0">
                <a:latin typeface="+mn-ea"/>
              </a:rPr>
              <a:t>all</a:t>
            </a:r>
            <a:r>
              <a:rPr lang="zh-CN" altLang="en-US" sz="1800" b="1" dirty="0" smtClean="0">
                <a:latin typeface="+mn-ea"/>
              </a:rPr>
              <a:t> </a:t>
            </a:r>
            <a:r>
              <a:rPr lang="en-US" altLang="zh-CN" sz="1800" b="1" dirty="0" smtClean="0">
                <a:latin typeface="+mn-ea"/>
              </a:rPr>
              <a:t>the</a:t>
            </a:r>
            <a:r>
              <a:rPr lang="zh-CN" altLang="en-US" sz="1800" b="1" dirty="0" smtClean="0">
                <a:latin typeface="+mn-ea"/>
              </a:rPr>
              <a:t> </a:t>
            </a:r>
            <a:r>
              <a:rPr lang="en-US" altLang="zh-CN" sz="1800" b="1" dirty="0" smtClean="0">
                <a:latin typeface="+mn-ea"/>
              </a:rPr>
              <a:t>information</a:t>
            </a:r>
            <a:r>
              <a:rPr lang="zh-CN" altLang="en-US" sz="1800" b="1" dirty="0" smtClean="0">
                <a:latin typeface="+mn-ea"/>
              </a:rPr>
              <a:t> </a:t>
            </a:r>
            <a:r>
              <a:rPr lang="en-US" altLang="zh-CN" sz="1800" b="1" dirty="0">
                <a:latin typeface="+mn-ea"/>
              </a:rPr>
              <a:t>from</a:t>
            </a:r>
            <a:r>
              <a:rPr lang="zh-CN" altLang="en-US" sz="1800" b="1" dirty="0">
                <a:latin typeface="+mn-ea"/>
              </a:rPr>
              <a:t> </a:t>
            </a:r>
            <a:r>
              <a:rPr lang="en-US" altLang="zh-CN" sz="1800" b="1" dirty="0">
                <a:latin typeface="+mn-ea"/>
              </a:rPr>
              <a:t>age</a:t>
            </a:r>
            <a:r>
              <a:rPr lang="zh-CN" altLang="en-US" sz="1800" b="1" dirty="0">
                <a:latin typeface="+mn-ea"/>
              </a:rPr>
              <a:t> </a:t>
            </a:r>
            <a:r>
              <a:rPr lang="en-US" altLang="zh-CN" sz="1800" b="1" dirty="0" smtClean="0">
                <a:latin typeface="+mn-ea"/>
              </a:rPr>
              <a:t>0-5</a:t>
            </a:r>
          </a:p>
          <a:p>
            <a:pPr>
              <a:lnSpc>
                <a:spcPct val="100000"/>
              </a:lnSpc>
            </a:pPr>
            <a:endParaRPr lang="en-US" altLang="zh-CN" sz="1800" b="1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800" b="1" dirty="0">
                <a:latin typeface="+mn-ea"/>
              </a:rPr>
              <a:t>Continuous outcomes: </a:t>
            </a:r>
            <a:endParaRPr lang="en-US" altLang="zh-CN" sz="1800" b="1" dirty="0" smtClean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800" b="1" dirty="0" smtClean="0">
                <a:latin typeface="+mn-ea"/>
              </a:rPr>
              <a:t>GPA,</a:t>
            </a:r>
            <a:r>
              <a:rPr lang="zh-CN" altLang="en-US" sz="1800" b="1" dirty="0" smtClean="0">
                <a:latin typeface="+mn-ea"/>
              </a:rPr>
              <a:t> </a:t>
            </a:r>
            <a:r>
              <a:rPr lang="en-US" altLang="zh-CN" sz="1800" b="1" dirty="0">
                <a:latin typeface="+mn-ea"/>
              </a:rPr>
              <a:t>Grit,</a:t>
            </a:r>
            <a:r>
              <a:rPr lang="zh-CN" altLang="en-US" sz="1800" b="1" dirty="0">
                <a:latin typeface="+mn-ea"/>
              </a:rPr>
              <a:t> </a:t>
            </a:r>
            <a:r>
              <a:rPr lang="en-US" altLang="zh-CN" sz="1800" b="1" dirty="0">
                <a:latin typeface="+mn-ea"/>
              </a:rPr>
              <a:t>Material </a:t>
            </a:r>
            <a:r>
              <a:rPr lang="en-US" altLang="zh-CN" sz="1800" b="1" dirty="0" smtClean="0">
                <a:latin typeface="+mn-ea"/>
              </a:rPr>
              <a:t>hardship</a:t>
            </a:r>
          </a:p>
          <a:p>
            <a:pPr>
              <a:lnSpc>
                <a:spcPct val="100000"/>
              </a:lnSpc>
            </a:pPr>
            <a:endParaRPr lang="en-US" altLang="zh-CN" sz="1800" b="1" dirty="0" smtClean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800" b="1" dirty="0" smtClean="0">
                <a:latin typeface="+mn-ea"/>
              </a:rPr>
              <a:t>Binary outcomes:</a:t>
            </a:r>
          </a:p>
          <a:p>
            <a:pPr>
              <a:lnSpc>
                <a:spcPct val="100000"/>
              </a:lnSpc>
            </a:pPr>
            <a:r>
              <a:rPr lang="en-US" altLang="zh-CN" sz="1800" b="1" dirty="0" smtClean="0">
                <a:latin typeface="+mn-ea"/>
              </a:rPr>
              <a:t>Housing eviction,</a:t>
            </a:r>
          </a:p>
          <a:p>
            <a:pPr>
              <a:lnSpc>
                <a:spcPct val="100000"/>
              </a:lnSpc>
            </a:pPr>
            <a:r>
              <a:rPr lang="en-US" altLang="zh-CN" sz="1800" b="1" dirty="0" smtClean="0">
                <a:latin typeface="+mn-ea"/>
              </a:rPr>
              <a:t>Layoff </a:t>
            </a:r>
            <a:r>
              <a:rPr lang="en-US" altLang="zh-CN" sz="1800" b="1" dirty="0">
                <a:latin typeface="+mn-ea"/>
              </a:rPr>
              <a:t>of a </a:t>
            </a:r>
            <a:r>
              <a:rPr lang="en-US" altLang="zh-CN" sz="1800" b="1" dirty="0" smtClean="0">
                <a:latin typeface="+mn-ea"/>
              </a:rPr>
              <a:t>caregiver,</a:t>
            </a:r>
          </a:p>
          <a:p>
            <a:pPr>
              <a:lnSpc>
                <a:spcPct val="100000"/>
              </a:lnSpc>
            </a:pPr>
            <a:r>
              <a:rPr lang="en-US" altLang="zh-CN" sz="1800" b="1" dirty="0" smtClean="0">
                <a:latin typeface="+mn-ea"/>
              </a:rPr>
              <a:t>Job </a:t>
            </a:r>
            <a:r>
              <a:rPr lang="en-US" altLang="zh-CN" sz="1800" b="1" dirty="0">
                <a:latin typeface="+mn-ea"/>
              </a:rPr>
              <a:t>training for a caregiver 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1" t="11708" r="4033" b="14124"/>
          <a:stretch/>
        </p:blipFill>
        <p:spPr>
          <a:xfrm>
            <a:off x="1232265" y="3975818"/>
            <a:ext cx="5278812" cy="265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2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Missing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altLang="zh-CN" dirty="0" smtClean="0"/>
              <a:t>Several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codes: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/>
              <a:t>9 Not in wave </a:t>
            </a:r>
            <a:endParaRPr lang="en-US" dirty="0" smtClean="0"/>
          </a:p>
          <a:p>
            <a:r>
              <a:rPr lang="en-US" dirty="0"/>
              <a:t> -6 Valid skip </a:t>
            </a:r>
            <a:endParaRPr lang="en-US" dirty="0" smtClean="0"/>
          </a:p>
          <a:p>
            <a:r>
              <a:rPr lang="en-US" dirty="0"/>
              <a:t> -2 </a:t>
            </a:r>
            <a:r>
              <a:rPr lang="en-US" dirty="0" err="1" smtClean="0"/>
              <a:t>Dont</a:t>
            </a:r>
            <a:r>
              <a:rPr lang="en-US" dirty="0" smtClean="0"/>
              <a:t> </a:t>
            </a:r>
            <a:r>
              <a:rPr lang="en-US" dirty="0"/>
              <a:t>know </a:t>
            </a:r>
            <a:endParaRPr lang="en-US" dirty="0" smtClean="0"/>
          </a:p>
          <a:p>
            <a:r>
              <a:rPr lang="en-US" dirty="0"/>
              <a:t> -1 Refuse </a:t>
            </a:r>
            <a:endParaRPr lang="en-US" dirty="0" smtClean="0"/>
          </a:p>
          <a:p>
            <a:r>
              <a:rPr lang="en-US" dirty="0"/>
              <a:t> NA also used occasionally </a:t>
            </a:r>
            <a:endParaRPr lang="en-US" dirty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038197" y="2286000"/>
            <a:ext cx="4800600" cy="36195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Categorical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feature:</a:t>
            </a:r>
          </a:p>
          <a:p>
            <a:pPr lvl="1"/>
            <a:r>
              <a:rPr lang="en-US" altLang="zh-CN" dirty="0" smtClean="0"/>
              <a:t>Make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NA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level</a:t>
            </a:r>
          </a:p>
          <a:p>
            <a:r>
              <a:rPr lang="en-US" altLang="zh-CN" dirty="0" smtClean="0"/>
              <a:t>Continuous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feature:</a:t>
            </a:r>
          </a:p>
          <a:p>
            <a:pPr lvl="1"/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dummy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indicating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situation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</a:p>
          <a:p>
            <a:pPr lvl="1"/>
            <a:r>
              <a:rPr lang="en-US" altLang="zh-CN" dirty="0" smtClean="0"/>
              <a:t>Impute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median</a:t>
            </a:r>
            <a:r>
              <a:rPr lang="zh-CN" altLang="en-US" dirty="0" smtClean="0"/>
              <a:t> </a:t>
            </a:r>
            <a:r>
              <a:rPr lang="en-US" altLang="zh-CN" dirty="0" smtClean="0"/>
              <a:t>(library: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Hmisc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639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Boruta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package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Firstly, it adds randomness to the given data set by creating shuffled copies of all </a:t>
            </a:r>
            <a:r>
              <a:rPr lang="en-US" dirty="0" smtClean="0"/>
              <a:t>features</a:t>
            </a:r>
            <a:r>
              <a:rPr lang="en-US" altLang="zh-CN" dirty="0" smtClean="0"/>
              <a:t>.</a:t>
            </a:r>
            <a:endParaRPr lang="en-US" dirty="0"/>
          </a:p>
          <a:p>
            <a:r>
              <a:rPr lang="en-US" dirty="0"/>
              <a:t>Then, it trains a random forest classifier on the extended data set and applies a feature importance measure </a:t>
            </a:r>
            <a:r>
              <a:rPr lang="en-US" dirty="0" smtClean="0"/>
              <a:t>to </a:t>
            </a:r>
            <a:r>
              <a:rPr lang="en-US" dirty="0"/>
              <a:t>evaluate the importance of each feature where higher means more important.</a:t>
            </a:r>
          </a:p>
          <a:p>
            <a:r>
              <a:rPr lang="en-US" dirty="0"/>
              <a:t>At every iteration, it checks whether a real feature has a higher importance than the best of its shadow features </a:t>
            </a:r>
            <a:r>
              <a:rPr lang="en-US" dirty="0" smtClean="0"/>
              <a:t>and </a:t>
            </a:r>
            <a:r>
              <a:rPr lang="en-US" dirty="0"/>
              <a:t>constantly removes features which are deemed highly unimportant.</a:t>
            </a:r>
          </a:p>
          <a:p>
            <a:r>
              <a:rPr lang="en-US" dirty="0"/>
              <a:t>Finally, the algorithm stops either when all features gets confirmed or rejected or it reaches a specified limit of random forest runs.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results: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6470575"/>
              </p:ext>
            </p:extLst>
          </p:nvPr>
        </p:nvGraphicFramePr>
        <p:xfrm>
          <a:off x="6634163" y="2909888"/>
          <a:ext cx="4800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/>
                <a:gridCol w="2400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Selected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Eviction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Layoff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Job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Material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Hardship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Grit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4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57869"/>
            <a:ext cx="10178322" cy="3593591"/>
          </a:xfrm>
        </p:spPr>
        <p:txBody>
          <a:bodyPr/>
          <a:lstStyle/>
          <a:p>
            <a:r>
              <a:rPr lang="en-US" altLang="zh-CN" dirty="0" smtClean="0"/>
              <a:t>Tried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Methods:</a:t>
            </a:r>
            <a:r>
              <a:rPr lang="zh-CN" altLang="en-US" dirty="0" smtClean="0"/>
              <a:t> </a:t>
            </a:r>
            <a:r>
              <a:rPr lang="en-US" dirty="0" smtClean="0"/>
              <a:t>Linear Regression,</a:t>
            </a:r>
            <a:r>
              <a:rPr lang="zh-CN" altLang="en-US" dirty="0" smtClean="0"/>
              <a:t> </a:t>
            </a:r>
            <a:r>
              <a:rPr lang="en-US" dirty="0" smtClean="0"/>
              <a:t>Full tree,</a:t>
            </a:r>
            <a:r>
              <a:rPr lang="zh-CN" altLang="en-US" dirty="0" smtClean="0"/>
              <a:t> </a:t>
            </a:r>
            <a:r>
              <a:rPr lang="en-US" dirty="0" smtClean="0"/>
              <a:t>Pruned tree,</a:t>
            </a:r>
            <a:r>
              <a:rPr lang="zh-CN" altLang="en-US" dirty="0" smtClean="0"/>
              <a:t> </a:t>
            </a:r>
            <a:r>
              <a:rPr lang="en-US" dirty="0" smtClean="0"/>
              <a:t>Random Forest, Conditional </a:t>
            </a:r>
            <a:r>
              <a:rPr lang="en-US" dirty="0"/>
              <a:t>inference </a:t>
            </a:r>
            <a:r>
              <a:rPr lang="en-US" dirty="0" smtClean="0"/>
              <a:t>trees, </a:t>
            </a:r>
            <a:r>
              <a:rPr lang="en-US" dirty="0" err="1" smtClean="0"/>
              <a:t>gamboostLSS</a:t>
            </a:r>
            <a:r>
              <a:rPr lang="en-US" dirty="0" smtClean="0"/>
              <a:t>, Gradient Boosting, Support </a:t>
            </a:r>
            <a:r>
              <a:rPr lang="en-US" dirty="0"/>
              <a:t>Vector </a:t>
            </a:r>
            <a:r>
              <a:rPr lang="en-US" dirty="0" smtClean="0"/>
              <a:t>Machine, LM+RF, SVM+RF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5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YOU!</a:t>
            </a:r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3242929" y="1052622"/>
            <a:ext cx="7017488" cy="951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Final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55159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130</TotalTime>
  <Words>209</Words>
  <Application>Microsoft Macintosh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Gill Sans MT</vt:lpstr>
      <vt:lpstr>Impact</vt:lpstr>
      <vt:lpstr>Times New Roman</vt:lpstr>
      <vt:lpstr>Arial</vt:lpstr>
      <vt:lpstr>Badge</vt:lpstr>
      <vt:lpstr>ADS Project 5</vt:lpstr>
      <vt:lpstr>Fragile Families Challenge </vt:lpstr>
      <vt:lpstr>Data Cleansing</vt:lpstr>
      <vt:lpstr>Missing data</vt:lpstr>
      <vt:lpstr>Feature Selection</vt:lpstr>
      <vt:lpstr>Prediction</vt:lpstr>
      <vt:lpstr>Q&amp;A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 Project 5</dc:title>
  <dc:creator>Qiang GENG</dc:creator>
  <cp:lastModifiedBy>Qiang GENG</cp:lastModifiedBy>
  <cp:revision>10</cp:revision>
  <dcterms:created xsi:type="dcterms:W3CDTF">2017-04-27T02:54:07Z</dcterms:created>
  <dcterms:modified xsi:type="dcterms:W3CDTF">2017-04-27T05:04:11Z</dcterms:modified>
</cp:coreProperties>
</file>