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8" r:id="rId3"/>
    <p:sldId id="270" r:id="rId4"/>
    <p:sldId id="263" r:id="rId5"/>
    <p:sldId id="259" r:id="rId6"/>
    <p:sldId id="283" r:id="rId7"/>
    <p:sldId id="257" r:id="rId8"/>
    <p:sldId id="284" r:id="rId9"/>
    <p:sldId id="271" r:id="rId10"/>
    <p:sldId id="289" r:id="rId11"/>
    <p:sldId id="294" r:id="rId12"/>
    <p:sldId id="290" r:id="rId13"/>
    <p:sldId id="291" r:id="rId14"/>
    <p:sldId id="285" r:id="rId15"/>
    <p:sldId id="293" r:id="rId16"/>
    <p:sldId id="274" r:id="rId17"/>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744" y="-7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B3BF1-4A3C-4696-9796-DA8D9610C879}" type="datetimeFigureOut">
              <a:rPr lang="zh-CN" altLang="en-US" smtClean="0"/>
              <a:pPr/>
              <a:t>2018/3/20 Tuesday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3F681-7291-41D2-A146-1FB28A7F6200}" type="slidenum">
              <a:rPr lang="zh-CN" altLang="en-US" smtClean="0"/>
              <a:pPr/>
              <a:t>‹#›</a:t>
            </a:fld>
            <a:endParaRPr lang="zh-CN" altLang="en-US"/>
          </a:p>
        </p:txBody>
      </p:sp>
    </p:spTree>
    <p:extLst>
      <p:ext uri="{BB962C8B-B14F-4D97-AF65-F5344CB8AC3E}">
        <p14:creationId xmlns:p14="http://schemas.microsoft.com/office/powerpoint/2010/main" xmlns="" val="353218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a:t>
            </a:fld>
            <a:endParaRPr lang="zh-CN" altLang="en-US"/>
          </a:p>
        </p:txBody>
      </p:sp>
    </p:spTree>
    <p:extLst>
      <p:ext uri="{BB962C8B-B14F-4D97-AF65-F5344CB8AC3E}">
        <p14:creationId xmlns:p14="http://schemas.microsoft.com/office/powerpoint/2010/main" xmlns="" val="3345687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10</a:t>
            </a:fld>
            <a:endParaRPr lang="zh-CN" altLang="en-US"/>
          </a:p>
        </p:txBody>
      </p:sp>
    </p:spTree>
    <p:extLst>
      <p:ext uri="{BB962C8B-B14F-4D97-AF65-F5344CB8AC3E}">
        <p14:creationId xmlns:p14="http://schemas.microsoft.com/office/powerpoint/2010/main" xmlns="" val="3039157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11</a:t>
            </a:fld>
            <a:endParaRPr lang="zh-CN" altLang="en-US"/>
          </a:p>
        </p:txBody>
      </p:sp>
    </p:spTree>
    <p:extLst>
      <p:ext uri="{BB962C8B-B14F-4D97-AF65-F5344CB8AC3E}">
        <p14:creationId xmlns:p14="http://schemas.microsoft.com/office/powerpoint/2010/main" xmlns="" val="3039157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12</a:t>
            </a:fld>
            <a:endParaRPr lang="zh-CN" altLang="en-US"/>
          </a:p>
        </p:txBody>
      </p:sp>
    </p:spTree>
    <p:extLst>
      <p:ext uri="{BB962C8B-B14F-4D97-AF65-F5344CB8AC3E}">
        <p14:creationId xmlns:p14="http://schemas.microsoft.com/office/powerpoint/2010/main" xmlns="" val="3039157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13</a:t>
            </a:fld>
            <a:endParaRPr lang="zh-CN" altLang="en-US"/>
          </a:p>
        </p:txBody>
      </p:sp>
    </p:spTree>
    <p:extLst>
      <p:ext uri="{BB962C8B-B14F-4D97-AF65-F5344CB8AC3E}">
        <p14:creationId xmlns:p14="http://schemas.microsoft.com/office/powerpoint/2010/main" xmlns="" val="3039157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14</a:t>
            </a:fld>
            <a:endParaRPr lang="zh-CN" altLang="en-US"/>
          </a:p>
        </p:txBody>
      </p:sp>
    </p:spTree>
    <p:extLst>
      <p:ext uri="{BB962C8B-B14F-4D97-AF65-F5344CB8AC3E}">
        <p14:creationId xmlns:p14="http://schemas.microsoft.com/office/powerpoint/2010/main" xmlns="" val="1122100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15</a:t>
            </a:fld>
            <a:endParaRPr lang="zh-CN" altLang="en-US"/>
          </a:p>
        </p:txBody>
      </p:sp>
    </p:spTree>
    <p:extLst>
      <p:ext uri="{BB962C8B-B14F-4D97-AF65-F5344CB8AC3E}">
        <p14:creationId xmlns:p14="http://schemas.microsoft.com/office/powerpoint/2010/main" xmlns="" val="3039157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16</a:t>
            </a:fld>
            <a:endParaRPr lang="zh-CN" altLang="en-US"/>
          </a:p>
        </p:txBody>
      </p:sp>
    </p:spTree>
    <p:extLst>
      <p:ext uri="{BB962C8B-B14F-4D97-AF65-F5344CB8AC3E}">
        <p14:creationId xmlns:p14="http://schemas.microsoft.com/office/powerpoint/2010/main" xmlns="" val="3020520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2</a:t>
            </a:fld>
            <a:endParaRPr lang="zh-CN" altLang="en-US"/>
          </a:p>
        </p:txBody>
      </p:sp>
    </p:spTree>
    <p:extLst>
      <p:ext uri="{BB962C8B-B14F-4D97-AF65-F5344CB8AC3E}">
        <p14:creationId xmlns:p14="http://schemas.microsoft.com/office/powerpoint/2010/main" xmlns="" val="3345687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3</a:t>
            </a:fld>
            <a:endParaRPr lang="zh-CN" altLang="en-US"/>
          </a:p>
        </p:txBody>
      </p:sp>
    </p:spTree>
    <p:extLst>
      <p:ext uri="{BB962C8B-B14F-4D97-AF65-F5344CB8AC3E}">
        <p14:creationId xmlns:p14="http://schemas.microsoft.com/office/powerpoint/2010/main" xmlns="" val="889479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4</a:t>
            </a:fld>
            <a:endParaRPr lang="zh-CN" altLang="en-US"/>
          </a:p>
        </p:txBody>
      </p:sp>
    </p:spTree>
    <p:extLst>
      <p:ext uri="{BB962C8B-B14F-4D97-AF65-F5344CB8AC3E}">
        <p14:creationId xmlns:p14="http://schemas.microsoft.com/office/powerpoint/2010/main" xmlns="" val="345252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5</a:t>
            </a:fld>
            <a:endParaRPr lang="zh-CN" altLang="en-US"/>
          </a:p>
        </p:txBody>
      </p:sp>
    </p:spTree>
    <p:extLst>
      <p:ext uri="{BB962C8B-B14F-4D97-AF65-F5344CB8AC3E}">
        <p14:creationId xmlns:p14="http://schemas.microsoft.com/office/powerpoint/2010/main" xmlns="" val="1955123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6</a:t>
            </a:fld>
            <a:endParaRPr lang="zh-CN" altLang="en-US"/>
          </a:p>
        </p:txBody>
      </p:sp>
    </p:spTree>
    <p:extLst>
      <p:ext uri="{BB962C8B-B14F-4D97-AF65-F5344CB8AC3E}">
        <p14:creationId xmlns:p14="http://schemas.microsoft.com/office/powerpoint/2010/main" xmlns="" val="216510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7</a:t>
            </a:fld>
            <a:endParaRPr lang="zh-CN" altLang="en-US"/>
          </a:p>
        </p:txBody>
      </p:sp>
    </p:spTree>
    <p:extLst>
      <p:ext uri="{BB962C8B-B14F-4D97-AF65-F5344CB8AC3E}">
        <p14:creationId xmlns:p14="http://schemas.microsoft.com/office/powerpoint/2010/main" xmlns="" val="3473736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8</a:t>
            </a:fld>
            <a:endParaRPr lang="zh-CN" altLang="en-US"/>
          </a:p>
        </p:txBody>
      </p:sp>
    </p:spTree>
    <p:extLst>
      <p:ext uri="{BB962C8B-B14F-4D97-AF65-F5344CB8AC3E}">
        <p14:creationId xmlns:p14="http://schemas.microsoft.com/office/powerpoint/2010/main" xmlns="" val="85711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9</a:t>
            </a:fld>
            <a:endParaRPr lang="zh-CN" altLang="en-US"/>
          </a:p>
        </p:txBody>
      </p:sp>
    </p:spTree>
    <p:extLst>
      <p:ext uri="{BB962C8B-B14F-4D97-AF65-F5344CB8AC3E}">
        <p14:creationId xmlns:p14="http://schemas.microsoft.com/office/powerpoint/2010/main" xmlns="" val="3039157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2018/3/20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2018/3/20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2018/3/20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2018/3/20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2018/3/20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2018/3/20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2018/3/20 Tuesday</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12239">
            <a:off x="2950002" y="400162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20371609">
            <a:off x="2705230" y="3831594"/>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3761573">
            <a:off x="8496747" y="3872262"/>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xmlns="" id="{191F2E83-7BC7-45DC-BB0A-725F129DBF2A}"/>
              </a:ext>
            </a:extLst>
          </p:cNvPr>
          <p:cNvGrpSpPr/>
          <p:nvPr/>
        </p:nvGrpSpPr>
        <p:grpSpPr>
          <a:xfrm>
            <a:off x="0" y="2060848"/>
            <a:ext cx="3687215" cy="2719712"/>
            <a:chOff x="-1604504" y="2147667"/>
            <a:chExt cx="3687215" cy="2719712"/>
          </a:xfrm>
        </p:grpSpPr>
        <p:cxnSp>
          <p:nvCxnSpPr>
            <p:cNvPr id="34" name="直接连接符 33"/>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406574" y="260648"/>
            <a:ext cx="11803231" cy="646331"/>
          </a:xfrm>
          <a:prstGeom prst="rect">
            <a:avLst/>
          </a:prstGeom>
          <a:noFill/>
        </p:spPr>
        <p:txBody>
          <a:bodyPr wrap="none" rtlCol="0">
            <a:spAutoFit/>
          </a:bodyPr>
          <a:lstStyle/>
          <a:p>
            <a:r>
              <a:rPr lang="en-US" altLang="zh-CN" sz="3600" b="1" dirty="0" smtClean="0"/>
              <a:t>Project 3: Dogs, Fried Chicken or Blueberry Muffins?</a:t>
            </a:r>
            <a:endParaRPr lang="zh-CN" altLang="en-US" sz="3600" spc="300"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15" name="等腰三角形 14"/>
          <p:cNvSpPr/>
          <p:nvPr/>
        </p:nvSpPr>
        <p:spPr>
          <a:xfrm rot="512239">
            <a:off x="5834794" y="1926195"/>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20371609">
            <a:off x="6486079" y="2194280"/>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20371609">
            <a:off x="5390053" y="2222523"/>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761573">
            <a:off x="4756821" y="1830714"/>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20371609">
            <a:off x="6476788" y="1810735"/>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3790950" y="2276872"/>
            <a:ext cx="360040" cy="2602150"/>
            <a:chOff x="4078982" y="1988841"/>
            <a:chExt cx="360040" cy="2602150"/>
          </a:xfrm>
        </p:grpSpPr>
        <p:sp>
          <p:nvSpPr>
            <p:cNvPr id="36" name="左中括号 35"/>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左中括号 36"/>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9" name="组合 38"/>
          <p:cNvGrpSpPr/>
          <p:nvPr/>
        </p:nvGrpSpPr>
        <p:grpSpPr>
          <a:xfrm flipH="1">
            <a:off x="7463358" y="2276872"/>
            <a:ext cx="360040" cy="2602150"/>
            <a:chOff x="4078982" y="1988841"/>
            <a:chExt cx="360040" cy="2602150"/>
          </a:xfrm>
        </p:grpSpPr>
        <p:sp>
          <p:nvSpPr>
            <p:cNvPr id="40" name="左中括号 39"/>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左中括号 40"/>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xmlns="" id="{3F43E57D-F6C5-4EAB-A54D-FB141D3CFFC6}"/>
              </a:ext>
            </a:extLst>
          </p:cNvPr>
          <p:cNvGrpSpPr/>
          <p:nvPr/>
        </p:nvGrpSpPr>
        <p:grpSpPr>
          <a:xfrm>
            <a:off x="8960376" y="1844824"/>
            <a:ext cx="3230037" cy="3097813"/>
            <a:chOff x="10311837" y="1544376"/>
            <a:chExt cx="3230037" cy="3097813"/>
          </a:xfrm>
        </p:grpSpPr>
        <p:cxnSp>
          <p:nvCxnSpPr>
            <p:cNvPr id="42" name="直接连接符 41"/>
            <p:cNvCxnSpPr/>
            <p:nvPr/>
          </p:nvCxnSpPr>
          <p:spPr>
            <a:xfrm flipH="1">
              <a:off x="10311837" y="246243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49586" y="1544376"/>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rot="20371609">
            <a:off x="8890948" y="3709642"/>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934966" y="2564904"/>
            <a:ext cx="3816424" cy="4001095"/>
          </a:xfrm>
          <a:prstGeom prst="rect">
            <a:avLst/>
          </a:prstGeom>
          <a:noFill/>
        </p:spPr>
        <p:txBody>
          <a:bodyPr wrap="square" rtlCol="0">
            <a:spAutoFit/>
          </a:bodyPr>
          <a:lstStyle/>
          <a:p>
            <a:r>
              <a:rPr lang="en-US" altLang="zh-CN" sz="2800" b="1" dirty="0" smtClean="0"/>
              <a:t>Group 6 members:</a:t>
            </a:r>
          </a:p>
          <a:p>
            <a:endParaRPr lang="en-US" altLang="zh-CN" sz="2000" dirty="0" smtClean="0"/>
          </a:p>
          <a:p>
            <a:pPr algn="ctr"/>
            <a:r>
              <a:rPr lang="en-US" altLang="zh-CN" sz="2000" dirty="0" err="1" smtClean="0"/>
              <a:t>Wenyuan</a:t>
            </a:r>
            <a:r>
              <a:rPr lang="en-US" altLang="zh-CN" sz="2000" dirty="0" smtClean="0"/>
              <a:t> </a:t>
            </a:r>
            <a:r>
              <a:rPr lang="en-US" altLang="zh-CN" sz="2000" dirty="0" err="1" smtClean="0"/>
              <a:t>gu</a:t>
            </a:r>
            <a:endParaRPr lang="en-US" altLang="zh-CN" sz="2000" dirty="0" smtClean="0"/>
          </a:p>
          <a:p>
            <a:pPr algn="ctr"/>
            <a:r>
              <a:rPr lang="en-US" altLang="zh-CN" sz="2000" dirty="0" err="1" smtClean="0"/>
              <a:t>Wenshan</a:t>
            </a:r>
            <a:r>
              <a:rPr lang="en-US" altLang="zh-CN" sz="2000" dirty="0" smtClean="0"/>
              <a:t> </a:t>
            </a:r>
            <a:r>
              <a:rPr lang="en-US" altLang="zh-CN" sz="2000" dirty="0" err="1" smtClean="0"/>
              <a:t>wang</a:t>
            </a:r>
            <a:endParaRPr lang="en-US" altLang="zh-CN" sz="2000" dirty="0" smtClean="0"/>
          </a:p>
          <a:p>
            <a:pPr algn="ctr"/>
            <a:r>
              <a:rPr lang="en-US" altLang="zh-CN" sz="2000" dirty="0" err="1" smtClean="0"/>
              <a:t>Yiyi</a:t>
            </a:r>
            <a:r>
              <a:rPr lang="en-US" altLang="zh-CN" sz="2000" dirty="0" smtClean="0"/>
              <a:t> </a:t>
            </a:r>
            <a:r>
              <a:rPr lang="en-US" altLang="zh-CN" sz="2000" dirty="0" err="1" smtClean="0"/>
              <a:t>zhang</a:t>
            </a:r>
            <a:endParaRPr lang="en-US" altLang="zh-CN" sz="2000" dirty="0" smtClean="0"/>
          </a:p>
          <a:p>
            <a:pPr algn="ctr"/>
            <a:r>
              <a:rPr lang="en-US" altLang="zh-CN" sz="2000" dirty="0" err="1" smtClean="0"/>
              <a:t>Xinlei</a:t>
            </a:r>
            <a:r>
              <a:rPr lang="en-US" altLang="zh-CN" sz="2000" dirty="0" smtClean="0"/>
              <a:t> </a:t>
            </a:r>
            <a:r>
              <a:rPr lang="en-US" altLang="zh-CN" sz="2000" dirty="0" err="1" smtClean="0"/>
              <a:t>cao</a:t>
            </a:r>
            <a:endParaRPr lang="en-US" altLang="zh-CN" sz="2000"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xmlns="" val="638917678"/>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16" presetClass="entr" presetSubtype="21"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par>
                                <p:cTn id="16" presetID="16" presetClass="entr" presetSubtype="21"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barn(inVertical)">
                                      <p:cBhvr>
                                        <p:cTn id="18" dur="500"/>
                                        <p:tgtEl>
                                          <p:spTgt spid="39"/>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p:cTn id="21" dur="1000" fill="hold"/>
                                        <p:tgtEl>
                                          <p:spTgt spid="44"/>
                                        </p:tgtEl>
                                        <p:attrNameLst>
                                          <p:attrName>ppt_w</p:attrName>
                                        </p:attrNameLst>
                                      </p:cBhvr>
                                      <p:tavLst>
                                        <p:tav tm="0">
                                          <p:val>
                                            <p:fltVal val="0"/>
                                          </p:val>
                                        </p:tav>
                                        <p:tav tm="100000">
                                          <p:val>
                                            <p:strVal val="#ppt_w"/>
                                          </p:val>
                                        </p:tav>
                                      </p:tavLst>
                                    </p:anim>
                                    <p:anim calcmode="lin" valueType="num">
                                      <p:cBhvr>
                                        <p:cTn id="22" dur="1000" fill="hold"/>
                                        <p:tgtEl>
                                          <p:spTgt spid="44"/>
                                        </p:tgtEl>
                                        <p:attrNameLst>
                                          <p:attrName>ppt_h</p:attrName>
                                        </p:attrNameLst>
                                      </p:cBhvr>
                                      <p:tavLst>
                                        <p:tav tm="0">
                                          <p:val>
                                            <p:fltVal val="0"/>
                                          </p:val>
                                        </p:tav>
                                        <p:tav tm="100000">
                                          <p:val>
                                            <p:strVal val="#ppt_h"/>
                                          </p:val>
                                        </p:tav>
                                      </p:tavLst>
                                    </p:anim>
                                    <p:anim calcmode="lin" valueType="num">
                                      <p:cBhvr>
                                        <p:cTn id="23" dur="1000" fill="hold"/>
                                        <p:tgtEl>
                                          <p:spTgt spid="44"/>
                                        </p:tgtEl>
                                        <p:attrNameLst>
                                          <p:attrName>style.rotation</p:attrName>
                                        </p:attrNameLst>
                                      </p:cBhvr>
                                      <p:tavLst>
                                        <p:tav tm="0">
                                          <p:val>
                                            <p:fltVal val="90"/>
                                          </p:val>
                                        </p:tav>
                                        <p:tav tm="100000">
                                          <p:val>
                                            <p:fltVal val="0"/>
                                          </p:val>
                                        </p:tav>
                                      </p:tavLst>
                                    </p:anim>
                                    <p:animEffect transition="in" filter="fade">
                                      <p:cBhvr>
                                        <p:cTn id="24" dur="1000"/>
                                        <p:tgtEl>
                                          <p:spTgt spid="44"/>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1000" fill="hold"/>
                                        <p:tgtEl>
                                          <p:spTgt spid="27"/>
                                        </p:tgtEl>
                                        <p:attrNameLst>
                                          <p:attrName>ppt_w</p:attrName>
                                        </p:attrNameLst>
                                      </p:cBhvr>
                                      <p:tavLst>
                                        <p:tav tm="0">
                                          <p:val>
                                            <p:fltVal val="0"/>
                                          </p:val>
                                        </p:tav>
                                        <p:tav tm="100000">
                                          <p:val>
                                            <p:strVal val="#ppt_w"/>
                                          </p:val>
                                        </p:tav>
                                      </p:tavLst>
                                    </p:anim>
                                    <p:anim calcmode="lin" valueType="num">
                                      <p:cBhvr>
                                        <p:cTn id="28" dur="1000" fill="hold"/>
                                        <p:tgtEl>
                                          <p:spTgt spid="27"/>
                                        </p:tgtEl>
                                        <p:attrNameLst>
                                          <p:attrName>ppt_h</p:attrName>
                                        </p:attrNameLst>
                                      </p:cBhvr>
                                      <p:tavLst>
                                        <p:tav tm="0">
                                          <p:val>
                                            <p:fltVal val="0"/>
                                          </p:val>
                                        </p:tav>
                                        <p:tav tm="100000">
                                          <p:val>
                                            <p:strVal val="#ppt_h"/>
                                          </p:val>
                                        </p:tav>
                                      </p:tavLst>
                                    </p:anim>
                                    <p:anim calcmode="lin" valueType="num">
                                      <p:cBhvr>
                                        <p:cTn id="29" dur="1000" fill="hold"/>
                                        <p:tgtEl>
                                          <p:spTgt spid="27"/>
                                        </p:tgtEl>
                                        <p:attrNameLst>
                                          <p:attrName>style.rotation</p:attrName>
                                        </p:attrNameLst>
                                      </p:cBhvr>
                                      <p:tavLst>
                                        <p:tav tm="0">
                                          <p:val>
                                            <p:fltVal val="90"/>
                                          </p:val>
                                        </p:tav>
                                        <p:tav tm="100000">
                                          <p:val>
                                            <p:fltVal val="0"/>
                                          </p:val>
                                        </p:tav>
                                      </p:tavLst>
                                    </p:anim>
                                    <p:animEffect transition="in" filter="fade">
                                      <p:cBhvr>
                                        <p:cTn id="30" dur="1000"/>
                                        <p:tgtEl>
                                          <p:spTgt spid="27"/>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1000" fill="hold"/>
                                        <p:tgtEl>
                                          <p:spTgt spid="25"/>
                                        </p:tgtEl>
                                        <p:attrNameLst>
                                          <p:attrName>ppt_w</p:attrName>
                                        </p:attrNameLst>
                                      </p:cBhvr>
                                      <p:tavLst>
                                        <p:tav tm="0">
                                          <p:val>
                                            <p:fltVal val="0"/>
                                          </p:val>
                                        </p:tav>
                                        <p:tav tm="100000">
                                          <p:val>
                                            <p:strVal val="#ppt_w"/>
                                          </p:val>
                                        </p:tav>
                                      </p:tavLst>
                                    </p:anim>
                                    <p:anim calcmode="lin" valueType="num">
                                      <p:cBhvr>
                                        <p:cTn id="34" dur="1000" fill="hold"/>
                                        <p:tgtEl>
                                          <p:spTgt spid="25"/>
                                        </p:tgtEl>
                                        <p:attrNameLst>
                                          <p:attrName>ppt_h</p:attrName>
                                        </p:attrNameLst>
                                      </p:cBhvr>
                                      <p:tavLst>
                                        <p:tav tm="0">
                                          <p:val>
                                            <p:fltVal val="0"/>
                                          </p:val>
                                        </p:tav>
                                        <p:tav tm="100000">
                                          <p:val>
                                            <p:strVal val="#ppt_h"/>
                                          </p:val>
                                        </p:tav>
                                      </p:tavLst>
                                    </p:anim>
                                    <p:anim calcmode="lin" valueType="num">
                                      <p:cBhvr>
                                        <p:cTn id="35" dur="1000" fill="hold"/>
                                        <p:tgtEl>
                                          <p:spTgt spid="25"/>
                                        </p:tgtEl>
                                        <p:attrNameLst>
                                          <p:attrName>style.rotation</p:attrName>
                                        </p:attrNameLst>
                                      </p:cBhvr>
                                      <p:tavLst>
                                        <p:tav tm="0">
                                          <p:val>
                                            <p:fltVal val="90"/>
                                          </p:val>
                                        </p:tav>
                                        <p:tav tm="100000">
                                          <p:val>
                                            <p:fltVal val="0"/>
                                          </p:val>
                                        </p:tav>
                                      </p:tavLst>
                                    </p:anim>
                                    <p:animEffect transition="in" filter="fade">
                                      <p:cBhvr>
                                        <p:cTn id="36" dur="1000"/>
                                        <p:tgtEl>
                                          <p:spTgt spid="25"/>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1000" fill="hold"/>
                                        <p:tgtEl>
                                          <p:spTgt spid="24"/>
                                        </p:tgtEl>
                                        <p:attrNameLst>
                                          <p:attrName>ppt_w</p:attrName>
                                        </p:attrNameLst>
                                      </p:cBhvr>
                                      <p:tavLst>
                                        <p:tav tm="0">
                                          <p:val>
                                            <p:fltVal val="0"/>
                                          </p:val>
                                        </p:tav>
                                        <p:tav tm="100000">
                                          <p:val>
                                            <p:strVal val="#ppt_w"/>
                                          </p:val>
                                        </p:tav>
                                      </p:tavLst>
                                    </p:anim>
                                    <p:anim calcmode="lin" valueType="num">
                                      <p:cBhvr>
                                        <p:cTn id="40" dur="1000" fill="hold"/>
                                        <p:tgtEl>
                                          <p:spTgt spid="24"/>
                                        </p:tgtEl>
                                        <p:attrNameLst>
                                          <p:attrName>ppt_h</p:attrName>
                                        </p:attrNameLst>
                                      </p:cBhvr>
                                      <p:tavLst>
                                        <p:tav tm="0">
                                          <p:val>
                                            <p:fltVal val="0"/>
                                          </p:val>
                                        </p:tav>
                                        <p:tav tm="100000">
                                          <p:val>
                                            <p:strVal val="#ppt_h"/>
                                          </p:val>
                                        </p:tav>
                                      </p:tavLst>
                                    </p:anim>
                                    <p:anim calcmode="lin" valueType="num">
                                      <p:cBhvr>
                                        <p:cTn id="41" dur="1000" fill="hold"/>
                                        <p:tgtEl>
                                          <p:spTgt spid="24"/>
                                        </p:tgtEl>
                                        <p:attrNameLst>
                                          <p:attrName>style.rotation</p:attrName>
                                        </p:attrNameLst>
                                      </p:cBhvr>
                                      <p:tavLst>
                                        <p:tav tm="0">
                                          <p:val>
                                            <p:fltVal val="90"/>
                                          </p:val>
                                        </p:tav>
                                        <p:tav tm="100000">
                                          <p:val>
                                            <p:fltVal val="0"/>
                                          </p:val>
                                        </p:tav>
                                      </p:tavLst>
                                    </p:anim>
                                    <p:animEffect transition="in" filter="fade">
                                      <p:cBhvr>
                                        <p:cTn id="42" dur="1000"/>
                                        <p:tgtEl>
                                          <p:spTgt spid="24"/>
                                        </p:tgtEl>
                                      </p:cBhvr>
                                    </p:animEffect>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par>
                                <p:cTn id="49" presetID="3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1000" fill="hold"/>
                                        <p:tgtEl>
                                          <p:spTgt spid="15"/>
                                        </p:tgtEl>
                                        <p:attrNameLst>
                                          <p:attrName>ppt_w</p:attrName>
                                        </p:attrNameLst>
                                      </p:cBhvr>
                                      <p:tavLst>
                                        <p:tav tm="0">
                                          <p:val>
                                            <p:fltVal val="0"/>
                                          </p:val>
                                        </p:tav>
                                        <p:tav tm="100000">
                                          <p:val>
                                            <p:strVal val="#ppt_w"/>
                                          </p:val>
                                        </p:tav>
                                      </p:tavLst>
                                    </p:anim>
                                    <p:anim calcmode="lin" valueType="num">
                                      <p:cBhvr>
                                        <p:cTn id="52" dur="1000" fill="hold"/>
                                        <p:tgtEl>
                                          <p:spTgt spid="15"/>
                                        </p:tgtEl>
                                        <p:attrNameLst>
                                          <p:attrName>ppt_h</p:attrName>
                                        </p:attrNameLst>
                                      </p:cBhvr>
                                      <p:tavLst>
                                        <p:tav tm="0">
                                          <p:val>
                                            <p:fltVal val="0"/>
                                          </p:val>
                                        </p:tav>
                                        <p:tav tm="100000">
                                          <p:val>
                                            <p:strVal val="#ppt_h"/>
                                          </p:val>
                                        </p:tav>
                                      </p:tavLst>
                                    </p:anim>
                                    <p:anim calcmode="lin" valueType="num">
                                      <p:cBhvr>
                                        <p:cTn id="53" dur="1000" fill="hold"/>
                                        <p:tgtEl>
                                          <p:spTgt spid="15"/>
                                        </p:tgtEl>
                                        <p:attrNameLst>
                                          <p:attrName>style.rotation</p:attrName>
                                        </p:attrNameLst>
                                      </p:cBhvr>
                                      <p:tavLst>
                                        <p:tav tm="0">
                                          <p:val>
                                            <p:fltVal val="90"/>
                                          </p:val>
                                        </p:tav>
                                        <p:tav tm="100000">
                                          <p:val>
                                            <p:fltVal val="0"/>
                                          </p:val>
                                        </p:tav>
                                      </p:tavLst>
                                    </p:anim>
                                    <p:animEffect transition="in" filter="fade">
                                      <p:cBhvr>
                                        <p:cTn id="54" dur="1000"/>
                                        <p:tgtEl>
                                          <p:spTgt spid="15"/>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 calcmode="lin" valueType="num">
                                      <p:cBhvr>
                                        <p:cTn id="59" dur="1000" fill="hold"/>
                                        <p:tgtEl>
                                          <p:spTgt spid="21"/>
                                        </p:tgtEl>
                                        <p:attrNameLst>
                                          <p:attrName>style.rotation</p:attrName>
                                        </p:attrNameLst>
                                      </p:cBhvr>
                                      <p:tavLst>
                                        <p:tav tm="0">
                                          <p:val>
                                            <p:fltVal val="90"/>
                                          </p:val>
                                        </p:tav>
                                        <p:tav tm="100000">
                                          <p:val>
                                            <p:fltVal val="0"/>
                                          </p:val>
                                        </p:tav>
                                      </p:tavLst>
                                    </p:anim>
                                    <p:animEffect transition="in" filter="fade">
                                      <p:cBhvr>
                                        <p:cTn id="60" dur="1000"/>
                                        <p:tgtEl>
                                          <p:spTgt spid="21"/>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1000" fill="hold"/>
                                        <p:tgtEl>
                                          <p:spTgt spid="22"/>
                                        </p:tgtEl>
                                        <p:attrNameLst>
                                          <p:attrName>ppt_w</p:attrName>
                                        </p:attrNameLst>
                                      </p:cBhvr>
                                      <p:tavLst>
                                        <p:tav tm="0">
                                          <p:val>
                                            <p:fltVal val="0"/>
                                          </p:val>
                                        </p:tav>
                                        <p:tav tm="100000">
                                          <p:val>
                                            <p:strVal val="#ppt_w"/>
                                          </p:val>
                                        </p:tav>
                                      </p:tavLst>
                                    </p:anim>
                                    <p:anim calcmode="lin" valueType="num">
                                      <p:cBhvr>
                                        <p:cTn id="64" dur="1000" fill="hold"/>
                                        <p:tgtEl>
                                          <p:spTgt spid="22"/>
                                        </p:tgtEl>
                                        <p:attrNameLst>
                                          <p:attrName>ppt_h</p:attrName>
                                        </p:attrNameLst>
                                      </p:cBhvr>
                                      <p:tavLst>
                                        <p:tav tm="0">
                                          <p:val>
                                            <p:fltVal val="0"/>
                                          </p:val>
                                        </p:tav>
                                        <p:tav tm="100000">
                                          <p:val>
                                            <p:strVal val="#ppt_h"/>
                                          </p:val>
                                        </p:tav>
                                      </p:tavLst>
                                    </p:anim>
                                    <p:anim calcmode="lin" valueType="num">
                                      <p:cBhvr>
                                        <p:cTn id="65" dur="1000" fill="hold"/>
                                        <p:tgtEl>
                                          <p:spTgt spid="22"/>
                                        </p:tgtEl>
                                        <p:attrNameLst>
                                          <p:attrName>style.rotation</p:attrName>
                                        </p:attrNameLst>
                                      </p:cBhvr>
                                      <p:tavLst>
                                        <p:tav tm="0">
                                          <p:val>
                                            <p:fltVal val="90"/>
                                          </p:val>
                                        </p:tav>
                                        <p:tav tm="100000">
                                          <p:val>
                                            <p:fltVal val="0"/>
                                          </p:val>
                                        </p:tav>
                                      </p:tavLst>
                                    </p:anim>
                                    <p:animEffect transition="in" filter="fade">
                                      <p:cBhvr>
                                        <p:cTn id="66" dur="1000"/>
                                        <p:tgtEl>
                                          <p:spTgt spid="22"/>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p:cTn id="75" dur="1000" fill="hold"/>
                                        <p:tgtEl>
                                          <p:spTgt spid="26"/>
                                        </p:tgtEl>
                                        <p:attrNameLst>
                                          <p:attrName>ppt_w</p:attrName>
                                        </p:attrNameLst>
                                      </p:cBhvr>
                                      <p:tavLst>
                                        <p:tav tm="0">
                                          <p:val>
                                            <p:fltVal val="0"/>
                                          </p:val>
                                        </p:tav>
                                        <p:tav tm="100000">
                                          <p:val>
                                            <p:strVal val="#ppt_w"/>
                                          </p:val>
                                        </p:tav>
                                      </p:tavLst>
                                    </p:anim>
                                    <p:anim calcmode="lin" valueType="num">
                                      <p:cBhvr>
                                        <p:cTn id="76" dur="1000" fill="hold"/>
                                        <p:tgtEl>
                                          <p:spTgt spid="26"/>
                                        </p:tgtEl>
                                        <p:attrNameLst>
                                          <p:attrName>ppt_h</p:attrName>
                                        </p:attrNameLst>
                                      </p:cBhvr>
                                      <p:tavLst>
                                        <p:tav tm="0">
                                          <p:val>
                                            <p:fltVal val="0"/>
                                          </p:val>
                                        </p:tav>
                                        <p:tav tm="100000">
                                          <p:val>
                                            <p:strVal val="#ppt_h"/>
                                          </p:val>
                                        </p:tav>
                                      </p:tavLst>
                                    </p:anim>
                                    <p:anim calcmode="lin" valueType="num">
                                      <p:cBhvr>
                                        <p:cTn id="77" dur="1000" fill="hold"/>
                                        <p:tgtEl>
                                          <p:spTgt spid="26"/>
                                        </p:tgtEl>
                                        <p:attrNameLst>
                                          <p:attrName>style.rotation</p:attrName>
                                        </p:attrNameLst>
                                      </p:cBhvr>
                                      <p:tavLst>
                                        <p:tav tm="0">
                                          <p:val>
                                            <p:fltVal val="90"/>
                                          </p:val>
                                        </p:tav>
                                        <p:tav tm="100000">
                                          <p:val>
                                            <p:fltVal val="0"/>
                                          </p:val>
                                        </p:tav>
                                      </p:tavLst>
                                    </p:anim>
                                    <p:animEffect transition="in" filter="fade">
                                      <p:cBhvr>
                                        <p:cTn id="78"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P spid="6" grpId="0"/>
      <p:bldP spid="15" grpId="0" animBg="1"/>
      <p:bldP spid="21" grpId="0" animBg="1"/>
      <p:bldP spid="22" grpId="0" animBg="1"/>
      <p:bldP spid="23" grpId="0" animBg="1"/>
      <p:bldP spid="26" grpId="0" animBg="1"/>
      <p:bldP spid="44" grpId="0" animBg="1"/>
    </p:bldLst>
  </p:timing>
  <p:extLst mod="1">
    <p:ext uri="{E180D4A7-C9FB-4DFB-919C-405C955672EB}">
      <p14:showEvtLst xmlns:p14="http://schemas.microsoft.com/office/powerpoint/2010/main" xmlns="">
        <p14:playEvt time="210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898790" cy="369332"/>
          </a:xfrm>
          <a:prstGeom prst="rect">
            <a:avLst/>
          </a:prstGeom>
        </p:spPr>
        <p:txBody>
          <a:bodyPr wrap="none">
            <a:spAutoFit/>
          </a:bodyPr>
          <a:lstStyle/>
          <a:p>
            <a:r>
              <a:rPr lang="en-US" altLang="zh-CN" b="1" dirty="0" smtClean="0">
                <a:solidFill>
                  <a:srgbClr val="C00000"/>
                </a:solidFill>
              </a:rPr>
              <a:t>Tune parameter</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9" name="图片 8" descr="7.png"/>
          <p:cNvPicPr>
            <a:picLocks noChangeAspect="1"/>
          </p:cNvPicPr>
          <p:nvPr/>
        </p:nvPicPr>
        <p:blipFill>
          <a:blip r:embed="rId3" cstate="print"/>
          <a:stretch>
            <a:fillRect/>
          </a:stretch>
        </p:blipFill>
        <p:spPr>
          <a:xfrm>
            <a:off x="622598" y="1556792"/>
            <a:ext cx="5256584" cy="1440160"/>
          </a:xfrm>
          <a:prstGeom prst="rect">
            <a:avLst/>
          </a:prstGeom>
        </p:spPr>
      </p:pic>
      <p:pic>
        <p:nvPicPr>
          <p:cNvPr id="10" name="图片 9" descr="8.png"/>
          <p:cNvPicPr>
            <a:picLocks noChangeAspect="1"/>
          </p:cNvPicPr>
          <p:nvPr/>
        </p:nvPicPr>
        <p:blipFill>
          <a:blip r:embed="rId4" cstate="print"/>
          <a:stretch>
            <a:fillRect/>
          </a:stretch>
        </p:blipFill>
        <p:spPr>
          <a:xfrm>
            <a:off x="2350790" y="3429000"/>
            <a:ext cx="6336704" cy="2736304"/>
          </a:xfrm>
          <a:prstGeom prst="rect">
            <a:avLst/>
          </a:prstGeom>
        </p:spPr>
      </p:pic>
      <p:pic>
        <p:nvPicPr>
          <p:cNvPr id="11" name="图片 10" descr="9.png"/>
          <p:cNvPicPr>
            <a:picLocks noChangeAspect="1"/>
          </p:cNvPicPr>
          <p:nvPr/>
        </p:nvPicPr>
        <p:blipFill>
          <a:blip r:embed="rId5" cstate="print"/>
          <a:stretch>
            <a:fillRect/>
          </a:stretch>
        </p:blipFill>
        <p:spPr>
          <a:xfrm>
            <a:off x="6311230" y="1484784"/>
            <a:ext cx="5472608" cy="1512168"/>
          </a:xfrm>
          <a:prstGeom prst="rect">
            <a:avLst/>
          </a:prstGeom>
        </p:spPr>
      </p:pic>
    </p:spTree>
    <p:extLst>
      <p:ext uri="{BB962C8B-B14F-4D97-AF65-F5344CB8AC3E}">
        <p14:creationId xmlns:p14="http://schemas.microsoft.com/office/powerpoint/2010/main" xmlns="" val="3797433109"/>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898790" cy="369332"/>
          </a:xfrm>
          <a:prstGeom prst="rect">
            <a:avLst/>
          </a:prstGeom>
        </p:spPr>
        <p:txBody>
          <a:bodyPr wrap="none">
            <a:spAutoFit/>
          </a:bodyPr>
          <a:lstStyle/>
          <a:p>
            <a:r>
              <a:rPr lang="en-US" altLang="zh-CN" b="1" dirty="0" smtClean="0">
                <a:solidFill>
                  <a:srgbClr val="C00000"/>
                </a:solidFill>
              </a:rPr>
              <a:t>Tune parameter</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2" name="图片 11" descr="lbp+RF.png"/>
          <p:cNvPicPr>
            <a:picLocks noChangeAspect="1"/>
          </p:cNvPicPr>
          <p:nvPr/>
        </p:nvPicPr>
        <p:blipFill>
          <a:blip r:embed="rId3" cstate="print"/>
          <a:stretch>
            <a:fillRect/>
          </a:stretch>
        </p:blipFill>
        <p:spPr>
          <a:xfrm>
            <a:off x="4511030" y="764704"/>
            <a:ext cx="6858000" cy="5949280"/>
          </a:xfrm>
          <a:prstGeom prst="rect">
            <a:avLst/>
          </a:prstGeom>
        </p:spPr>
      </p:pic>
      <p:sp>
        <p:nvSpPr>
          <p:cNvPr id="13" name="TextBox 12"/>
          <p:cNvSpPr txBox="1"/>
          <p:nvPr/>
        </p:nvSpPr>
        <p:spPr>
          <a:xfrm>
            <a:off x="622598" y="3068960"/>
            <a:ext cx="3168352" cy="954107"/>
          </a:xfrm>
          <a:prstGeom prst="rect">
            <a:avLst/>
          </a:prstGeom>
          <a:noFill/>
        </p:spPr>
        <p:txBody>
          <a:bodyPr wrap="square" rtlCol="0">
            <a:spAutoFit/>
          </a:bodyPr>
          <a:lstStyle/>
          <a:p>
            <a:r>
              <a:rPr lang="en-US" altLang="zh-CN" sz="2800" dirty="0" smtClean="0"/>
              <a:t>Visualize cross-validation results</a:t>
            </a:r>
            <a:endParaRPr lang="zh-CN" altLang="en-US" sz="2800" dirty="0"/>
          </a:p>
        </p:txBody>
      </p:sp>
    </p:spTree>
    <p:extLst>
      <p:ext uri="{BB962C8B-B14F-4D97-AF65-F5344CB8AC3E}">
        <p14:creationId xmlns:p14="http://schemas.microsoft.com/office/powerpoint/2010/main" xmlns="" val="3797433109"/>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915909" cy="369332"/>
          </a:xfrm>
          <a:prstGeom prst="rect">
            <a:avLst/>
          </a:prstGeom>
        </p:spPr>
        <p:txBody>
          <a:bodyPr wrap="none">
            <a:spAutoFit/>
          </a:bodyPr>
          <a:lstStyle/>
          <a:p>
            <a:r>
              <a:rPr lang="en-US" altLang="zh-CN" b="1" dirty="0" smtClean="0">
                <a:solidFill>
                  <a:srgbClr val="C00000"/>
                </a:solidFill>
              </a:rPr>
              <a:t>Model selection</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2" name="图片 11" descr="10.png"/>
          <p:cNvPicPr>
            <a:picLocks noChangeAspect="1"/>
          </p:cNvPicPr>
          <p:nvPr/>
        </p:nvPicPr>
        <p:blipFill>
          <a:blip r:embed="rId3" cstate="print"/>
          <a:stretch>
            <a:fillRect/>
          </a:stretch>
        </p:blipFill>
        <p:spPr>
          <a:xfrm>
            <a:off x="1774726" y="1628800"/>
            <a:ext cx="7912469" cy="4711367"/>
          </a:xfrm>
          <a:prstGeom prst="rect">
            <a:avLst/>
          </a:prstGeom>
        </p:spPr>
      </p:pic>
      <p:sp>
        <p:nvSpPr>
          <p:cNvPr id="13" name="TextBox 12"/>
          <p:cNvSpPr txBox="1"/>
          <p:nvPr/>
        </p:nvSpPr>
        <p:spPr>
          <a:xfrm>
            <a:off x="4439022" y="980728"/>
            <a:ext cx="2592288" cy="523220"/>
          </a:xfrm>
          <a:prstGeom prst="rect">
            <a:avLst/>
          </a:prstGeom>
          <a:noFill/>
        </p:spPr>
        <p:txBody>
          <a:bodyPr wrap="square" rtlCol="0">
            <a:spAutoFit/>
          </a:bodyPr>
          <a:lstStyle/>
          <a:p>
            <a:r>
              <a:rPr lang="en-US" altLang="zh-CN" sz="2800" dirty="0" smtClean="0"/>
              <a:t>Accuracy</a:t>
            </a:r>
            <a:r>
              <a:rPr lang="en-US" altLang="zh-CN" dirty="0" smtClean="0"/>
              <a:t> </a:t>
            </a:r>
            <a:endParaRPr lang="zh-CN" altLang="en-US" dirty="0"/>
          </a:p>
        </p:txBody>
      </p:sp>
    </p:spTree>
    <p:extLst>
      <p:ext uri="{BB962C8B-B14F-4D97-AF65-F5344CB8AC3E}">
        <p14:creationId xmlns:p14="http://schemas.microsoft.com/office/powerpoint/2010/main" xmlns="" val="3797433109"/>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915909" cy="369332"/>
          </a:xfrm>
          <a:prstGeom prst="rect">
            <a:avLst/>
          </a:prstGeom>
        </p:spPr>
        <p:txBody>
          <a:bodyPr wrap="none">
            <a:spAutoFit/>
          </a:bodyPr>
          <a:lstStyle/>
          <a:p>
            <a:r>
              <a:rPr lang="en-US" altLang="zh-CN" b="1" dirty="0" smtClean="0">
                <a:solidFill>
                  <a:srgbClr val="C00000"/>
                </a:solidFill>
              </a:rPr>
              <a:t>Model selection</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6" name="图片 5" descr="11.png"/>
          <p:cNvPicPr>
            <a:picLocks noChangeAspect="1"/>
          </p:cNvPicPr>
          <p:nvPr/>
        </p:nvPicPr>
        <p:blipFill>
          <a:blip r:embed="rId3" cstate="print"/>
          <a:stretch>
            <a:fillRect/>
          </a:stretch>
        </p:blipFill>
        <p:spPr>
          <a:xfrm>
            <a:off x="1846734" y="1700808"/>
            <a:ext cx="7776864" cy="4682320"/>
          </a:xfrm>
          <a:prstGeom prst="rect">
            <a:avLst/>
          </a:prstGeom>
        </p:spPr>
      </p:pic>
      <p:sp>
        <p:nvSpPr>
          <p:cNvPr id="7" name="TextBox 6"/>
          <p:cNvSpPr txBox="1"/>
          <p:nvPr/>
        </p:nvSpPr>
        <p:spPr>
          <a:xfrm>
            <a:off x="4367014" y="1052736"/>
            <a:ext cx="3312368" cy="523220"/>
          </a:xfrm>
          <a:prstGeom prst="rect">
            <a:avLst/>
          </a:prstGeom>
          <a:noFill/>
        </p:spPr>
        <p:txBody>
          <a:bodyPr wrap="square" rtlCol="0">
            <a:spAutoFit/>
          </a:bodyPr>
          <a:lstStyle/>
          <a:p>
            <a:r>
              <a:rPr lang="en-US" altLang="zh-CN" sz="2800" dirty="0" smtClean="0"/>
              <a:t>Training time</a:t>
            </a:r>
            <a:endParaRPr lang="zh-CN" altLang="en-US" sz="2800" dirty="0"/>
          </a:p>
        </p:txBody>
      </p:sp>
    </p:spTree>
    <p:extLst>
      <p:ext uri="{BB962C8B-B14F-4D97-AF65-F5344CB8AC3E}">
        <p14:creationId xmlns:p14="http://schemas.microsoft.com/office/powerpoint/2010/main" xmlns="" val="3797433109"/>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013" cy="1569660"/>
          </a:xfrm>
          <a:prstGeom prst="rect">
            <a:avLst/>
          </a:prstGeom>
          <a:noFill/>
        </p:spPr>
        <p:txBody>
          <a:bodyPr wrap="none" rtlCol="0">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rPr>
              <a:t>4</a:t>
            </a:r>
            <a:endParaRPr lang="zh-CN" altLang="en-US"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6167214" y="2996952"/>
            <a:ext cx="2672398" cy="646331"/>
          </a:xfrm>
          <a:prstGeom prst="rect">
            <a:avLst/>
          </a:prstGeom>
          <a:noFill/>
        </p:spPr>
        <p:txBody>
          <a:bodyPr wrap="none" rtlCol="0">
            <a:spAutoFit/>
          </a:bodyPr>
          <a:lstStyle/>
          <a:p>
            <a:r>
              <a:rPr lang="en-US" altLang="zh-CN" sz="3600" spc="300" dirty="0" smtClean="0">
                <a:latin typeface="+mn-ea"/>
              </a:rPr>
              <a:t>Outcome </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4432745"/>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4705134" cy="830997"/>
          </a:xfrm>
          <a:prstGeom prst="rect">
            <a:avLst/>
          </a:prstGeom>
        </p:spPr>
        <p:txBody>
          <a:bodyPr wrap="none">
            <a:spAutoFit/>
          </a:bodyPr>
          <a:lstStyle/>
          <a:p>
            <a:r>
              <a:rPr lang="en-US" altLang="zh-CN" sz="4800" b="1" dirty="0" smtClean="0">
                <a:solidFill>
                  <a:srgbClr val="C00000"/>
                </a:solidFill>
              </a:rPr>
              <a:t>Our best model</a:t>
            </a:r>
            <a:endParaRPr lang="zh-CN" altLang="en-US" sz="4800" b="1" dirty="0"/>
          </a:p>
        </p:txBody>
      </p:sp>
      <p:sp>
        <p:nvSpPr>
          <p:cNvPr id="5" name="左中括号 4"/>
          <p:cNvSpPr/>
          <p:nvPr/>
        </p:nvSpPr>
        <p:spPr>
          <a:xfrm>
            <a:off x="694606" y="76470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2782838" y="2276872"/>
            <a:ext cx="6552728" cy="2308324"/>
          </a:xfrm>
          <a:prstGeom prst="rect">
            <a:avLst/>
          </a:prstGeom>
          <a:noFill/>
        </p:spPr>
        <p:txBody>
          <a:bodyPr wrap="square" rtlCol="0">
            <a:spAutoFit/>
          </a:bodyPr>
          <a:lstStyle/>
          <a:p>
            <a:r>
              <a:rPr lang="en-US" altLang="zh-CN" sz="2800" dirty="0" smtClean="0"/>
              <a:t>   </a:t>
            </a:r>
            <a:r>
              <a:rPr lang="en-US" altLang="zh-CN" sz="4800" dirty="0" smtClean="0"/>
              <a:t>Local </a:t>
            </a:r>
            <a:r>
              <a:rPr lang="en-US" altLang="zh-CN" sz="4800" dirty="0" smtClean="0"/>
              <a:t>binary </a:t>
            </a:r>
            <a:r>
              <a:rPr lang="en-US" altLang="zh-CN" sz="4800" dirty="0" smtClean="0"/>
              <a:t>patterns </a:t>
            </a:r>
          </a:p>
          <a:p>
            <a:endParaRPr lang="en-US" altLang="zh-CN" sz="4800" dirty="0" smtClean="0"/>
          </a:p>
          <a:p>
            <a:r>
              <a:rPr lang="en-US" altLang="zh-CN" sz="4800" dirty="0" smtClean="0"/>
              <a:t>+ Random forest</a:t>
            </a:r>
            <a:endParaRPr lang="zh-CN" altLang="en-US" sz="4800" dirty="0"/>
          </a:p>
        </p:txBody>
      </p:sp>
    </p:spTree>
    <p:extLst>
      <p:ext uri="{BB962C8B-B14F-4D97-AF65-F5344CB8AC3E}">
        <p14:creationId xmlns:p14="http://schemas.microsoft.com/office/powerpoint/2010/main" xmlns="" val="3797433109"/>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62958" y="1714302"/>
            <a:ext cx="3816424" cy="3151228"/>
            <a:chOff x="3862958" y="1655787"/>
            <a:chExt cx="3816424" cy="3151228"/>
          </a:xfrm>
        </p:grpSpPr>
        <p:sp>
          <p:nvSpPr>
            <p:cNvPr id="3" name="TextBox 2"/>
            <p:cNvSpPr txBox="1"/>
            <p:nvPr/>
          </p:nvSpPr>
          <p:spPr>
            <a:xfrm>
              <a:off x="4186994" y="3024497"/>
              <a:ext cx="3302507" cy="923330"/>
            </a:xfrm>
            <a:prstGeom prst="rect">
              <a:avLst/>
            </a:prstGeom>
            <a:noFill/>
          </p:spPr>
          <p:txBody>
            <a:bodyPr wrap="none" rtlCol="0">
              <a:spAutoFit/>
            </a:bodyPr>
            <a:lstStyle/>
            <a:p>
              <a:r>
                <a:rPr lang="en-US" altLang="zh-CN" sz="5400" spc="300" dirty="0">
                  <a:solidFill>
                    <a:schemeClr val="tx1">
                      <a:lumMod val="85000"/>
                      <a:lumOff val="15000"/>
                    </a:schemeClr>
                  </a:solidFill>
                  <a:latin typeface="造字工房尚雅体演示版常规体" pitchFamily="50" charset="-122"/>
                  <a:ea typeface="造字工房尚雅体演示版常规体" pitchFamily="50" charset="-122"/>
                </a:rPr>
                <a:t>THANKS</a:t>
              </a:r>
              <a:endParaRPr lang="zh-CN" altLang="en-US" sz="5400" spc="300" dirty="0">
                <a:solidFill>
                  <a:schemeClr val="tx1">
                    <a:lumMod val="85000"/>
                    <a:lumOff val="15000"/>
                  </a:schemeClr>
                </a:solidFill>
                <a:latin typeface="造字工房尚雅体演示版常规体" pitchFamily="50" charset="-122"/>
                <a:ea typeface="造字工房尚雅体演示版常规体" pitchFamily="50" charset="-122"/>
              </a:endParaRPr>
            </a:p>
          </p:txBody>
        </p:sp>
        <p:grpSp>
          <p:nvGrpSpPr>
            <p:cNvPr id="4" name="组合 3"/>
            <p:cNvGrpSpPr/>
            <p:nvPr/>
          </p:nvGrpSpPr>
          <p:grpSpPr>
            <a:xfrm>
              <a:off x="4873233" y="1655787"/>
              <a:ext cx="1870045" cy="741200"/>
              <a:chOff x="4796735" y="1439763"/>
              <a:chExt cx="1870045" cy="741200"/>
            </a:xfrm>
          </p:grpSpPr>
          <p:sp>
            <p:nvSpPr>
              <p:cNvPr id="12" name="等腰三角形 11"/>
              <p:cNvSpPr/>
              <p:nvPr/>
            </p:nvSpPr>
            <p:spPr>
              <a:xfrm rot="512239">
                <a:off x="5758296" y="165165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6409581" y="1919741"/>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5313555" y="1947984"/>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4680323" y="1556175"/>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6400290" y="1536196"/>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862958" y="2204865"/>
              <a:ext cx="360040" cy="2602150"/>
              <a:chOff x="3934966" y="1988841"/>
              <a:chExt cx="360040" cy="2602150"/>
            </a:xfrm>
          </p:grpSpPr>
          <p:sp>
            <p:nvSpPr>
              <p:cNvPr id="10" name="左中括号 9"/>
              <p:cNvSpPr/>
              <p:nvPr/>
            </p:nvSpPr>
            <p:spPr>
              <a:xfrm>
                <a:off x="4029132"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中括号 10"/>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flipH="1">
              <a:off x="7319342" y="2185087"/>
              <a:ext cx="360040" cy="2602150"/>
              <a:chOff x="3934966" y="1988841"/>
              <a:chExt cx="360040" cy="2602150"/>
            </a:xfrm>
          </p:grpSpPr>
          <p:sp>
            <p:nvSpPr>
              <p:cNvPr id="8" name="左中括号 7"/>
              <p:cNvSpPr/>
              <p:nvPr/>
            </p:nvSpPr>
            <p:spPr>
              <a:xfrm>
                <a:off x="4006974"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中括号 8"/>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5" name="组合 24"/>
          <p:cNvGrpSpPr/>
          <p:nvPr/>
        </p:nvGrpSpPr>
        <p:grpSpPr>
          <a:xfrm rot="10800000">
            <a:off x="8909219" y="2293464"/>
            <a:ext cx="3687215" cy="2719712"/>
            <a:chOff x="-1604504" y="2147667"/>
            <a:chExt cx="3687215" cy="2719712"/>
          </a:xfrm>
        </p:grpSpPr>
        <p:cxnSp>
          <p:nvCxnSpPr>
            <p:cNvPr id="23" name="直接连接符 22"/>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rot="15539734">
            <a:off x="-1516550" y="1473563"/>
            <a:ext cx="3687215" cy="2719712"/>
            <a:chOff x="-1604504" y="2147667"/>
            <a:chExt cx="3687215" cy="2719712"/>
          </a:xfrm>
        </p:grpSpPr>
        <p:cxnSp>
          <p:nvCxnSpPr>
            <p:cNvPr id="27" name="直接连接符 26"/>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247957326"/>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12239">
            <a:off x="2950002" y="400162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20371609">
            <a:off x="2705230" y="3831594"/>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xmlns="" id="{191F2E83-7BC7-45DC-BB0A-725F129DBF2A}"/>
              </a:ext>
            </a:extLst>
          </p:cNvPr>
          <p:cNvGrpSpPr/>
          <p:nvPr/>
        </p:nvGrpSpPr>
        <p:grpSpPr>
          <a:xfrm>
            <a:off x="0" y="620688"/>
            <a:ext cx="3687215" cy="2719712"/>
            <a:chOff x="-1604504" y="2147667"/>
            <a:chExt cx="3687215" cy="2719712"/>
          </a:xfrm>
        </p:grpSpPr>
        <p:cxnSp>
          <p:nvCxnSpPr>
            <p:cNvPr id="34" name="直接连接符 33"/>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6743278" y="260648"/>
            <a:ext cx="3302507" cy="707886"/>
          </a:xfrm>
          <a:prstGeom prst="rect">
            <a:avLst/>
          </a:prstGeom>
          <a:noFill/>
        </p:spPr>
        <p:txBody>
          <a:bodyPr wrap="none" rtlCol="0">
            <a:spAutoFit/>
          </a:bodyPr>
          <a:lstStyle/>
          <a:p>
            <a:r>
              <a:rPr lang="en-US" altLang="zh-CN" sz="4000" b="1" dirty="0" smtClean="0"/>
              <a:t>Introduction</a:t>
            </a:r>
            <a:r>
              <a:rPr lang="en-US" altLang="zh-CN" sz="3600" b="1" dirty="0" smtClean="0"/>
              <a:t> </a:t>
            </a:r>
            <a:endParaRPr lang="zh-CN" altLang="en-US" sz="3600" spc="300" dirty="0">
              <a:solidFill>
                <a:schemeClr val="tx1">
                  <a:lumMod val="85000"/>
                  <a:lumOff val="15000"/>
                </a:schemeClr>
              </a:solidFill>
              <a:latin typeface="造字工房尚雅体演示版常规体" pitchFamily="50" charset="-122"/>
              <a:ea typeface="造字工房尚雅体演示版常规体" pitchFamily="50" charset="-122"/>
            </a:endParaRPr>
          </a:p>
        </p:txBody>
      </p:sp>
      <p:grpSp>
        <p:nvGrpSpPr>
          <p:cNvPr id="5" name="组合 2">
            <a:extLst>
              <a:ext uri="{FF2B5EF4-FFF2-40B4-BE49-F238E27FC236}">
                <a16:creationId xmlns:a16="http://schemas.microsoft.com/office/drawing/2014/main" xmlns="" id="{3F43E57D-F6C5-4EAB-A54D-FB141D3CFFC6}"/>
              </a:ext>
            </a:extLst>
          </p:cNvPr>
          <p:cNvGrpSpPr/>
          <p:nvPr/>
        </p:nvGrpSpPr>
        <p:grpSpPr>
          <a:xfrm>
            <a:off x="0" y="2348880"/>
            <a:ext cx="3230037" cy="3097813"/>
            <a:chOff x="10311837" y="1544376"/>
            <a:chExt cx="3230037" cy="3097813"/>
          </a:xfrm>
        </p:grpSpPr>
        <p:cxnSp>
          <p:nvCxnSpPr>
            <p:cNvPr id="42" name="直接连接符 41"/>
            <p:cNvCxnSpPr/>
            <p:nvPr/>
          </p:nvCxnSpPr>
          <p:spPr>
            <a:xfrm flipH="1">
              <a:off x="10311837" y="246243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49586" y="1544376"/>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4511030" y="1196752"/>
            <a:ext cx="7344816" cy="1938992"/>
          </a:xfrm>
          <a:prstGeom prst="rect">
            <a:avLst/>
          </a:prstGeom>
          <a:noFill/>
        </p:spPr>
        <p:txBody>
          <a:bodyPr wrap="square" rtlCol="0">
            <a:spAutoFit/>
          </a:bodyPr>
          <a:lstStyle/>
          <a:p>
            <a:r>
              <a:rPr lang="en-US" altLang="zh-CN" sz="2400" dirty="0" smtClean="0"/>
              <a:t>In this project, our goal is to classify whether an image is dog, fried chicken or blueberry muffin. We have been given 3,000 images to train our baseline and proposed models, and will run the test on the test images.</a:t>
            </a:r>
            <a:endParaRPr lang="en-US" altLang="zh-CN" sz="2400" dirty="0" smtClean="0"/>
          </a:p>
        </p:txBody>
      </p:sp>
      <p:pic>
        <p:nvPicPr>
          <p:cNvPr id="30" name="图片 29" descr="1.jpg"/>
          <p:cNvPicPr>
            <a:picLocks noChangeAspect="1"/>
          </p:cNvPicPr>
          <p:nvPr/>
        </p:nvPicPr>
        <p:blipFill>
          <a:blip r:embed="rId3" cstate="print"/>
          <a:stretch>
            <a:fillRect/>
          </a:stretch>
        </p:blipFill>
        <p:spPr>
          <a:xfrm>
            <a:off x="5663158" y="3356992"/>
            <a:ext cx="4464496" cy="3242696"/>
          </a:xfrm>
          <a:prstGeom prst="rect">
            <a:avLst/>
          </a:prstGeom>
        </p:spPr>
      </p:pic>
    </p:spTree>
    <p:extLst>
      <p:ext uri="{BB962C8B-B14F-4D97-AF65-F5344CB8AC3E}">
        <p14:creationId xmlns:p14="http://schemas.microsoft.com/office/powerpoint/2010/main" xmlns="" val="638917678"/>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1000" fill="hold"/>
                                        <p:tgtEl>
                                          <p:spTgt spid="25"/>
                                        </p:tgtEl>
                                        <p:attrNameLst>
                                          <p:attrName>ppt_w</p:attrName>
                                        </p:attrNameLst>
                                      </p:cBhvr>
                                      <p:tavLst>
                                        <p:tav tm="0">
                                          <p:val>
                                            <p:fltVal val="0"/>
                                          </p:val>
                                        </p:tav>
                                        <p:tav tm="100000">
                                          <p:val>
                                            <p:strVal val="#ppt_w"/>
                                          </p:val>
                                        </p:tav>
                                      </p:tavLst>
                                    </p:anim>
                                    <p:anim calcmode="lin" valueType="num">
                                      <p:cBhvr>
                                        <p:cTn id="16" dur="1000" fill="hold"/>
                                        <p:tgtEl>
                                          <p:spTgt spid="25"/>
                                        </p:tgtEl>
                                        <p:attrNameLst>
                                          <p:attrName>ppt_h</p:attrName>
                                        </p:attrNameLst>
                                      </p:cBhvr>
                                      <p:tavLst>
                                        <p:tav tm="0">
                                          <p:val>
                                            <p:fltVal val="0"/>
                                          </p:val>
                                        </p:tav>
                                        <p:tav tm="100000">
                                          <p:val>
                                            <p:strVal val="#ppt_h"/>
                                          </p:val>
                                        </p:tav>
                                      </p:tavLst>
                                    </p:anim>
                                    <p:anim calcmode="lin" valueType="num">
                                      <p:cBhvr>
                                        <p:cTn id="17" dur="1000" fill="hold"/>
                                        <p:tgtEl>
                                          <p:spTgt spid="25"/>
                                        </p:tgtEl>
                                        <p:attrNameLst>
                                          <p:attrName>style.rotation</p:attrName>
                                        </p:attrNameLst>
                                      </p:cBhvr>
                                      <p:tavLst>
                                        <p:tav tm="0">
                                          <p:val>
                                            <p:fltVal val="90"/>
                                          </p:val>
                                        </p:tav>
                                        <p:tav tm="100000">
                                          <p:val>
                                            <p:fltVal val="0"/>
                                          </p:val>
                                        </p:tav>
                                      </p:tavLst>
                                    </p:anim>
                                    <p:animEffect transition="in" filter="fade">
                                      <p:cBhvr>
                                        <p:cTn id="18" dur="1000"/>
                                        <p:tgtEl>
                                          <p:spTgt spid="25"/>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6" grpId="0"/>
    </p:bldLst>
  </p:timing>
  <p:extLst mod="1">
    <p:ext uri="{E180D4A7-C9FB-4DFB-919C-405C955672EB}">
      <p14:showEvtLst xmlns:p14="http://schemas.microsoft.com/office/powerpoint/2010/main" xmlns="">
        <p14:playEvt time="2103" objId="4"/>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2031325" cy="646331"/>
          </a:xfrm>
          <a:prstGeom prst="rect">
            <a:avLst/>
          </a:prstGeom>
        </p:spPr>
        <p:txBody>
          <a:bodyPr wrap="none">
            <a:spAutoFit/>
          </a:bodyPr>
          <a:lstStyle/>
          <a:p>
            <a:r>
              <a:rPr lang="en-US" altLang="zh-CN" b="1" dirty="0" smtClean="0"/>
              <a:t>  </a:t>
            </a:r>
            <a:r>
              <a:rPr lang="en-US" altLang="zh-CN" sz="3600" b="1" dirty="0" smtClean="0"/>
              <a:t>Outline </a:t>
            </a:r>
            <a:endParaRPr lang="zh-CN" altLang="en-US" sz="3600" b="1" dirty="0"/>
          </a:p>
        </p:txBody>
      </p:sp>
      <p:sp>
        <p:nvSpPr>
          <p:cNvPr id="5" name="左中括号 4"/>
          <p:cNvSpPr/>
          <p:nvPr/>
        </p:nvSpPr>
        <p:spPr>
          <a:xfrm>
            <a:off x="766614" y="692696"/>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Rectangle 80"/>
          <p:cNvSpPr/>
          <p:nvPr/>
        </p:nvSpPr>
        <p:spPr>
          <a:xfrm>
            <a:off x="7751390" y="1628800"/>
            <a:ext cx="3272552" cy="590895"/>
          </a:xfrm>
          <a:prstGeom prst="rect">
            <a:avLst/>
          </a:prstGeom>
        </p:spPr>
        <p:txBody>
          <a:bodyPr wrap="none" lIns="219419" tIns="109710" rIns="219419" bIns="109710">
            <a:spAutoFit/>
          </a:bodyPr>
          <a:lstStyle/>
          <a:p>
            <a:r>
              <a:rPr lang="en-US" altLang="zh-CN" sz="2400" b="1" dirty="0" smtClean="0">
                <a:solidFill>
                  <a:schemeClr val="tx1">
                    <a:lumMod val="85000"/>
                    <a:lumOff val="15000"/>
                  </a:schemeClr>
                </a:solidFill>
                <a:latin typeface="微软雅黑" panose="020B0503020204020204" pitchFamily="34" charset="-122"/>
                <a:ea typeface="Open Sans Light" panose="020B0306030504020204" pitchFamily="34" charset="0"/>
                <a:cs typeface="Aparajita" panose="020B0604020202020204" pitchFamily="34" charset="0"/>
              </a:rPr>
              <a:t>Feature extraction</a:t>
            </a:r>
            <a:endParaRPr lang="en-US" sz="2400" b="1" dirty="0">
              <a:solidFill>
                <a:schemeClr val="tx1">
                  <a:lumMod val="85000"/>
                  <a:lumOff val="1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grpSp>
        <p:nvGrpSpPr>
          <p:cNvPr id="18" name="Group 20"/>
          <p:cNvGrpSpPr/>
          <p:nvPr/>
        </p:nvGrpSpPr>
        <p:grpSpPr>
          <a:xfrm>
            <a:off x="3522622" y="1483531"/>
            <a:ext cx="4183603" cy="4330210"/>
            <a:chOff x="7683929" y="2978422"/>
            <a:chExt cx="8677039" cy="8670987"/>
          </a:xfrm>
        </p:grpSpPr>
        <p:cxnSp>
          <p:nvCxnSpPr>
            <p:cNvPr id="19" name="Straight Connector 3"/>
            <p:cNvCxnSpPr/>
            <p:nvPr/>
          </p:nvCxnSpPr>
          <p:spPr>
            <a:xfrm rot="21316916" flipV="1">
              <a:off x="8016485" y="4034182"/>
              <a:ext cx="7978030" cy="6692982"/>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nvGrpSpPr>
            <p:cNvPr id="36" name="Group 45"/>
            <p:cNvGrpSpPr/>
            <p:nvPr/>
          </p:nvGrpSpPr>
          <p:grpSpPr>
            <a:xfrm rot="21316916">
              <a:off x="7683929" y="9649658"/>
              <a:ext cx="1999231" cy="1999751"/>
              <a:chOff x="5013110" y="5059616"/>
              <a:chExt cx="3378533" cy="3379413"/>
            </a:xfrm>
          </p:grpSpPr>
          <p:sp>
            <p:nvSpPr>
              <p:cNvPr id="38" name="Oval 46"/>
              <p:cNvSpPr/>
              <p:nvPr/>
            </p:nvSpPr>
            <p:spPr>
              <a:xfrm>
                <a:off x="5013110" y="5059616"/>
                <a:ext cx="3378533" cy="3379413"/>
              </a:xfrm>
              <a:prstGeom prst="ellipse">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p>
            </p:txBody>
          </p:sp>
          <p:sp>
            <p:nvSpPr>
              <p:cNvPr id="39" name="Oval 47"/>
              <p:cNvSpPr/>
              <p:nvPr/>
            </p:nvSpPr>
            <p:spPr>
              <a:xfrm>
                <a:off x="5286107" y="5332685"/>
                <a:ext cx="2832537" cy="28332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p>
            </p:txBody>
          </p:sp>
        </p:grpSp>
        <p:grpSp>
          <p:nvGrpSpPr>
            <p:cNvPr id="32" name="Group 70"/>
            <p:cNvGrpSpPr/>
            <p:nvPr/>
          </p:nvGrpSpPr>
          <p:grpSpPr>
            <a:xfrm rot="21316916">
              <a:off x="14361737" y="2978422"/>
              <a:ext cx="1999231" cy="1999751"/>
              <a:chOff x="5013110" y="5059616"/>
              <a:chExt cx="3378533" cy="3379413"/>
            </a:xfrm>
          </p:grpSpPr>
          <p:sp>
            <p:nvSpPr>
              <p:cNvPr id="34" name="Oval 71"/>
              <p:cNvSpPr/>
              <p:nvPr/>
            </p:nvSpPr>
            <p:spPr>
              <a:xfrm>
                <a:off x="5013110" y="5059616"/>
                <a:ext cx="3378533" cy="3379413"/>
              </a:xfrm>
              <a:prstGeom prst="ellipse">
                <a:avLst/>
              </a:prstGeom>
              <a:solidFill>
                <a:schemeClr val="accent4">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p>
            </p:txBody>
          </p:sp>
          <p:sp>
            <p:nvSpPr>
              <p:cNvPr id="35" name="Oval 72"/>
              <p:cNvSpPr/>
              <p:nvPr/>
            </p:nvSpPr>
            <p:spPr>
              <a:xfrm>
                <a:off x="5286107" y="5332685"/>
                <a:ext cx="2832537" cy="283327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p>
            </p:txBody>
          </p:sp>
        </p:grpSp>
        <p:grpSp>
          <p:nvGrpSpPr>
            <p:cNvPr id="28" name="Group 67"/>
            <p:cNvGrpSpPr/>
            <p:nvPr/>
          </p:nvGrpSpPr>
          <p:grpSpPr>
            <a:xfrm rot="21316916">
              <a:off x="12208442" y="5274468"/>
              <a:ext cx="1999231" cy="1999751"/>
              <a:chOff x="5013110" y="5059616"/>
              <a:chExt cx="3378533" cy="3379413"/>
            </a:xfrm>
          </p:grpSpPr>
          <p:sp>
            <p:nvSpPr>
              <p:cNvPr id="30" name="Oval 68"/>
              <p:cNvSpPr/>
              <p:nvPr/>
            </p:nvSpPr>
            <p:spPr>
              <a:xfrm>
                <a:off x="5013110" y="5059616"/>
                <a:ext cx="3378533" cy="3379413"/>
              </a:xfrm>
              <a:prstGeom prst="ellipse">
                <a:avLst/>
              </a:prstGeom>
              <a:solidFill>
                <a:schemeClr val="accent3">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p>
            </p:txBody>
          </p:sp>
          <p:sp>
            <p:nvSpPr>
              <p:cNvPr id="31" name="Oval 69"/>
              <p:cNvSpPr/>
              <p:nvPr/>
            </p:nvSpPr>
            <p:spPr>
              <a:xfrm>
                <a:off x="5286107" y="5332685"/>
                <a:ext cx="2832537" cy="283327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p>
            </p:txBody>
          </p:sp>
        </p:grpSp>
        <p:grpSp>
          <p:nvGrpSpPr>
            <p:cNvPr id="24" name="Group 64"/>
            <p:cNvGrpSpPr/>
            <p:nvPr/>
          </p:nvGrpSpPr>
          <p:grpSpPr>
            <a:xfrm rot="21316916">
              <a:off x="9907711" y="7463572"/>
              <a:ext cx="1999231" cy="1999751"/>
              <a:chOff x="5013110" y="5059616"/>
              <a:chExt cx="3378533" cy="3379413"/>
            </a:xfrm>
          </p:grpSpPr>
          <p:sp>
            <p:nvSpPr>
              <p:cNvPr id="26" name="Oval 65"/>
              <p:cNvSpPr/>
              <p:nvPr/>
            </p:nvSpPr>
            <p:spPr>
              <a:xfrm>
                <a:off x="5013110" y="5059616"/>
                <a:ext cx="3378533" cy="3379413"/>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p>
            </p:txBody>
          </p:sp>
          <p:sp>
            <p:nvSpPr>
              <p:cNvPr id="27" name="Oval 66"/>
              <p:cNvSpPr/>
              <p:nvPr/>
            </p:nvSpPr>
            <p:spPr>
              <a:xfrm>
                <a:off x="5286108" y="5332684"/>
                <a:ext cx="2832536" cy="28332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sz="1400" dirty="0"/>
              </a:p>
            </p:txBody>
          </p:sp>
        </p:grpSp>
      </p:grpSp>
      <p:sp>
        <p:nvSpPr>
          <p:cNvPr id="41" name="TextBox 40"/>
          <p:cNvSpPr txBox="1"/>
          <p:nvPr/>
        </p:nvSpPr>
        <p:spPr>
          <a:xfrm>
            <a:off x="7051014" y="1753652"/>
            <a:ext cx="583057" cy="523220"/>
          </a:xfrm>
          <a:prstGeom prst="rect">
            <a:avLst/>
          </a:prstGeom>
          <a:noFill/>
        </p:spPr>
        <p:txBody>
          <a:bodyPr wrap="square" rtlCol="0">
            <a:spAutoFit/>
          </a:bodyPr>
          <a:lstStyle/>
          <a:p>
            <a:r>
              <a:rPr lang="en-US" altLang="zh-CN" sz="2800" dirty="0">
                <a:solidFill>
                  <a:schemeClr val="bg1"/>
                </a:solidFill>
                <a:latin typeface="造字工房尚雅体演示版常规体" pitchFamily="50" charset="-122"/>
                <a:ea typeface="造字工房尚雅体演示版常规体" pitchFamily="50" charset="-122"/>
              </a:rPr>
              <a:t>1</a:t>
            </a:r>
            <a:endParaRPr lang="zh-CN" altLang="en-US" sz="2800" dirty="0">
              <a:solidFill>
                <a:schemeClr val="bg1"/>
              </a:solidFill>
              <a:latin typeface="造字工房尚雅体演示版常规体" pitchFamily="50" charset="-122"/>
              <a:ea typeface="造字工房尚雅体演示版常规体" pitchFamily="50" charset="-122"/>
            </a:endParaRPr>
          </a:p>
        </p:txBody>
      </p:sp>
      <p:sp>
        <p:nvSpPr>
          <p:cNvPr id="42" name="TextBox 41"/>
          <p:cNvSpPr txBox="1"/>
          <p:nvPr/>
        </p:nvSpPr>
        <p:spPr>
          <a:xfrm>
            <a:off x="6035909" y="2905780"/>
            <a:ext cx="583057" cy="523220"/>
          </a:xfrm>
          <a:prstGeom prst="rect">
            <a:avLst/>
          </a:prstGeom>
          <a:noFill/>
        </p:spPr>
        <p:txBody>
          <a:bodyPr wrap="square" rtlCol="0">
            <a:spAutoFit/>
          </a:bodyPr>
          <a:lstStyle/>
          <a:p>
            <a:r>
              <a:rPr lang="en-US" altLang="zh-CN" sz="2800" dirty="0">
                <a:solidFill>
                  <a:schemeClr val="bg1"/>
                </a:solidFill>
                <a:latin typeface="造字工房尚雅体演示版常规体" pitchFamily="50" charset="-122"/>
                <a:ea typeface="造字工房尚雅体演示版常规体" pitchFamily="50" charset="-122"/>
              </a:rPr>
              <a:t>2</a:t>
            </a:r>
            <a:endParaRPr lang="zh-CN" altLang="en-US" sz="2800" dirty="0">
              <a:solidFill>
                <a:schemeClr val="bg1"/>
              </a:solidFill>
              <a:latin typeface="造字工房尚雅体演示版常规体" pitchFamily="50" charset="-122"/>
              <a:ea typeface="造字工房尚雅体演示版常规体" pitchFamily="50" charset="-122"/>
            </a:endParaRPr>
          </a:p>
        </p:txBody>
      </p:sp>
      <p:sp>
        <p:nvSpPr>
          <p:cNvPr id="43" name="TextBox 42"/>
          <p:cNvSpPr txBox="1"/>
          <p:nvPr/>
        </p:nvSpPr>
        <p:spPr>
          <a:xfrm>
            <a:off x="4890774" y="3985900"/>
            <a:ext cx="583057" cy="523220"/>
          </a:xfrm>
          <a:prstGeom prst="rect">
            <a:avLst/>
          </a:prstGeom>
          <a:noFill/>
        </p:spPr>
        <p:txBody>
          <a:bodyPr wrap="square" rtlCol="0">
            <a:spAutoFit/>
          </a:bodyPr>
          <a:lstStyle/>
          <a:p>
            <a:r>
              <a:rPr lang="en-US" altLang="zh-CN" sz="2800" dirty="0">
                <a:solidFill>
                  <a:schemeClr val="bg1"/>
                </a:solidFill>
                <a:latin typeface="造字工房尚雅体演示版常规体" pitchFamily="50" charset="-122"/>
                <a:ea typeface="造字工房尚雅体演示版常规体" pitchFamily="50" charset="-122"/>
              </a:rPr>
              <a:t>3</a:t>
            </a:r>
            <a:endParaRPr lang="zh-CN" altLang="en-US" sz="2800" dirty="0">
              <a:solidFill>
                <a:schemeClr val="bg1"/>
              </a:solidFill>
              <a:latin typeface="造字工房尚雅体演示版常规体" pitchFamily="50" charset="-122"/>
              <a:ea typeface="造字工房尚雅体演示版常规体" pitchFamily="50" charset="-122"/>
            </a:endParaRPr>
          </a:p>
        </p:txBody>
      </p:sp>
      <p:sp>
        <p:nvSpPr>
          <p:cNvPr id="44" name="TextBox 43"/>
          <p:cNvSpPr txBox="1"/>
          <p:nvPr/>
        </p:nvSpPr>
        <p:spPr>
          <a:xfrm>
            <a:off x="3807157" y="5066020"/>
            <a:ext cx="291529" cy="523220"/>
          </a:xfrm>
          <a:prstGeom prst="rect">
            <a:avLst/>
          </a:prstGeom>
          <a:noFill/>
        </p:spPr>
        <p:txBody>
          <a:bodyPr wrap="square" rtlCol="0">
            <a:spAutoFit/>
          </a:bodyPr>
          <a:lstStyle/>
          <a:p>
            <a:r>
              <a:rPr lang="en-US" altLang="zh-CN" sz="2800" dirty="0">
                <a:solidFill>
                  <a:schemeClr val="bg1"/>
                </a:solidFill>
                <a:latin typeface="造字工房尚雅体演示版常规体" pitchFamily="50" charset="-122"/>
                <a:ea typeface="造字工房尚雅体演示版常规体" pitchFamily="50" charset="-122"/>
              </a:rPr>
              <a:t>4</a:t>
            </a:r>
            <a:endParaRPr lang="zh-CN" altLang="en-US" sz="2800" dirty="0">
              <a:solidFill>
                <a:schemeClr val="bg1"/>
              </a:solidFill>
              <a:latin typeface="造字工房尚雅体演示版常规体" pitchFamily="50" charset="-122"/>
              <a:ea typeface="造字工房尚雅体演示版常规体" pitchFamily="50" charset="-122"/>
            </a:endParaRPr>
          </a:p>
        </p:txBody>
      </p:sp>
      <p:sp>
        <p:nvSpPr>
          <p:cNvPr id="45" name="Rectangle 80"/>
          <p:cNvSpPr/>
          <p:nvPr/>
        </p:nvSpPr>
        <p:spPr>
          <a:xfrm>
            <a:off x="6743278" y="2924944"/>
            <a:ext cx="2749845" cy="590895"/>
          </a:xfrm>
          <a:prstGeom prst="rect">
            <a:avLst/>
          </a:prstGeom>
        </p:spPr>
        <p:txBody>
          <a:bodyPr wrap="none" lIns="219419" tIns="109710" rIns="219419" bIns="109710">
            <a:spAutoFit/>
          </a:bodyPr>
          <a:lstStyle/>
          <a:p>
            <a:r>
              <a:rPr lang="en-US" altLang="zh-CN" sz="2400" b="1" dirty="0" smtClean="0">
                <a:solidFill>
                  <a:schemeClr val="tx1">
                    <a:lumMod val="85000"/>
                    <a:lumOff val="15000"/>
                  </a:schemeClr>
                </a:solidFill>
                <a:latin typeface="微软雅黑" panose="020B0503020204020204" pitchFamily="34" charset="-122"/>
                <a:ea typeface="Open Sans Light" panose="020B0306030504020204" pitchFamily="34" charset="0"/>
                <a:cs typeface="Aparajita" panose="020B0604020202020204" pitchFamily="34" charset="0"/>
              </a:rPr>
              <a:t>Model training</a:t>
            </a:r>
            <a:endParaRPr lang="en-US" sz="2400" b="1" dirty="0">
              <a:solidFill>
                <a:schemeClr val="tx1">
                  <a:lumMod val="85000"/>
                  <a:lumOff val="1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47" name="Rectangle 80"/>
          <p:cNvSpPr/>
          <p:nvPr/>
        </p:nvSpPr>
        <p:spPr>
          <a:xfrm>
            <a:off x="5015086" y="5157192"/>
            <a:ext cx="1954884" cy="590895"/>
          </a:xfrm>
          <a:prstGeom prst="rect">
            <a:avLst/>
          </a:prstGeom>
        </p:spPr>
        <p:txBody>
          <a:bodyPr wrap="none" lIns="219419" tIns="109710" rIns="219419" bIns="109710">
            <a:spAutoFit/>
          </a:bodyPr>
          <a:lstStyle/>
          <a:p>
            <a:r>
              <a:rPr lang="en-US" altLang="zh-CN" sz="2400" b="1" dirty="0" smtClean="0">
                <a:solidFill>
                  <a:schemeClr val="tx1">
                    <a:lumMod val="85000"/>
                    <a:lumOff val="15000"/>
                  </a:schemeClr>
                </a:solidFill>
                <a:latin typeface="微软雅黑" panose="020B0503020204020204" pitchFamily="34" charset="-122"/>
                <a:ea typeface="Open Sans Light" panose="020B0306030504020204" pitchFamily="34" charset="0"/>
                <a:cs typeface="Aparajita" panose="020B0604020202020204" pitchFamily="34" charset="0"/>
              </a:rPr>
              <a:t>Outcome </a:t>
            </a:r>
            <a:endParaRPr lang="en-US" sz="2400" b="1" dirty="0">
              <a:solidFill>
                <a:schemeClr val="tx1">
                  <a:lumMod val="85000"/>
                  <a:lumOff val="1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49" name="Rectangle 80"/>
          <p:cNvSpPr/>
          <p:nvPr/>
        </p:nvSpPr>
        <p:spPr>
          <a:xfrm>
            <a:off x="5735166" y="4077072"/>
            <a:ext cx="2910146" cy="590895"/>
          </a:xfrm>
          <a:prstGeom prst="rect">
            <a:avLst/>
          </a:prstGeom>
        </p:spPr>
        <p:txBody>
          <a:bodyPr wrap="none" lIns="219419" tIns="109710" rIns="219419" bIns="109710">
            <a:spAutoFit/>
          </a:bodyPr>
          <a:lstStyle/>
          <a:p>
            <a:r>
              <a:rPr lang="en-US" altLang="zh-CN" sz="2400" b="1" dirty="0" smtClean="0">
                <a:solidFill>
                  <a:schemeClr val="tx1">
                    <a:lumMod val="85000"/>
                    <a:lumOff val="15000"/>
                  </a:schemeClr>
                </a:solidFill>
                <a:latin typeface="微软雅黑" panose="020B0503020204020204" pitchFamily="34" charset="-122"/>
                <a:ea typeface="Open Sans Light" panose="020B0306030504020204" pitchFamily="34" charset="0"/>
                <a:cs typeface="Aparajita" panose="020B0604020202020204" pitchFamily="34" charset="0"/>
              </a:rPr>
              <a:t>Model selection</a:t>
            </a:r>
            <a:endParaRPr lang="en-US" sz="2400" b="1" dirty="0">
              <a:solidFill>
                <a:schemeClr val="tx1">
                  <a:lumMod val="85000"/>
                  <a:lumOff val="15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spTree>
    <p:extLst>
      <p:ext uri="{BB962C8B-B14F-4D97-AF65-F5344CB8AC3E}">
        <p14:creationId xmlns:p14="http://schemas.microsoft.com/office/powerpoint/2010/main" xmlns="" val="1738598761"/>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anim calcmode="lin" valueType="num">
                                      <p:cBhvr>
                                        <p:cTn id="16" dur="1000" fill="hold"/>
                                        <p:tgtEl>
                                          <p:spTgt spid="45"/>
                                        </p:tgtEl>
                                        <p:attrNameLst>
                                          <p:attrName>ppt_x</p:attrName>
                                        </p:attrNameLst>
                                      </p:cBhvr>
                                      <p:tavLst>
                                        <p:tav tm="0">
                                          <p:val>
                                            <p:strVal val="#ppt_x"/>
                                          </p:val>
                                        </p:tav>
                                        <p:tav tm="100000">
                                          <p:val>
                                            <p:strVal val="#ppt_x"/>
                                          </p:val>
                                        </p:tav>
                                      </p:tavLst>
                                    </p:anim>
                                    <p:anim calcmode="lin" valueType="num">
                                      <p:cBhvr>
                                        <p:cTn id="17" dur="1000" fill="hold"/>
                                        <p:tgtEl>
                                          <p:spTgt spid="4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1000"/>
                                        <p:tgtEl>
                                          <p:spTgt spid="49"/>
                                        </p:tgtEl>
                                      </p:cBhvr>
                                    </p:animEffect>
                                    <p:anim calcmode="lin" valueType="num">
                                      <p:cBhvr>
                                        <p:cTn id="21" dur="1000" fill="hold"/>
                                        <p:tgtEl>
                                          <p:spTgt spid="49"/>
                                        </p:tgtEl>
                                        <p:attrNameLst>
                                          <p:attrName>ppt_x</p:attrName>
                                        </p:attrNameLst>
                                      </p:cBhvr>
                                      <p:tavLst>
                                        <p:tav tm="0">
                                          <p:val>
                                            <p:strVal val="#ppt_x"/>
                                          </p:val>
                                        </p:tav>
                                        <p:tav tm="100000">
                                          <p:val>
                                            <p:strVal val="#ppt_x"/>
                                          </p:val>
                                        </p:tav>
                                      </p:tavLst>
                                    </p:anim>
                                    <p:anim calcmode="lin" valueType="num">
                                      <p:cBhvr>
                                        <p:cTn id="22" dur="1000" fill="hold"/>
                                        <p:tgtEl>
                                          <p:spTgt spid="4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1000"/>
                                        <p:tgtEl>
                                          <p:spTgt spid="47"/>
                                        </p:tgtEl>
                                      </p:cBhvr>
                                    </p:animEffect>
                                    <p:anim calcmode="lin" valueType="num">
                                      <p:cBhvr>
                                        <p:cTn id="26" dur="1000" fill="hold"/>
                                        <p:tgtEl>
                                          <p:spTgt spid="47"/>
                                        </p:tgtEl>
                                        <p:attrNameLst>
                                          <p:attrName>ppt_x</p:attrName>
                                        </p:attrNameLst>
                                      </p:cBhvr>
                                      <p:tavLst>
                                        <p:tav tm="0">
                                          <p:val>
                                            <p:strVal val="#ppt_x"/>
                                          </p:val>
                                        </p:tav>
                                        <p:tav tm="100000">
                                          <p:val>
                                            <p:strVal val="#ppt_x"/>
                                          </p:val>
                                        </p:tav>
                                      </p:tavLst>
                                    </p:anim>
                                    <p:anim calcmode="lin" valueType="num">
                                      <p:cBhvr>
                                        <p:cTn id="2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5" grpId="0"/>
      <p:bldP spid="47" grpId="0"/>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013" cy="1569660"/>
          </a:xfrm>
          <a:prstGeom prst="rect">
            <a:avLst/>
          </a:prstGeom>
          <a:noFill/>
        </p:spPr>
        <p:txBody>
          <a:bodyPr wrap="none" rtlCol="0">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rPr>
              <a:t>1</a:t>
            </a:r>
            <a:endParaRPr lang="zh-CN" altLang="en-US"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5375126" y="2955654"/>
            <a:ext cx="4862100" cy="646331"/>
          </a:xfrm>
          <a:prstGeom prst="rect">
            <a:avLst/>
          </a:prstGeom>
          <a:noFill/>
        </p:spPr>
        <p:txBody>
          <a:bodyPr wrap="none" rtlCol="0">
            <a:spAutoFit/>
          </a:bodyPr>
          <a:lstStyle/>
          <a:p>
            <a:r>
              <a:rPr lang="en-US" altLang="zh-CN" sz="3600" spc="300" dirty="0" smtClean="0">
                <a:latin typeface="+mn-ea"/>
              </a:rPr>
              <a:t>Feature extraction</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45906443"/>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2185214" cy="369332"/>
          </a:xfrm>
          <a:prstGeom prst="rect">
            <a:avLst/>
          </a:prstGeom>
        </p:spPr>
        <p:txBody>
          <a:bodyPr wrap="none">
            <a:spAutoFit/>
          </a:bodyPr>
          <a:lstStyle/>
          <a:p>
            <a:r>
              <a:rPr lang="en-US" altLang="zh-CN" b="1" dirty="0" smtClean="0">
                <a:solidFill>
                  <a:srgbClr val="C00000"/>
                </a:solidFill>
              </a:rPr>
              <a:t>Feature extraction</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1126654" y="1916833"/>
            <a:ext cx="3312368" cy="3785652"/>
          </a:xfrm>
          <a:prstGeom prst="rect">
            <a:avLst/>
          </a:prstGeom>
          <a:noFill/>
        </p:spPr>
        <p:txBody>
          <a:bodyPr wrap="square" rtlCol="0">
            <a:spAutoFit/>
          </a:bodyPr>
          <a:lstStyle/>
          <a:p>
            <a:pPr algn="ctr">
              <a:lnSpc>
                <a:spcPct val="150000"/>
              </a:lnSpc>
            </a:pPr>
            <a:r>
              <a:rPr lang="en-US" altLang="zh-CN" sz="2400" b="1" dirty="0" smtClean="0"/>
              <a:t>SIFT</a:t>
            </a:r>
          </a:p>
          <a:p>
            <a:pPr>
              <a:lnSpc>
                <a:spcPct val="150000"/>
              </a:lnSpc>
            </a:pPr>
            <a:endParaRPr lang="en-US" altLang="zh-CN" dirty="0" smtClean="0"/>
          </a:p>
          <a:p>
            <a:pPr>
              <a:lnSpc>
                <a:spcPct val="150000"/>
              </a:lnSpc>
              <a:buFont typeface="Wingdings" pitchFamily="2" charset="2"/>
              <a:buChar char="l"/>
            </a:pPr>
            <a:r>
              <a:rPr lang="en-US" altLang="zh-CN" dirty="0" smtClean="0"/>
              <a:t> Baseline</a:t>
            </a:r>
          </a:p>
          <a:p>
            <a:pPr marL="0" lvl="1">
              <a:lnSpc>
                <a:spcPct val="150000"/>
              </a:lnSpc>
              <a:buFont typeface="Wingdings" pitchFamily="2" charset="2"/>
              <a:buChar char="l"/>
            </a:pPr>
            <a:r>
              <a:rPr lang="en-US" altLang="zh-CN" dirty="0" smtClean="0"/>
              <a:t> A </a:t>
            </a:r>
            <a:r>
              <a:rPr lang="en-US" altLang="zh-CN" dirty="0" smtClean="0"/>
              <a:t>classical approach, local descriptor</a:t>
            </a:r>
          </a:p>
          <a:p>
            <a:pPr marL="0" lvl="1">
              <a:lnSpc>
                <a:spcPct val="150000"/>
              </a:lnSpc>
              <a:buFont typeface="Wingdings" pitchFamily="2" charset="2"/>
              <a:buChar char="l"/>
            </a:pPr>
            <a:r>
              <a:rPr lang="en-US" altLang="zh-CN" dirty="0" smtClean="0"/>
              <a:t> Rotation </a:t>
            </a:r>
            <a:r>
              <a:rPr lang="en-US" altLang="zh-CN" dirty="0" smtClean="0"/>
              <a:t>and scale invariant</a:t>
            </a:r>
          </a:p>
          <a:p>
            <a:pPr>
              <a:lnSpc>
                <a:spcPct val="150000"/>
              </a:lnSpc>
            </a:pPr>
            <a:endParaRPr lang="en-US" altLang="zh-CN" dirty="0" smtClean="0"/>
          </a:p>
          <a:p>
            <a:pPr>
              <a:lnSpc>
                <a:spcPct val="150000"/>
              </a:lnSpc>
            </a:pPr>
            <a:endParaRPr lang="en-US" altLang="zh-CN" sz="1400" spc="3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pPr marL="342900" indent="-342900">
              <a:lnSpc>
                <a:spcPct val="150000"/>
              </a:lnSpc>
              <a:buFont typeface="Wingdings" pitchFamily="2" charset="2"/>
              <a:buChar char="l"/>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7" name="TextBox 6"/>
          <p:cNvSpPr txBox="1"/>
          <p:nvPr/>
        </p:nvSpPr>
        <p:spPr>
          <a:xfrm>
            <a:off x="4655046" y="1988840"/>
            <a:ext cx="2952328" cy="2277547"/>
          </a:xfrm>
          <a:prstGeom prst="rect">
            <a:avLst/>
          </a:prstGeom>
          <a:noFill/>
        </p:spPr>
        <p:txBody>
          <a:bodyPr wrap="square" rtlCol="0">
            <a:spAutoFit/>
          </a:bodyPr>
          <a:lstStyle/>
          <a:p>
            <a:pPr algn="ctr"/>
            <a:r>
              <a:rPr lang="en-US" altLang="zh-CN" sz="2400" b="1" dirty="0" smtClean="0"/>
              <a:t>HOG</a:t>
            </a:r>
          </a:p>
          <a:p>
            <a:endParaRPr lang="en-US" altLang="zh-CN" sz="2800" dirty="0" smtClean="0"/>
          </a:p>
          <a:p>
            <a:endParaRPr lang="en-US" altLang="zh-CN" dirty="0" smtClean="0"/>
          </a:p>
          <a:p>
            <a:pPr>
              <a:buFont typeface="Wingdings" pitchFamily="2" charset="2"/>
              <a:buChar char="l"/>
            </a:pPr>
            <a:r>
              <a:rPr lang="en-US" altLang="zh-CN" dirty="0" smtClean="0"/>
              <a:t> Histogram </a:t>
            </a:r>
            <a:r>
              <a:rPr lang="en-US" altLang="zh-CN" dirty="0" smtClean="0"/>
              <a:t>of oriented </a:t>
            </a:r>
            <a:r>
              <a:rPr lang="en-US" altLang="zh-CN" dirty="0" smtClean="0"/>
              <a:t>gradients</a:t>
            </a:r>
          </a:p>
          <a:p>
            <a:pPr>
              <a:buFont typeface="Wingdings" pitchFamily="2" charset="2"/>
              <a:buChar char="l"/>
            </a:pPr>
            <a:endParaRPr lang="en-US" altLang="zh-CN" dirty="0" smtClean="0"/>
          </a:p>
          <a:p>
            <a:pPr>
              <a:buFont typeface="Wingdings" pitchFamily="2" charset="2"/>
              <a:buChar char="l"/>
            </a:pPr>
            <a:r>
              <a:rPr lang="en-US" altLang="zh-CN" dirty="0" smtClean="0"/>
              <a:t> Global </a:t>
            </a:r>
            <a:r>
              <a:rPr lang="en-US" altLang="zh-CN" dirty="0" smtClean="0"/>
              <a:t>descriptor</a:t>
            </a:r>
          </a:p>
        </p:txBody>
      </p:sp>
      <p:sp>
        <p:nvSpPr>
          <p:cNvPr id="8" name="TextBox 7"/>
          <p:cNvSpPr txBox="1"/>
          <p:nvPr/>
        </p:nvSpPr>
        <p:spPr>
          <a:xfrm>
            <a:off x="7895406" y="1916832"/>
            <a:ext cx="2952328" cy="1615827"/>
          </a:xfrm>
          <a:prstGeom prst="rect">
            <a:avLst/>
          </a:prstGeom>
          <a:noFill/>
        </p:spPr>
        <p:txBody>
          <a:bodyPr wrap="square" rtlCol="0">
            <a:spAutoFit/>
          </a:bodyPr>
          <a:lstStyle/>
          <a:p>
            <a:pPr algn="ctr">
              <a:lnSpc>
                <a:spcPct val="150000"/>
              </a:lnSpc>
            </a:pPr>
            <a:r>
              <a:rPr lang="en-US" altLang="zh-CN" sz="2400" b="1" dirty="0" smtClean="0"/>
              <a:t>LBP</a:t>
            </a:r>
          </a:p>
          <a:p>
            <a:pPr>
              <a:lnSpc>
                <a:spcPct val="150000"/>
              </a:lnSpc>
            </a:pPr>
            <a:endParaRPr lang="en-US" altLang="zh-CN" sz="2400" b="1" spc="3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pPr>
              <a:lnSpc>
                <a:spcPct val="150000"/>
              </a:lnSpc>
              <a:buFont typeface="Wingdings" pitchFamily="2" charset="2"/>
              <a:buChar char="l"/>
            </a:pPr>
            <a:r>
              <a:rPr lang="en-US" altLang="zh-CN" dirty="0" smtClean="0"/>
              <a:t> Local </a:t>
            </a:r>
            <a:r>
              <a:rPr lang="en-US" altLang="zh-CN" dirty="0" smtClean="0"/>
              <a:t>binary patterns</a:t>
            </a:r>
            <a:endParaRPr lang="en-US" altLang="zh-CN" dirty="0"/>
          </a:p>
        </p:txBody>
      </p:sp>
      <p:cxnSp>
        <p:nvCxnSpPr>
          <p:cNvPr id="11" name="直接连接符 10"/>
          <p:cNvCxnSpPr/>
          <p:nvPr/>
        </p:nvCxnSpPr>
        <p:spPr>
          <a:xfrm>
            <a:off x="7679382" y="2739408"/>
            <a:ext cx="0" cy="2040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439022" y="2739408"/>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017807" y="105158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06523" y="137844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43755945"/>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par>
                                <p:cTn id="11" presetID="3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fltVal val="0"/>
                                          </p:val>
                                        </p:tav>
                                        <p:tav tm="100000">
                                          <p:val>
                                            <p:strVal val="#ppt_w"/>
                                          </p:val>
                                        </p:tav>
                                      </p:tavLst>
                                    </p:anim>
                                    <p:anim calcmode="lin" valueType="num">
                                      <p:cBhvr>
                                        <p:cTn id="14" dur="1000" fill="hold"/>
                                        <p:tgtEl>
                                          <p:spTgt spid="24"/>
                                        </p:tgtEl>
                                        <p:attrNameLst>
                                          <p:attrName>ppt_h</p:attrName>
                                        </p:attrNameLst>
                                      </p:cBhvr>
                                      <p:tavLst>
                                        <p:tav tm="0">
                                          <p:val>
                                            <p:fltVal val="0"/>
                                          </p:val>
                                        </p:tav>
                                        <p:tav tm="100000">
                                          <p:val>
                                            <p:strVal val="#ppt_h"/>
                                          </p:val>
                                        </p:tav>
                                      </p:tavLst>
                                    </p:anim>
                                    <p:anim calcmode="lin" valueType="num">
                                      <p:cBhvr>
                                        <p:cTn id="15" dur="1000" fill="hold"/>
                                        <p:tgtEl>
                                          <p:spTgt spid="24"/>
                                        </p:tgtEl>
                                        <p:attrNameLst>
                                          <p:attrName>style.rotation</p:attrName>
                                        </p:attrNameLst>
                                      </p:cBhvr>
                                      <p:tavLst>
                                        <p:tav tm="0">
                                          <p:val>
                                            <p:fltVal val="90"/>
                                          </p:val>
                                        </p:tav>
                                        <p:tav tm="100000">
                                          <p:val>
                                            <p:fltVal val="0"/>
                                          </p:val>
                                        </p:tav>
                                      </p:tavLst>
                                    </p:anim>
                                    <p:animEffect transition="in" filter="fade">
                                      <p:cBhvr>
                                        <p:cTn id="16" dur="1000"/>
                                        <p:tgtEl>
                                          <p:spTgt spid="24"/>
                                        </p:tgtEl>
                                      </p:cBhvr>
                                    </p:animEffect>
                                  </p:childTnLst>
                                </p:cTn>
                              </p:par>
                              <p:par>
                                <p:cTn id="17" presetID="3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ppt_w</p:attrName>
                                        </p:attrNameLst>
                                      </p:cBhvr>
                                      <p:tavLst>
                                        <p:tav tm="0">
                                          <p:val>
                                            <p:fltVal val="0"/>
                                          </p:val>
                                        </p:tav>
                                        <p:tav tm="100000">
                                          <p:val>
                                            <p:strVal val="#ppt_w"/>
                                          </p:val>
                                        </p:tav>
                                      </p:tavLst>
                                    </p:anim>
                                    <p:anim calcmode="lin" valueType="num">
                                      <p:cBhvr>
                                        <p:cTn id="26" dur="1000" fill="hold"/>
                                        <p:tgtEl>
                                          <p:spTgt spid="21"/>
                                        </p:tgtEl>
                                        <p:attrNameLst>
                                          <p:attrName>ppt_h</p:attrName>
                                        </p:attrNameLst>
                                      </p:cBhvr>
                                      <p:tavLst>
                                        <p:tav tm="0">
                                          <p:val>
                                            <p:fltVal val="0"/>
                                          </p:val>
                                        </p:tav>
                                        <p:tav tm="100000">
                                          <p:val>
                                            <p:strVal val="#ppt_h"/>
                                          </p:val>
                                        </p:tav>
                                      </p:tavLst>
                                    </p:anim>
                                    <p:anim calcmode="lin" valueType="num">
                                      <p:cBhvr>
                                        <p:cTn id="27" dur="1000" fill="hold"/>
                                        <p:tgtEl>
                                          <p:spTgt spid="21"/>
                                        </p:tgtEl>
                                        <p:attrNameLst>
                                          <p:attrName>style.rotation</p:attrName>
                                        </p:attrNameLst>
                                      </p:cBhvr>
                                      <p:tavLst>
                                        <p:tav tm="0">
                                          <p:val>
                                            <p:fltVal val="90"/>
                                          </p:val>
                                        </p:tav>
                                        <p:tav tm="100000">
                                          <p:val>
                                            <p:fltVal val="0"/>
                                          </p:val>
                                        </p:tav>
                                      </p:tavLst>
                                    </p:anim>
                                    <p:animEffect transition="in" filter="fade">
                                      <p:cBhvr>
                                        <p:cTn id="28" dur="1000"/>
                                        <p:tgtEl>
                                          <p:spTgt spid="21"/>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par>
                                <p:cTn id="44" presetID="22" presetClass="entr" presetSubtype="4"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500"/>
                                        <p:tgtEl>
                                          <p:spTgt spid="19"/>
                                        </p:tgtEl>
                                      </p:cBhvr>
                                    </p:animEffect>
                                  </p:childTnLst>
                                </p:cTn>
                              </p:par>
                              <p:par>
                                <p:cTn id="47" presetID="22" presetClass="entr" presetSubtype="4"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013" cy="1569660"/>
          </a:xfrm>
          <a:prstGeom prst="rect">
            <a:avLst/>
          </a:prstGeom>
          <a:noFill/>
        </p:spPr>
        <p:txBody>
          <a:bodyPr wrap="none" rtlCol="0">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rPr>
              <a:t>2</a:t>
            </a:r>
            <a:endParaRPr lang="zh-CN" altLang="en-US"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5375126" y="2955654"/>
            <a:ext cx="3995004" cy="646331"/>
          </a:xfrm>
          <a:prstGeom prst="rect">
            <a:avLst/>
          </a:prstGeom>
          <a:noFill/>
        </p:spPr>
        <p:txBody>
          <a:bodyPr wrap="none" rtlCol="0">
            <a:spAutoFit/>
          </a:bodyPr>
          <a:lstStyle/>
          <a:p>
            <a:r>
              <a:rPr lang="en-US" altLang="zh-CN" sz="3600" spc="300" dirty="0" smtClean="0">
                <a:latin typeface="+mn-ea"/>
              </a:rPr>
              <a:t>Model training</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19334673"/>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45210" y="1749258"/>
            <a:ext cx="1105802" cy="815646"/>
            <a:chOff x="-1604504" y="2147667"/>
            <a:chExt cx="3687215" cy="2719712"/>
          </a:xfrm>
        </p:grpSpPr>
        <p:cxnSp>
          <p:nvCxnSpPr>
            <p:cNvPr id="2" name="直接连接符 1"/>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flipH="1" flipV="1">
            <a:off x="1270670" y="4341546"/>
            <a:ext cx="1105802" cy="815646"/>
            <a:chOff x="-1604504" y="2147667"/>
            <a:chExt cx="3687215" cy="2719712"/>
          </a:xfrm>
        </p:grpSpPr>
        <p:cxnSp>
          <p:nvCxnSpPr>
            <p:cNvPr id="6" name="直接连接符 5"/>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342678" y="2204864"/>
            <a:ext cx="2016223" cy="1363258"/>
          </a:xfrm>
          <a:prstGeom prst="rect">
            <a:avLst/>
          </a:prstGeom>
          <a:noFill/>
        </p:spPr>
        <p:txBody>
          <a:bodyPr wrap="square" rtlCol="0">
            <a:spAutoFit/>
          </a:bodyPr>
          <a:lstStyle/>
          <a:p>
            <a:pPr>
              <a:lnSpc>
                <a:spcPct val="250000"/>
              </a:lnSpc>
            </a:pPr>
            <a:r>
              <a:rPr lang="en-US" altLang="zh-CN" sz="4000" dirty="0" smtClean="0"/>
              <a:t>Models </a:t>
            </a:r>
            <a:endParaRPr lang="en-US" altLang="zh-CN" sz="4000" dirty="0"/>
          </a:p>
        </p:txBody>
      </p:sp>
      <p:grpSp>
        <p:nvGrpSpPr>
          <p:cNvPr id="33" name="组合 32"/>
          <p:cNvGrpSpPr/>
          <p:nvPr/>
        </p:nvGrpSpPr>
        <p:grpSpPr>
          <a:xfrm>
            <a:off x="4078982" y="1268760"/>
            <a:ext cx="6763976" cy="523220"/>
            <a:chOff x="4727054" y="1768670"/>
            <a:chExt cx="6763976" cy="523220"/>
          </a:xfrm>
        </p:grpSpPr>
        <p:sp>
          <p:nvSpPr>
            <p:cNvPr id="13" name="TextBox 12"/>
            <p:cNvSpPr txBox="1"/>
            <p:nvPr/>
          </p:nvSpPr>
          <p:spPr>
            <a:xfrm>
              <a:off x="4822629" y="1828399"/>
              <a:ext cx="312906" cy="369332"/>
            </a:xfrm>
            <a:prstGeom prst="rect">
              <a:avLst/>
            </a:prstGeom>
            <a:noFill/>
          </p:spPr>
          <p:txBody>
            <a:bodyPr wrap="none" rtlCol="0">
              <a:spAutoFit/>
            </a:bodyPr>
            <a:lstStyle/>
            <a:p>
              <a:r>
                <a:rPr lang="en-US" altLang="zh-CN" dirty="0"/>
                <a:t>1</a:t>
              </a:r>
              <a:endParaRPr lang="zh-CN" altLang="en-US" dirty="0"/>
            </a:p>
          </p:txBody>
        </p:sp>
        <p:grpSp>
          <p:nvGrpSpPr>
            <p:cNvPr id="15" name="组合 14"/>
            <p:cNvGrpSpPr/>
            <p:nvPr/>
          </p:nvGrpSpPr>
          <p:grpSpPr>
            <a:xfrm>
              <a:off x="4727054" y="1768670"/>
              <a:ext cx="504056" cy="488790"/>
              <a:chOff x="4727054" y="1768670"/>
              <a:chExt cx="504056" cy="488790"/>
            </a:xfrm>
          </p:grpSpPr>
          <p:sp>
            <p:nvSpPr>
              <p:cNvPr id="12" name="左中括号 11"/>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中括号 1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 name="TextBox 15"/>
            <p:cNvSpPr txBox="1"/>
            <p:nvPr/>
          </p:nvSpPr>
          <p:spPr>
            <a:xfrm>
              <a:off x="5303118" y="1768670"/>
              <a:ext cx="6187912" cy="523220"/>
            </a:xfrm>
            <a:prstGeom prst="rect">
              <a:avLst/>
            </a:prstGeom>
            <a:noFill/>
          </p:spPr>
          <p:txBody>
            <a:bodyPr wrap="none" rtlCol="0">
              <a:spAutoFit/>
            </a:bodyPr>
            <a:lstStyle/>
            <a:p>
              <a:pPr lvl="1"/>
              <a:r>
                <a:rPr lang="en-US" altLang="zh-CN" sz="2800" dirty="0" smtClean="0"/>
                <a:t>Gradient Boosting </a:t>
              </a:r>
              <a:r>
                <a:rPr lang="en-US" altLang="zh-CN" sz="2800" dirty="0" smtClean="0"/>
                <a:t>Model(baseline)</a:t>
              </a:r>
              <a:endParaRPr lang="en-US" altLang="zh-CN" sz="2800" dirty="0" smtClean="0"/>
            </a:p>
          </p:txBody>
        </p:sp>
      </p:grpSp>
      <p:grpSp>
        <p:nvGrpSpPr>
          <p:cNvPr id="34" name="组合 33"/>
          <p:cNvGrpSpPr/>
          <p:nvPr/>
        </p:nvGrpSpPr>
        <p:grpSpPr>
          <a:xfrm>
            <a:off x="4078982" y="2276872"/>
            <a:ext cx="6309622" cy="523220"/>
            <a:chOff x="4727054" y="3140968"/>
            <a:chExt cx="6309622" cy="523220"/>
          </a:xfrm>
        </p:grpSpPr>
        <p:sp>
          <p:nvSpPr>
            <p:cNvPr id="21" name="TextBox 20"/>
            <p:cNvSpPr txBox="1"/>
            <p:nvPr/>
          </p:nvSpPr>
          <p:spPr>
            <a:xfrm>
              <a:off x="4822629" y="3200697"/>
              <a:ext cx="312906" cy="369332"/>
            </a:xfrm>
            <a:prstGeom prst="rect">
              <a:avLst/>
            </a:prstGeom>
            <a:noFill/>
          </p:spPr>
          <p:txBody>
            <a:bodyPr wrap="none" rtlCol="0">
              <a:spAutoFit/>
            </a:bodyPr>
            <a:lstStyle/>
            <a:p>
              <a:r>
                <a:rPr lang="en-US" altLang="zh-CN" dirty="0"/>
                <a:t>2</a:t>
              </a:r>
              <a:endParaRPr lang="zh-CN" altLang="en-US" dirty="0"/>
            </a:p>
          </p:txBody>
        </p:sp>
        <p:grpSp>
          <p:nvGrpSpPr>
            <p:cNvPr id="22" name="组合 21"/>
            <p:cNvGrpSpPr/>
            <p:nvPr/>
          </p:nvGrpSpPr>
          <p:grpSpPr>
            <a:xfrm>
              <a:off x="4727054" y="3140968"/>
              <a:ext cx="504056" cy="488790"/>
              <a:chOff x="4727054" y="1768670"/>
              <a:chExt cx="504056" cy="488790"/>
            </a:xfrm>
          </p:grpSpPr>
          <p:sp>
            <p:nvSpPr>
              <p:cNvPr id="23" name="左中括号 22"/>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中括号 2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5" name="TextBox 24"/>
            <p:cNvSpPr txBox="1"/>
            <p:nvPr/>
          </p:nvSpPr>
          <p:spPr>
            <a:xfrm>
              <a:off x="5375126" y="3140968"/>
              <a:ext cx="5661550" cy="523220"/>
            </a:xfrm>
            <a:prstGeom prst="rect">
              <a:avLst/>
            </a:prstGeom>
            <a:noFill/>
          </p:spPr>
          <p:txBody>
            <a:bodyPr wrap="none" rtlCol="0">
              <a:spAutoFit/>
            </a:bodyPr>
            <a:lstStyle/>
            <a:p>
              <a:pPr lvl="1"/>
              <a:r>
                <a:rPr lang="en-US" altLang="zh-CN" sz="2800" dirty="0" smtClean="0"/>
                <a:t>SVM </a:t>
              </a:r>
              <a:r>
                <a:rPr lang="mr-IN" altLang="zh-CN" sz="2800" dirty="0" smtClean="0"/>
                <a:t>–</a:t>
              </a:r>
              <a:r>
                <a:rPr lang="en-US" altLang="zh-CN" sz="2800" dirty="0" smtClean="0"/>
                <a:t> Support Vector Machine</a:t>
              </a:r>
            </a:p>
          </p:txBody>
        </p:sp>
      </p:grpSp>
      <p:grpSp>
        <p:nvGrpSpPr>
          <p:cNvPr id="35" name="组合 34"/>
          <p:cNvGrpSpPr/>
          <p:nvPr/>
        </p:nvGrpSpPr>
        <p:grpSpPr>
          <a:xfrm>
            <a:off x="4078982" y="3140968"/>
            <a:ext cx="4612619" cy="527366"/>
            <a:chOff x="4727054" y="4413802"/>
            <a:chExt cx="4612619" cy="527366"/>
          </a:xfrm>
        </p:grpSpPr>
        <p:sp>
          <p:nvSpPr>
            <p:cNvPr id="27" name="TextBox 26"/>
            <p:cNvSpPr txBox="1"/>
            <p:nvPr/>
          </p:nvSpPr>
          <p:spPr>
            <a:xfrm>
              <a:off x="4822629" y="4473531"/>
              <a:ext cx="312906" cy="369332"/>
            </a:xfrm>
            <a:prstGeom prst="rect">
              <a:avLst/>
            </a:prstGeom>
            <a:noFill/>
          </p:spPr>
          <p:txBody>
            <a:bodyPr wrap="none" rtlCol="0">
              <a:spAutoFit/>
            </a:bodyPr>
            <a:lstStyle/>
            <a:p>
              <a:r>
                <a:rPr lang="en-US" altLang="zh-CN" dirty="0"/>
                <a:t>3</a:t>
              </a:r>
              <a:endParaRPr lang="zh-CN" altLang="en-US" dirty="0"/>
            </a:p>
          </p:txBody>
        </p:sp>
        <p:grpSp>
          <p:nvGrpSpPr>
            <p:cNvPr id="28" name="组合 27"/>
            <p:cNvGrpSpPr/>
            <p:nvPr/>
          </p:nvGrpSpPr>
          <p:grpSpPr>
            <a:xfrm>
              <a:off x="4727054" y="4413802"/>
              <a:ext cx="504056" cy="488790"/>
              <a:chOff x="4727054" y="1768670"/>
              <a:chExt cx="504056" cy="488790"/>
            </a:xfrm>
          </p:grpSpPr>
          <p:sp>
            <p:nvSpPr>
              <p:cNvPr id="29" name="左中括号 28"/>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左中括号 29"/>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1" name="TextBox 30"/>
            <p:cNvSpPr txBox="1"/>
            <p:nvPr/>
          </p:nvSpPr>
          <p:spPr>
            <a:xfrm>
              <a:off x="5375126" y="4417948"/>
              <a:ext cx="3964547" cy="523220"/>
            </a:xfrm>
            <a:prstGeom prst="rect">
              <a:avLst/>
            </a:prstGeom>
            <a:noFill/>
          </p:spPr>
          <p:txBody>
            <a:bodyPr wrap="none" rtlCol="0">
              <a:spAutoFit/>
            </a:bodyPr>
            <a:lstStyle/>
            <a:p>
              <a:pPr lvl="1"/>
              <a:r>
                <a:rPr lang="en-US" altLang="zh-CN" sz="2800" dirty="0" smtClean="0"/>
                <a:t>RF—Random Forest</a:t>
              </a:r>
            </a:p>
          </p:txBody>
        </p:sp>
      </p:grpSp>
      <p:cxnSp>
        <p:nvCxnSpPr>
          <p:cNvPr id="36" name="直接连接符 35"/>
          <p:cNvCxnSpPr/>
          <p:nvPr/>
        </p:nvCxnSpPr>
        <p:spPr>
          <a:xfrm flipH="1">
            <a:off x="9263558" y="548680"/>
            <a:ext cx="777432" cy="6537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8255446" y="2921425"/>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0631710" y="5314403"/>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9593077" y="3537213"/>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8" name="组合 37">
            <a:extLst>
              <a:ext uri="{FF2B5EF4-FFF2-40B4-BE49-F238E27FC236}">
                <a16:creationId xmlns:a16="http://schemas.microsoft.com/office/drawing/2014/main" xmlns="" id="{3CAD1D57-A211-44D8-892B-97DAE6828F5A}"/>
              </a:ext>
            </a:extLst>
          </p:cNvPr>
          <p:cNvGrpSpPr/>
          <p:nvPr/>
        </p:nvGrpSpPr>
        <p:grpSpPr>
          <a:xfrm>
            <a:off x="4078982" y="4077072"/>
            <a:ext cx="4295224" cy="527366"/>
            <a:chOff x="4727054" y="4413802"/>
            <a:chExt cx="4295224" cy="527366"/>
          </a:xfrm>
        </p:grpSpPr>
        <p:sp>
          <p:nvSpPr>
            <p:cNvPr id="41" name="TextBox 26">
              <a:extLst>
                <a:ext uri="{FF2B5EF4-FFF2-40B4-BE49-F238E27FC236}">
                  <a16:creationId xmlns:a16="http://schemas.microsoft.com/office/drawing/2014/main" xmlns="" id="{A9FBF5A1-7233-4BFB-BE52-3C7EBE48845D}"/>
                </a:ext>
              </a:extLst>
            </p:cNvPr>
            <p:cNvSpPr txBox="1"/>
            <p:nvPr/>
          </p:nvSpPr>
          <p:spPr>
            <a:xfrm>
              <a:off x="4822629" y="4473531"/>
              <a:ext cx="312906" cy="369332"/>
            </a:xfrm>
            <a:prstGeom prst="rect">
              <a:avLst/>
            </a:prstGeom>
            <a:noFill/>
          </p:spPr>
          <p:txBody>
            <a:bodyPr wrap="none" rtlCol="0">
              <a:spAutoFit/>
            </a:bodyPr>
            <a:lstStyle/>
            <a:p>
              <a:r>
                <a:rPr lang="en-US" altLang="zh-CN" dirty="0"/>
                <a:t>4</a:t>
              </a:r>
              <a:endParaRPr lang="zh-CN" altLang="en-US" dirty="0"/>
            </a:p>
          </p:txBody>
        </p:sp>
        <p:grpSp>
          <p:nvGrpSpPr>
            <p:cNvPr id="42" name="组合 41">
              <a:extLst>
                <a:ext uri="{FF2B5EF4-FFF2-40B4-BE49-F238E27FC236}">
                  <a16:creationId xmlns:a16="http://schemas.microsoft.com/office/drawing/2014/main" xmlns="" id="{AED21585-49C2-4A11-81D6-133F3A8BB37F}"/>
                </a:ext>
              </a:extLst>
            </p:cNvPr>
            <p:cNvGrpSpPr/>
            <p:nvPr/>
          </p:nvGrpSpPr>
          <p:grpSpPr>
            <a:xfrm>
              <a:off x="4727054" y="4413802"/>
              <a:ext cx="504056" cy="488790"/>
              <a:chOff x="4727054" y="1768670"/>
              <a:chExt cx="504056" cy="488790"/>
            </a:xfrm>
          </p:grpSpPr>
          <p:sp>
            <p:nvSpPr>
              <p:cNvPr id="45" name="左中括号 44">
                <a:extLst>
                  <a:ext uri="{FF2B5EF4-FFF2-40B4-BE49-F238E27FC236}">
                    <a16:creationId xmlns:a16="http://schemas.microsoft.com/office/drawing/2014/main" xmlns="" id="{5FE9DE43-67AD-4B15-A321-B16285C428D9}"/>
                  </a:ext>
                </a:extLst>
              </p:cNvPr>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左中括号 45">
                <a:extLst>
                  <a:ext uri="{FF2B5EF4-FFF2-40B4-BE49-F238E27FC236}">
                    <a16:creationId xmlns:a16="http://schemas.microsoft.com/office/drawing/2014/main" xmlns="" id="{9F6869D8-3057-433C-8E1E-26C51425B794}"/>
                  </a:ext>
                </a:extLst>
              </p:cNvPr>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3" name="TextBox 30">
              <a:extLst>
                <a:ext uri="{FF2B5EF4-FFF2-40B4-BE49-F238E27FC236}">
                  <a16:creationId xmlns:a16="http://schemas.microsoft.com/office/drawing/2014/main" xmlns="" id="{B0330DDB-0C00-4A43-9F13-06FDADEF338B}"/>
                </a:ext>
              </a:extLst>
            </p:cNvPr>
            <p:cNvSpPr txBox="1"/>
            <p:nvPr/>
          </p:nvSpPr>
          <p:spPr>
            <a:xfrm>
              <a:off x="5375126" y="4417948"/>
              <a:ext cx="3647152" cy="523220"/>
            </a:xfrm>
            <a:prstGeom prst="rect">
              <a:avLst/>
            </a:prstGeom>
            <a:noFill/>
          </p:spPr>
          <p:txBody>
            <a:bodyPr wrap="none" rtlCol="0">
              <a:spAutoFit/>
            </a:bodyPr>
            <a:lstStyle/>
            <a:p>
              <a:pPr lvl="1"/>
              <a:r>
                <a:rPr lang="en-US" altLang="zh-CN" sz="2800" dirty="0" smtClean="0"/>
                <a:t>Logistic regression</a:t>
              </a:r>
              <a:endParaRPr lang="zh-CN" altLang="en-US" sz="2800" dirty="0"/>
            </a:p>
          </p:txBody>
        </p:sp>
      </p:grpSp>
      <p:grpSp>
        <p:nvGrpSpPr>
          <p:cNvPr id="47" name="组合 46">
            <a:extLst>
              <a:ext uri="{FF2B5EF4-FFF2-40B4-BE49-F238E27FC236}">
                <a16:creationId xmlns:a16="http://schemas.microsoft.com/office/drawing/2014/main" xmlns="" id="{3CAD1D57-A211-44D8-892B-97DAE6828F5A}"/>
              </a:ext>
            </a:extLst>
          </p:cNvPr>
          <p:cNvGrpSpPr/>
          <p:nvPr/>
        </p:nvGrpSpPr>
        <p:grpSpPr>
          <a:xfrm>
            <a:off x="4078982" y="5013176"/>
            <a:ext cx="2713061" cy="527366"/>
            <a:chOff x="4727054" y="4413802"/>
            <a:chExt cx="2713061" cy="527366"/>
          </a:xfrm>
        </p:grpSpPr>
        <p:sp>
          <p:nvSpPr>
            <p:cNvPr id="48" name="TextBox 26">
              <a:extLst>
                <a:ext uri="{FF2B5EF4-FFF2-40B4-BE49-F238E27FC236}">
                  <a16:creationId xmlns:a16="http://schemas.microsoft.com/office/drawing/2014/main" xmlns="" id="{A9FBF5A1-7233-4BFB-BE52-3C7EBE48845D}"/>
                </a:ext>
              </a:extLst>
            </p:cNvPr>
            <p:cNvSpPr txBox="1"/>
            <p:nvPr/>
          </p:nvSpPr>
          <p:spPr>
            <a:xfrm>
              <a:off x="4822629" y="4473531"/>
              <a:ext cx="312906" cy="369332"/>
            </a:xfrm>
            <a:prstGeom prst="rect">
              <a:avLst/>
            </a:prstGeom>
            <a:noFill/>
          </p:spPr>
          <p:txBody>
            <a:bodyPr wrap="none" rtlCol="0">
              <a:spAutoFit/>
            </a:bodyPr>
            <a:lstStyle/>
            <a:p>
              <a:r>
                <a:rPr lang="en-US" altLang="zh-CN" dirty="0" smtClean="0"/>
                <a:t>5</a:t>
              </a:r>
              <a:endParaRPr lang="zh-CN" altLang="en-US" dirty="0"/>
            </a:p>
          </p:txBody>
        </p:sp>
        <p:grpSp>
          <p:nvGrpSpPr>
            <p:cNvPr id="49" name="组合 41">
              <a:extLst>
                <a:ext uri="{FF2B5EF4-FFF2-40B4-BE49-F238E27FC236}">
                  <a16:creationId xmlns:a16="http://schemas.microsoft.com/office/drawing/2014/main" xmlns="" id="{AED21585-49C2-4A11-81D6-133F3A8BB37F}"/>
                </a:ext>
              </a:extLst>
            </p:cNvPr>
            <p:cNvGrpSpPr/>
            <p:nvPr/>
          </p:nvGrpSpPr>
          <p:grpSpPr>
            <a:xfrm>
              <a:off x="4727054" y="4413802"/>
              <a:ext cx="504056" cy="488790"/>
              <a:chOff x="4727054" y="1768670"/>
              <a:chExt cx="504056" cy="488790"/>
            </a:xfrm>
          </p:grpSpPr>
          <p:sp>
            <p:nvSpPr>
              <p:cNvPr id="51" name="左中括号 50">
                <a:extLst>
                  <a:ext uri="{FF2B5EF4-FFF2-40B4-BE49-F238E27FC236}">
                    <a16:creationId xmlns:a16="http://schemas.microsoft.com/office/drawing/2014/main" xmlns="" id="{5FE9DE43-67AD-4B15-A321-B16285C428D9}"/>
                  </a:ext>
                </a:extLst>
              </p:cNvPr>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左中括号 51">
                <a:extLst>
                  <a:ext uri="{FF2B5EF4-FFF2-40B4-BE49-F238E27FC236}">
                    <a16:creationId xmlns:a16="http://schemas.microsoft.com/office/drawing/2014/main" xmlns="" id="{9F6869D8-3057-433C-8E1E-26C51425B794}"/>
                  </a:ext>
                </a:extLst>
              </p:cNvPr>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0" name="TextBox 30">
              <a:extLst>
                <a:ext uri="{FF2B5EF4-FFF2-40B4-BE49-F238E27FC236}">
                  <a16:creationId xmlns:a16="http://schemas.microsoft.com/office/drawing/2014/main" xmlns="" id="{B0330DDB-0C00-4A43-9F13-06FDADEF338B}"/>
                </a:ext>
              </a:extLst>
            </p:cNvPr>
            <p:cNvSpPr txBox="1"/>
            <p:nvPr/>
          </p:nvSpPr>
          <p:spPr>
            <a:xfrm>
              <a:off x="5375126" y="4417948"/>
              <a:ext cx="2064989" cy="523220"/>
            </a:xfrm>
            <a:prstGeom prst="rect">
              <a:avLst/>
            </a:prstGeom>
            <a:noFill/>
          </p:spPr>
          <p:txBody>
            <a:bodyPr wrap="none" rtlCol="0">
              <a:spAutoFit/>
            </a:bodyPr>
            <a:lstStyle/>
            <a:p>
              <a:pPr lvl="1"/>
              <a:r>
                <a:rPr lang="en-US" altLang="zh-CN" sz="2800" dirty="0" err="1" smtClean="0"/>
                <a:t>Xgboost</a:t>
              </a:r>
              <a:r>
                <a:rPr lang="en-US" altLang="zh-CN" sz="2800" dirty="0" smtClean="0"/>
                <a:t> </a:t>
              </a:r>
              <a:endParaRPr lang="zh-CN" altLang="en-US" sz="2800" dirty="0"/>
            </a:p>
          </p:txBody>
        </p:sp>
      </p:grpSp>
    </p:spTree>
    <p:extLst>
      <p:ext uri="{BB962C8B-B14F-4D97-AF65-F5344CB8AC3E}">
        <p14:creationId xmlns:p14="http://schemas.microsoft.com/office/powerpoint/2010/main" xmlns="" val="387336063"/>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2" presetClass="entr" presetSubtype="4"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p:tgtEl>
                                          <p:spTgt spid="33"/>
                                        </p:tgtEl>
                                        <p:attrNameLst>
                                          <p:attrName>ppt_y</p:attrName>
                                        </p:attrNameLst>
                                      </p:cBhvr>
                                      <p:tavLst>
                                        <p:tav tm="0">
                                          <p:val>
                                            <p:strVal val="#ppt_y+#ppt_h*1.125000"/>
                                          </p:val>
                                        </p:tav>
                                        <p:tav tm="100000">
                                          <p:val>
                                            <p:strVal val="#ppt_y"/>
                                          </p:val>
                                        </p:tav>
                                      </p:tavLst>
                                    </p:anim>
                                    <p:animEffect transition="in" filter="wipe(up)">
                                      <p:cBhvr>
                                        <p:cTn id="24" dur="500"/>
                                        <p:tgtEl>
                                          <p:spTgt spid="33"/>
                                        </p:tgtEl>
                                      </p:cBhvr>
                                    </p:animEffect>
                                  </p:childTnLst>
                                </p:cTn>
                              </p:par>
                            </p:childTnLst>
                          </p:cTn>
                        </p:par>
                        <p:par>
                          <p:cTn id="25" fill="hold">
                            <p:stCondLst>
                              <p:cond delay="1500"/>
                            </p:stCondLst>
                            <p:childTnLst>
                              <p:par>
                                <p:cTn id="26" presetID="12" presetClass="entr" presetSubtype="4"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p:tgtEl>
                                          <p:spTgt spid="34"/>
                                        </p:tgtEl>
                                        <p:attrNameLst>
                                          <p:attrName>ppt_y</p:attrName>
                                        </p:attrNameLst>
                                      </p:cBhvr>
                                      <p:tavLst>
                                        <p:tav tm="0">
                                          <p:val>
                                            <p:strVal val="#ppt_y+#ppt_h*1.125000"/>
                                          </p:val>
                                        </p:tav>
                                        <p:tav tm="100000">
                                          <p:val>
                                            <p:strVal val="#ppt_y"/>
                                          </p:val>
                                        </p:tav>
                                      </p:tavLst>
                                    </p:anim>
                                    <p:animEffect transition="in" filter="wipe(up)">
                                      <p:cBhvr>
                                        <p:cTn id="29" dur="500"/>
                                        <p:tgtEl>
                                          <p:spTgt spid="34"/>
                                        </p:tgtEl>
                                      </p:cBhvr>
                                    </p:animEffect>
                                  </p:childTnLst>
                                </p:cTn>
                              </p:par>
                            </p:childTnLst>
                          </p:cTn>
                        </p:par>
                        <p:par>
                          <p:cTn id="30" fill="hold">
                            <p:stCondLst>
                              <p:cond delay="2000"/>
                            </p:stCondLst>
                            <p:childTnLst>
                              <p:par>
                                <p:cTn id="31" presetID="12" presetClass="entr" presetSubtype="4"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p:tgtEl>
                                          <p:spTgt spid="35"/>
                                        </p:tgtEl>
                                        <p:attrNameLst>
                                          <p:attrName>ppt_y</p:attrName>
                                        </p:attrNameLst>
                                      </p:cBhvr>
                                      <p:tavLst>
                                        <p:tav tm="0">
                                          <p:val>
                                            <p:strVal val="#ppt_y+#ppt_h*1.125000"/>
                                          </p:val>
                                        </p:tav>
                                        <p:tav tm="100000">
                                          <p:val>
                                            <p:strVal val="#ppt_y"/>
                                          </p:val>
                                        </p:tav>
                                      </p:tavLst>
                                    </p:anim>
                                    <p:animEffect transition="in" filter="wipe(up)">
                                      <p:cBhvr>
                                        <p:cTn id="34" dur="500"/>
                                        <p:tgtEl>
                                          <p:spTgt spid="35"/>
                                        </p:tgtEl>
                                      </p:cBhvr>
                                    </p:animEffect>
                                  </p:childTnLst>
                                </p:cTn>
                              </p:par>
                            </p:childTnLst>
                          </p:cTn>
                        </p:par>
                        <p:par>
                          <p:cTn id="35" fill="hold">
                            <p:stCondLst>
                              <p:cond delay="2500"/>
                            </p:stCondLst>
                            <p:childTnLst>
                              <p:par>
                                <p:cTn id="36" presetID="12" presetClass="entr" presetSubtype="4"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additive="base">
                                        <p:cTn id="38" dur="500"/>
                                        <p:tgtEl>
                                          <p:spTgt spid="38"/>
                                        </p:tgtEl>
                                        <p:attrNameLst>
                                          <p:attrName>ppt_y</p:attrName>
                                        </p:attrNameLst>
                                      </p:cBhvr>
                                      <p:tavLst>
                                        <p:tav tm="0">
                                          <p:val>
                                            <p:strVal val="#ppt_y+#ppt_h*1.125000"/>
                                          </p:val>
                                        </p:tav>
                                        <p:tav tm="100000">
                                          <p:val>
                                            <p:strVal val="#ppt_y"/>
                                          </p:val>
                                        </p:tav>
                                      </p:tavLst>
                                    </p:anim>
                                    <p:animEffect transition="in" filter="wipe(up)">
                                      <p:cBhvr>
                                        <p:cTn id="39" dur="500"/>
                                        <p:tgtEl>
                                          <p:spTgt spid="38"/>
                                        </p:tgtEl>
                                      </p:cBhvr>
                                    </p:animEffect>
                                  </p:childTnLst>
                                </p:cTn>
                              </p:par>
                              <p:par>
                                <p:cTn id="40" presetID="31"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1000" fill="hold"/>
                                        <p:tgtEl>
                                          <p:spTgt spid="36"/>
                                        </p:tgtEl>
                                        <p:attrNameLst>
                                          <p:attrName>ppt_w</p:attrName>
                                        </p:attrNameLst>
                                      </p:cBhvr>
                                      <p:tavLst>
                                        <p:tav tm="0">
                                          <p:val>
                                            <p:fltVal val="0"/>
                                          </p:val>
                                        </p:tav>
                                        <p:tav tm="100000">
                                          <p:val>
                                            <p:strVal val="#ppt_w"/>
                                          </p:val>
                                        </p:tav>
                                      </p:tavLst>
                                    </p:anim>
                                    <p:anim calcmode="lin" valueType="num">
                                      <p:cBhvr>
                                        <p:cTn id="43" dur="1000" fill="hold"/>
                                        <p:tgtEl>
                                          <p:spTgt spid="36"/>
                                        </p:tgtEl>
                                        <p:attrNameLst>
                                          <p:attrName>ppt_h</p:attrName>
                                        </p:attrNameLst>
                                      </p:cBhvr>
                                      <p:tavLst>
                                        <p:tav tm="0">
                                          <p:val>
                                            <p:fltVal val="0"/>
                                          </p:val>
                                        </p:tav>
                                        <p:tav tm="100000">
                                          <p:val>
                                            <p:strVal val="#ppt_h"/>
                                          </p:val>
                                        </p:tav>
                                      </p:tavLst>
                                    </p:anim>
                                    <p:anim calcmode="lin" valueType="num">
                                      <p:cBhvr>
                                        <p:cTn id="44" dur="1000" fill="hold"/>
                                        <p:tgtEl>
                                          <p:spTgt spid="36"/>
                                        </p:tgtEl>
                                        <p:attrNameLst>
                                          <p:attrName>style.rotation</p:attrName>
                                        </p:attrNameLst>
                                      </p:cBhvr>
                                      <p:tavLst>
                                        <p:tav tm="0">
                                          <p:val>
                                            <p:fltVal val="90"/>
                                          </p:val>
                                        </p:tav>
                                        <p:tav tm="100000">
                                          <p:val>
                                            <p:fltVal val="0"/>
                                          </p:val>
                                        </p:tav>
                                      </p:tavLst>
                                    </p:anim>
                                    <p:animEffect transition="in" filter="fade">
                                      <p:cBhvr>
                                        <p:cTn id="45" dur="1000"/>
                                        <p:tgtEl>
                                          <p:spTgt spid="36"/>
                                        </p:tgtEl>
                                      </p:cBhvr>
                                    </p:animEffect>
                                  </p:childTnLst>
                                </p:cTn>
                              </p:par>
                              <p:par>
                                <p:cTn id="46" presetID="31" presetClass="entr" presetSubtype="0" fill="hold" nodeType="with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p:cTn id="48" dur="1000" fill="hold"/>
                                        <p:tgtEl>
                                          <p:spTgt spid="37"/>
                                        </p:tgtEl>
                                        <p:attrNameLst>
                                          <p:attrName>ppt_w</p:attrName>
                                        </p:attrNameLst>
                                      </p:cBhvr>
                                      <p:tavLst>
                                        <p:tav tm="0">
                                          <p:val>
                                            <p:fltVal val="0"/>
                                          </p:val>
                                        </p:tav>
                                        <p:tav tm="100000">
                                          <p:val>
                                            <p:strVal val="#ppt_w"/>
                                          </p:val>
                                        </p:tav>
                                      </p:tavLst>
                                    </p:anim>
                                    <p:anim calcmode="lin" valueType="num">
                                      <p:cBhvr>
                                        <p:cTn id="49" dur="1000" fill="hold"/>
                                        <p:tgtEl>
                                          <p:spTgt spid="37"/>
                                        </p:tgtEl>
                                        <p:attrNameLst>
                                          <p:attrName>ppt_h</p:attrName>
                                        </p:attrNameLst>
                                      </p:cBhvr>
                                      <p:tavLst>
                                        <p:tav tm="0">
                                          <p:val>
                                            <p:fltVal val="0"/>
                                          </p:val>
                                        </p:tav>
                                        <p:tav tm="100000">
                                          <p:val>
                                            <p:strVal val="#ppt_h"/>
                                          </p:val>
                                        </p:tav>
                                      </p:tavLst>
                                    </p:anim>
                                    <p:anim calcmode="lin" valueType="num">
                                      <p:cBhvr>
                                        <p:cTn id="50" dur="1000" fill="hold"/>
                                        <p:tgtEl>
                                          <p:spTgt spid="37"/>
                                        </p:tgtEl>
                                        <p:attrNameLst>
                                          <p:attrName>style.rotation</p:attrName>
                                        </p:attrNameLst>
                                      </p:cBhvr>
                                      <p:tavLst>
                                        <p:tav tm="0">
                                          <p:val>
                                            <p:fltVal val="90"/>
                                          </p:val>
                                        </p:tav>
                                        <p:tav tm="100000">
                                          <p:val>
                                            <p:fltVal val="0"/>
                                          </p:val>
                                        </p:tav>
                                      </p:tavLst>
                                    </p:anim>
                                    <p:animEffect transition="in" filter="fade">
                                      <p:cBhvr>
                                        <p:cTn id="51" dur="1000"/>
                                        <p:tgtEl>
                                          <p:spTgt spid="37"/>
                                        </p:tgtEl>
                                      </p:cBhvr>
                                    </p:animEffect>
                                  </p:childTnLst>
                                </p:cTn>
                              </p:par>
                              <p:par>
                                <p:cTn id="52" presetID="31" presetClass="entr" presetSubtype="0"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p:cTn id="54" dur="1000" fill="hold"/>
                                        <p:tgtEl>
                                          <p:spTgt spid="40"/>
                                        </p:tgtEl>
                                        <p:attrNameLst>
                                          <p:attrName>ppt_w</p:attrName>
                                        </p:attrNameLst>
                                      </p:cBhvr>
                                      <p:tavLst>
                                        <p:tav tm="0">
                                          <p:val>
                                            <p:fltVal val="0"/>
                                          </p:val>
                                        </p:tav>
                                        <p:tav tm="100000">
                                          <p:val>
                                            <p:strVal val="#ppt_w"/>
                                          </p:val>
                                        </p:tav>
                                      </p:tavLst>
                                    </p:anim>
                                    <p:anim calcmode="lin" valueType="num">
                                      <p:cBhvr>
                                        <p:cTn id="55" dur="1000" fill="hold"/>
                                        <p:tgtEl>
                                          <p:spTgt spid="40"/>
                                        </p:tgtEl>
                                        <p:attrNameLst>
                                          <p:attrName>ppt_h</p:attrName>
                                        </p:attrNameLst>
                                      </p:cBhvr>
                                      <p:tavLst>
                                        <p:tav tm="0">
                                          <p:val>
                                            <p:fltVal val="0"/>
                                          </p:val>
                                        </p:tav>
                                        <p:tav tm="100000">
                                          <p:val>
                                            <p:strVal val="#ppt_h"/>
                                          </p:val>
                                        </p:tav>
                                      </p:tavLst>
                                    </p:anim>
                                    <p:anim calcmode="lin" valueType="num">
                                      <p:cBhvr>
                                        <p:cTn id="56" dur="1000" fill="hold"/>
                                        <p:tgtEl>
                                          <p:spTgt spid="40"/>
                                        </p:tgtEl>
                                        <p:attrNameLst>
                                          <p:attrName>style.rotation</p:attrName>
                                        </p:attrNameLst>
                                      </p:cBhvr>
                                      <p:tavLst>
                                        <p:tav tm="0">
                                          <p:val>
                                            <p:fltVal val="90"/>
                                          </p:val>
                                        </p:tav>
                                        <p:tav tm="100000">
                                          <p:val>
                                            <p:fltVal val="0"/>
                                          </p:val>
                                        </p:tav>
                                      </p:tavLst>
                                    </p:anim>
                                    <p:animEffect transition="in" filter="fade">
                                      <p:cBhvr>
                                        <p:cTn id="57" dur="1000"/>
                                        <p:tgtEl>
                                          <p:spTgt spid="40"/>
                                        </p:tgtEl>
                                      </p:cBhvr>
                                    </p:animEffect>
                                  </p:childTnLst>
                                </p:cTn>
                              </p:par>
                              <p:par>
                                <p:cTn id="58" presetID="31" presetClass="entr" presetSubtype="0" fill="hold" nodeType="withEffect">
                                  <p:stCondLst>
                                    <p:cond delay="0"/>
                                  </p:stCondLst>
                                  <p:childTnLst>
                                    <p:set>
                                      <p:cBhvr>
                                        <p:cTn id="59" dur="1" fill="hold">
                                          <p:stCondLst>
                                            <p:cond delay="0"/>
                                          </p:stCondLst>
                                        </p:cTn>
                                        <p:tgtEl>
                                          <p:spTgt spid="39"/>
                                        </p:tgtEl>
                                        <p:attrNameLst>
                                          <p:attrName>style.visibility</p:attrName>
                                        </p:attrNameLst>
                                      </p:cBhvr>
                                      <p:to>
                                        <p:strVal val="visible"/>
                                      </p:to>
                                    </p:set>
                                    <p:anim calcmode="lin" valueType="num">
                                      <p:cBhvr>
                                        <p:cTn id="60" dur="1000" fill="hold"/>
                                        <p:tgtEl>
                                          <p:spTgt spid="39"/>
                                        </p:tgtEl>
                                        <p:attrNameLst>
                                          <p:attrName>ppt_w</p:attrName>
                                        </p:attrNameLst>
                                      </p:cBhvr>
                                      <p:tavLst>
                                        <p:tav tm="0">
                                          <p:val>
                                            <p:fltVal val="0"/>
                                          </p:val>
                                        </p:tav>
                                        <p:tav tm="100000">
                                          <p:val>
                                            <p:strVal val="#ppt_w"/>
                                          </p:val>
                                        </p:tav>
                                      </p:tavLst>
                                    </p:anim>
                                    <p:anim calcmode="lin" valueType="num">
                                      <p:cBhvr>
                                        <p:cTn id="61" dur="1000" fill="hold"/>
                                        <p:tgtEl>
                                          <p:spTgt spid="39"/>
                                        </p:tgtEl>
                                        <p:attrNameLst>
                                          <p:attrName>ppt_h</p:attrName>
                                        </p:attrNameLst>
                                      </p:cBhvr>
                                      <p:tavLst>
                                        <p:tav tm="0">
                                          <p:val>
                                            <p:fltVal val="0"/>
                                          </p:val>
                                        </p:tav>
                                        <p:tav tm="100000">
                                          <p:val>
                                            <p:strVal val="#ppt_h"/>
                                          </p:val>
                                        </p:tav>
                                      </p:tavLst>
                                    </p:anim>
                                    <p:anim calcmode="lin" valueType="num">
                                      <p:cBhvr>
                                        <p:cTn id="62" dur="1000" fill="hold"/>
                                        <p:tgtEl>
                                          <p:spTgt spid="39"/>
                                        </p:tgtEl>
                                        <p:attrNameLst>
                                          <p:attrName>style.rotation</p:attrName>
                                        </p:attrNameLst>
                                      </p:cBhvr>
                                      <p:tavLst>
                                        <p:tav tm="0">
                                          <p:val>
                                            <p:fltVal val="90"/>
                                          </p:val>
                                        </p:tav>
                                        <p:tav tm="100000">
                                          <p:val>
                                            <p:fltVal val="0"/>
                                          </p:val>
                                        </p:tav>
                                      </p:tavLst>
                                    </p:anim>
                                    <p:animEffect transition="in" filter="fade">
                                      <p:cBhvr>
                                        <p:cTn id="63" dur="1000"/>
                                        <p:tgtEl>
                                          <p:spTgt spid="39"/>
                                        </p:tgtEl>
                                      </p:cBhvr>
                                    </p:animEffect>
                                  </p:childTnLst>
                                </p:cTn>
                              </p:par>
                            </p:childTnLst>
                          </p:cTn>
                        </p:par>
                        <p:par>
                          <p:cTn id="64" fill="hold">
                            <p:stCondLst>
                              <p:cond delay="3500"/>
                            </p:stCondLst>
                            <p:childTnLst>
                              <p:par>
                                <p:cTn id="65" presetID="12" presetClass="entr" presetSubtype="4" fill="hold" nodeType="after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p:tgtEl>
                                          <p:spTgt spid="47"/>
                                        </p:tgtEl>
                                        <p:attrNameLst>
                                          <p:attrName>ppt_y</p:attrName>
                                        </p:attrNameLst>
                                      </p:cBhvr>
                                      <p:tavLst>
                                        <p:tav tm="0">
                                          <p:val>
                                            <p:strVal val="#ppt_y+#ppt_h*1.125000"/>
                                          </p:val>
                                        </p:tav>
                                        <p:tav tm="100000">
                                          <p:val>
                                            <p:strVal val="#ppt_y"/>
                                          </p:val>
                                        </p:tav>
                                      </p:tavLst>
                                    </p:anim>
                                    <p:animEffect transition="in" filter="wipe(up)">
                                      <p:cBhvr>
                                        <p:cTn id="6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013" cy="1569660"/>
          </a:xfrm>
          <a:prstGeom prst="rect">
            <a:avLst/>
          </a:prstGeom>
          <a:noFill/>
        </p:spPr>
        <p:txBody>
          <a:bodyPr wrap="none" rtlCol="0">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rPr>
              <a:t>3</a:t>
            </a:r>
            <a:endParaRPr lang="zh-CN" altLang="en-US"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5375126" y="2955654"/>
            <a:ext cx="4283545" cy="646331"/>
          </a:xfrm>
          <a:prstGeom prst="rect">
            <a:avLst/>
          </a:prstGeom>
          <a:noFill/>
        </p:spPr>
        <p:txBody>
          <a:bodyPr wrap="none" rtlCol="0">
            <a:spAutoFit/>
          </a:bodyPr>
          <a:lstStyle/>
          <a:p>
            <a:r>
              <a:rPr lang="en-US" altLang="zh-CN" sz="3600" spc="300" dirty="0" smtClean="0">
                <a:latin typeface="+mn-ea"/>
              </a:rPr>
              <a:t>Model selection</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70404642"/>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898790" cy="369332"/>
          </a:xfrm>
          <a:prstGeom prst="rect">
            <a:avLst/>
          </a:prstGeom>
        </p:spPr>
        <p:txBody>
          <a:bodyPr wrap="none">
            <a:spAutoFit/>
          </a:bodyPr>
          <a:lstStyle/>
          <a:p>
            <a:r>
              <a:rPr lang="en-US" altLang="zh-CN" b="1" dirty="0" smtClean="0">
                <a:solidFill>
                  <a:srgbClr val="C00000"/>
                </a:solidFill>
              </a:rPr>
              <a:t>Tune parameter</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2" name="图片 11" descr="2.png"/>
          <p:cNvPicPr>
            <a:picLocks noChangeAspect="1"/>
          </p:cNvPicPr>
          <p:nvPr/>
        </p:nvPicPr>
        <p:blipFill>
          <a:blip r:embed="rId3" cstate="print"/>
          <a:stretch>
            <a:fillRect/>
          </a:stretch>
        </p:blipFill>
        <p:spPr>
          <a:xfrm>
            <a:off x="1342678" y="1628800"/>
            <a:ext cx="3468142" cy="1440160"/>
          </a:xfrm>
          <a:prstGeom prst="rect">
            <a:avLst/>
          </a:prstGeom>
        </p:spPr>
      </p:pic>
      <p:pic>
        <p:nvPicPr>
          <p:cNvPr id="13" name="图片 12" descr="3.png"/>
          <p:cNvPicPr>
            <a:picLocks noChangeAspect="1"/>
          </p:cNvPicPr>
          <p:nvPr/>
        </p:nvPicPr>
        <p:blipFill>
          <a:blip r:embed="rId4" cstate="print"/>
          <a:stretch>
            <a:fillRect/>
          </a:stretch>
        </p:blipFill>
        <p:spPr>
          <a:xfrm>
            <a:off x="6167214" y="1268760"/>
            <a:ext cx="3600400" cy="1800200"/>
          </a:xfrm>
          <a:prstGeom prst="rect">
            <a:avLst/>
          </a:prstGeom>
        </p:spPr>
      </p:pic>
      <p:pic>
        <p:nvPicPr>
          <p:cNvPr id="14" name="图片 13" descr="4.png"/>
          <p:cNvPicPr>
            <a:picLocks noChangeAspect="1"/>
          </p:cNvPicPr>
          <p:nvPr/>
        </p:nvPicPr>
        <p:blipFill>
          <a:blip r:embed="rId5" cstate="print"/>
          <a:stretch>
            <a:fillRect/>
          </a:stretch>
        </p:blipFill>
        <p:spPr>
          <a:xfrm>
            <a:off x="1414686" y="3717032"/>
            <a:ext cx="8496944" cy="2232248"/>
          </a:xfrm>
          <a:prstGeom prst="rect">
            <a:avLst/>
          </a:prstGeom>
        </p:spPr>
      </p:pic>
    </p:spTree>
    <p:extLst>
      <p:ext uri="{BB962C8B-B14F-4D97-AF65-F5344CB8AC3E}">
        <p14:creationId xmlns:p14="http://schemas.microsoft.com/office/powerpoint/2010/main" xmlns="" val="3797433109"/>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968</TotalTime>
  <Words>191</Words>
  <Application>Microsoft Office PowerPoint</Application>
  <PresentationFormat>自定义</PresentationFormat>
  <Paragraphs>91</Paragraphs>
  <Slides>16</Slides>
  <Notes>16</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Administrator</cp:lastModifiedBy>
  <cp:revision>68</cp:revision>
  <dcterms:modified xsi:type="dcterms:W3CDTF">2018-03-20T21:05:47Z</dcterms:modified>
</cp:coreProperties>
</file>