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71" r:id="rId10"/>
    <p:sldId id="268" r:id="rId11"/>
    <p:sldId id="272" r:id="rId12"/>
    <p:sldId id="264" r:id="rId13"/>
    <p:sldId id="273" r:id="rId14"/>
    <p:sldId id="274" r:id="rId15"/>
    <p:sldId id="275" r:id="rId16"/>
    <p:sldId id="276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67" autoAdjust="0"/>
  </p:normalViewPr>
  <p:slideViewPr>
    <p:cSldViewPr snapToGrid="0">
      <p:cViewPr varScale="1">
        <p:scale>
          <a:sx n="67" d="100"/>
          <a:sy n="67" d="100"/>
        </p:scale>
        <p:origin x="6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7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8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3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6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0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6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3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6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70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0A889-FA0B-4A42-8571-7141C32C7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67" y="592668"/>
            <a:ext cx="9296400" cy="1930399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prstClr val="white"/>
                </a:solidFill>
                <a:latin typeface="等线 Light" panose="020F0302020204030204"/>
              </a:rPr>
              <a:t>Model Selection and Evaluation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A552B-BB43-41EE-85FB-C70E90E3C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666" y="3081866"/>
            <a:ext cx="9228667" cy="1828800"/>
          </a:xfrm>
        </p:spPr>
        <p:txBody>
          <a:bodyPr/>
          <a:lstStyle/>
          <a:p>
            <a:pPr lvl="0"/>
            <a:r>
              <a:rPr lang="en-US" altLang="zh-CN" sz="3200" b="1" dirty="0">
                <a:solidFill>
                  <a:prstClr val="white"/>
                </a:solidFill>
                <a:latin typeface="等线" panose="020F0502020204030204"/>
              </a:rPr>
              <a:t>Dogs, Fried Chicken or Blueberry Muffins?</a:t>
            </a:r>
          </a:p>
          <a:p>
            <a:pPr lvl="0"/>
            <a:endParaRPr lang="en-US" altLang="zh-CN" b="1" dirty="0">
              <a:solidFill>
                <a:prstClr val="black"/>
              </a:solidFill>
              <a:latin typeface="等线" panose="020F0502020204030204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C258F-2F0D-4437-92DF-5F5750FCABAC}"/>
              </a:ext>
            </a:extLst>
          </p:cNvPr>
          <p:cNvSpPr txBox="1"/>
          <p:nvPr/>
        </p:nvSpPr>
        <p:spPr>
          <a:xfrm>
            <a:off x="5469467" y="4638468"/>
            <a:ext cx="5783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/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   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Group4: Lin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Yanjun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; Jiang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Chenfei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; </a:t>
            </a:r>
          </a:p>
          <a:p>
            <a:pPr lvl="0" defTabSz="914400"/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Tao Wesley; Wan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Qianhui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; Yao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Jingtian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974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3632E-C5E3-4D3B-98AA-DF6AD7C0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4. Model assessment and comparison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2EDEE-55E3-4C5C-B65F-88E0BA17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altLang="zh-CN" sz="2600" b="1" dirty="0">
                <a:solidFill>
                  <a:prstClr val="white"/>
                </a:solidFill>
                <a:latin typeface="等线" panose="020F0502020204030204"/>
              </a:rPr>
              <a:t>4.1 Model assessment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4.1.1 Cost evaluation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</a:rPr>
              <a:t>feature dimensions</a:t>
            </a:r>
          </a:p>
          <a:p>
            <a:pPr marL="0" lvl="0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  <a:p>
            <a:pPr lvl="0"/>
            <a:r>
              <a:rPr lang="en-US" altLang="zh-CN" sz="2400" dirty="0">
                <a:solidFill>
                  <a:prstClr val="white"/>
                </a:solidFill>
              </a:rPr>
              <a:t>model running time (training/prediction/tuning time)</a:t>
            </a:r>
          </a:p>
          <a:p>
            <a:pPr marL="0" lvl="0" indent="0">
              <a:buNone/>
            </a:pPr>
            <a:endParaRPr lang="en-US" altLang="zh-CN" sz="26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lvl="0" indent="0">
              <a:buNone/>
            </a:pPr>
            <a:r>
              <a:rPr lang="en-US" altLang="zh-CN" sz="2600" b="1" dirty="0">
                <a:solidFill>
                  <a:prstClr val="white"/>
                </a:solidFill>
                <a:latin typeface="等线" panose="020F0502020204030204"/>
              </a:rPr>
              <a:t>4.1.2 Performance evaluation</a:t>
            </a:r>
          </a:p>
          <a:p>
            <a:r>
              <a:rPr lang="en-US" altLang="zh-CN" sz="2200" b="1" dirty="0">
                <a:solidFill>
                  <a:prstClr val="white"/>
                </a:solidFill>
                <a:latin typeface="等线" panose="020F0502020204030204"/>
              </a:rPr>
              <a:t>Accuracy</a:t>
            </a:r>
          </a:p>
          <a:p>
            <a:pPr marL="0" indent="0">
              <a:buNone/>
            </a:pPr>
            <a:endParaRPr lang="en-US" altLang="zh-CN" sz="22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en-US" altLang="zh-CN" sz="22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en-US" altLang="zh-CN" sz="2200" b="1" dirty="0">
              <a:solidFill>
                <a:prstClr val="white"/>
              </a:solidFill>
              <a:latin typeface="等线" panose="020F0502020204030204"/>
            </a:endParaRPr>
          </a:p>
          <a:p>
            <a:r>
              <a:rPr lang="en-US" altLang="zh-CN" sz="2200" b="1" dirty="0">
                <a:solidFill>
                  <a:prstClr val="white"/>
                </a:solidFill>
                <a:latin typeface="等线" panose="020F0502020204030204"/>
              </a:rPr>
              <a:t>ROC curve, gams &amp; lift charts etc.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238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3632E-C5E3-4D3B-98AA-DF6AD7C0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4. Model assessment and comparison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2EDEE-55E3-4C5C-B65F-88E0BA17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600" b="1" dirty="0">
                <a:solidFill>
                  <a:prstClr val="white"/>
                </a:solidFill>
                <a:latin typeface="等线" panose="020F0502020204030204"/>
              </a:rPr>
              <a:t>4.2 Model comparison</a:t>
            </a:r>
          </a:p>
          <a:p>
            <a:pPr marL="0" lvl="0" indent="0">
              <a:buNone/>
            </a:pPr>
            <a:r>
              <a:rPr lang="en-US" altLang="zh-CN" sz="2600" b="1" dirty="0">
                <a:solidFill>
                  <a:prstClr val="white"/>
                </a:solidFill>
                <a:latin typeface="等线" panose="020F0502020204030204"/>
              </a:rPr>
              <a:t>4.1.2 Performance evaluation</a:t>
            </a:r>
          </a:p>
          <a:p>
            <a:r>
              <a:rPr lang="en-US" altLang="zh-CN" sz="2200" b="1" dirty="0">
                <a:solidFill>
                  <a:prstClr val="white"/>
                </a:solidFill>
                <a:latin typeface="等线" panose="020F0502020204030204"/>
              </a:rPr>
              <a:t>cost (model running time)</a:t>
            </a:r>
          </a:p>
          <a:p>
            <a:r>
              <a:rPr lang="en-US" altLang="zh-CN" sz="2200" b="1" dirty="0">
                <a:solidFill>
                  <a:prstClr val="white"/>
                </a:solidFill>
                <a:latin typeface="等线" panose="020F0502020204030204"/>
              </a:rPr>
              <a:t>performance (accuracy)</a:t>
            </a:r>
          </a:p>
          <a:p>
            <a:endParaRPr lang="en-US" altLang="zh-CN" sz="22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7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5. Model improvement and prospect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5.1 Model improvement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5.1.1 Advanced feature</a:t>
            </a:r>
          </a:p>
          <a:p>
            <a:r>
              <a:rPr lang="en-US" altLang="zh-CN" sz="2600" b="1" dirty="0">
                <a:solidFill>
                  <a:prstClr val="white"/>
                </a:solidFill>
                <a:latin typeface="等线" panose="020F0502020204030204"/>
              </a:rPr>
              <a:t>SIFT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Invariant</a:t>
            </a:r>
            <a:r>
              <a:rPr lang="en-US" altLang="zh-CN" sz="2600" dirty="0"/>
              <a:t> to image scale and rotation.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Robust</a:t>
            </a:r>
            <a:r>
              <a:rPr lang="en-US" altLang="zh-CN" sz="2600" dirty="0"/>
              <a:t> to changes in illumination, noise, and minor changes in viewpoint.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Highly distinctive</a:t>
            </a:r>
            <a:r>
              <a:rPr lang="en-US" altLang="zh-CN" sz="2600" dirty="0"/>
              <a:t>, relatively easy to extract and allow for </a:t>
            </a:r>
          </a:p>
          <a:p>
            <a:pPr marL="0" indent="0">
              <a:buNone/>
            </a:pPr>
            <a:r>
              <a:rPr lang="en-US" altLang="zh-CN" sz="2600" dirty="0"/>
              <a:t>correct object identification with low probability of mismatch. </a:t>
            </a:r>
            <a:endParaRPr lang="zh-CN" altLang="en-US" sz="2600" dirty="0"/>
          </a:p>
          <a:p>
            <a:r>
              <a:rPr lang="en-US" altLang="zh-CN" dirty="0"/>
              <a:t>RGB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Gradient-based features</a:t>
            </a:r>
            <a:r>
              <a:rPr lang="en-US" altLang="zh-CN" sz="2600" dirty="0"/>
              <a:t>: makes the scheme robust to illumination variations whereas use of orientation information to define features provides robustness against contrast variations.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6CD658-37AB-4E81-AA58-9F24FA429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3900487"/>
            <a:ext cx="1828800" cy="1130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5CFD80-9A8C-403D-9EB1-2914E4B7C7A9}"/>
              </a:ext>
            </a:extLst>
          </p:cNvPr>
          <p:cNvSpPr txBox="1"/>
          <p:nvPr/>
        </p:nvSpPr>
        <p:spPr>
          <a:xfrm>
            <a:off x="1728300" y="4674010"/>
            <a:ext cx="7660943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white"/>
                </a:solidFill>
              </a:rPr>
              <a:t>(more relevant to the  classification problem characteristics)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2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5. Model improvement and prospect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</a:rPr>
              <a:t>5.1 Model improvement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</a:rPr>
              <a:t>5.1.2 Parameter tuning</a:t>
            </a:r>
            <a:endParaRPr lang="en-US" altLang="zh-CN" dirty="0"/>
          </a:p>
          <a:p>
            <a:r>
              <a:rPr lang="en-US" altLang="zh-CN" sz="2400" b="1" dirty="0">
                <a:solidFill>
                  <a:prstClr val="white"/>
                </a:solidFill>
              </a:rPr>
              <a:t>SVM model</a:t>
            </a:r>
          </a:p>
          <a:p>
            <a:r>
              <a:rPr lang="en-US" altLang="zh-CN" sz="2400" b="1" dirty="0">
                <a:solidFill>
                  <a:prstClr val="white"/>
                </a:solidFill>
              </a:rPr>
              <a:t>XGBoost model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prstClr val="white"/>
                </a:solidFill>
              </a:rPr>
              <a:t>General Parameters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srgbClr val="FFFF00"/>
                </a:solidFill>
              </a:rPr>
              <a:t>Booster Parameters </a:t>
            </a:r>
            <a:r>
              <a:rPr lang="en-US" altLang="zh-CN" sz="2000" b="1" dirty="0">
                <a:solidFill>
                  <a:prstClr val="white"/>
                </a:solidFill>
              </a:rPr>
              <a:t>(eta = 0.15, </a:t>
            </a:r>
            <a:r>
              <a:rPr lang="en-US" altLang="zh-CN" sz="2000" b="1" dirty="0" err="1">
                <a:solidFill>
                  <a:prstClr val="white"/>
                </a:solidFill>
              </a:rPr>
              <a:t>max_depth</a:t>
            </a:r>
            <a:r>
              <a:rPr lang="en-US" altLang="zh-CN" sz="2000" b="1" dirty="0">
                <a:solidFill>
                  <a:prstClr val="white"/>
                </a:solidFill>
              </a:rPr>
              <a:t> = 4)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prstClr val="white"/>
                </a:solidFill>
              </a:rPr>
              <a:t>Learning Task Parameters</a:t>
            </a:r>
          </a:p>
          <a:p>
            <a:r>
              <a:rPr lang="en-US" altLang="zh-CN" sz="2400" b="1" dirty="0">
                <a:solidFill>
                  <a:prstClr val="white"/>
                </a:solidFill>
              </a:rPr>
              <a:t>CNN(mobile net)</a:t>
            </a:r>
          </a:p>
          <a:p>
            <a:endParaRPr lang="en-US" altLang="zh-CN" sz="24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4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5. Model improvement and prospect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42"/>
            <a:ext cx="9694333" cy="1325563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en-US" altLang="zh-CN" sz="9600" b="1" dirty="0">
                <a:solidFill>
                  <a:prstClr val="white"/>
                </a:solidFill>
              </a:rPr>
              <a:t>5.1 Model improvement</a:t>
            </a:r>
          </a:p>
          <a:p>
            <a:pPr marL="0" lvl="0" indent="0">
              <a:buNone/>
            </a:pPr>
            <a:r>
              <a:rPr lang="en-US" altLang="zh-CN" sz="9600" b="1" dirty="0">
                <a:solidFill>
                  <a:prstClr val="white"/>
                </a:solidFill>
              </a:rPr>
              <a:t>5.1.3 CNN (</a:t>
            </a:r>
            <a:r>
              <a:rPr lang="en-US" altLang="zh-CN" sz="9600" b="1" dirty="0" err="1">
                <a:solidFill>
                  <a:prstClr val="white"/>
                </a:solidFill>
              </a:rPr>
              <a:t>MobileNet</a:t>
            </a:r>
            <a:r>
              <a:rPr lang="en-US" altLang="zh-CN" sz="9600" b="1" dirty="0">
                <a:solidFill>
                  <a:prstClr val="white"/>
                </a:solidFill>
              </a:rPr>
              <a:t>)</a:t>
            </a:r>
          </a:p>
          <a:p>
            <a:r>
              <a:rPr lang="en-US" altLang="zh-CN" sz="8000" dirty="0"/>
              <a:t> CNN model comparison</a:t>
            </a:r>
          </a:p>
          <a:p>
            <a:pPr marL="0" indent="0">
              <a:buNone/>
            </a:pPr>
            <a:r>
              <a:rPr lang="en-US" altLang="zh-CN" sz="8000" dirty="0"/>
              <a:t>    InceptionV3, Xception vs. </a:t>
            </a:r>
            <a:r>
              <a:rPr lang="en-US" altLang="zh-CN" sz="8000" dirty="0" err="1"/>
              <a:t>MobileNet</a:t>
            </a:r>
            <a:endParaRPr lang="en-US" altLang="zh-CN" sz="8000" dirty="0"/>
          </a:p>
          <a:p>
            <a:pPr marL="0" indent="0">
              <a:buNone/>
            </a:pPr>
            <a:endParaRPr lang="en-US" altLang="zh-CN" sz="50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E94AFE-2F0C-464A-8107-8C4D47D0072F}"/>
              </a:ext>
            </a:extLst>
          </p:cNvPr>
          <p:cNvSpPr/>
          <p:nvPr/>
        </p:nvSpPr>
        <p:spPr>
          <a:xfrm>
            <a:off x="838200" y="3106605"/>
            <a:ext cx="953240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white"/>
                </a:solidFill>
              </a:rPr>
              <a:t>Model background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prstClr val="white"/>
                </a:solidFill>
              </a:rPr>
              <a:t>     Pretrained by ImageNet, based on a </a:t>
            </a:r>
            <a:r>
              <a:rPr lang="en-US" altLang="zh-CN" sz="2000" dirty="0">
                <a:solidFill>
                  <a:srgbClr val="FFFF00"/>
                </a:solidFill>
              </a:rPr>
              <a:t>streamlined</a:t>
            </a:r>
            <a:r>
              <a:rPr lang="en-US" altLang="zh-CN" sz="2000" dirty="0">
                <a:solidFill>
                  <a:prstClr val="white"/>
                </a:solidFill>
              </a:rPr>
              <a:t> architecture which uses </a:t>
            </a:r>
            <a:r>
              <a:rPr lang="en-US" altLang="zh-CN" sz="2000" dirty="0">
                <a:solidFill>
                  <a:srgbClr val="FFFF00"/>
                </a:solidFill>
              </a:rPr>
              <a:t>depth-wise separable convolutions </a:t>
            </a:r>
            <a:r>
              <a:rPr lang="en-US" altLang="zh-CN" sz="2000" dirty="0">
                <a:solidFill>
                  <a:prstClr val="white"/>
                </a:solidFill>
              </a:rPr>
              <a:t>to build light weight deep neural networks.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FF00"/>
                </a:solidFill>
              </a:rPr>
              <a:t>    width multiplier</a:t>
            </a:r>
            <a:r>
              <a:rPr lang="en-US" altLang="zh-CN" sz="2000" dirty="0">
                <a:solidFill>
                  <a:prstClr val="white"/>
                </a:solidFill>
              </a:rPr>
              <a:t>: thinner models;   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FF00"/>
                </a:solidFill>
              </a:rPr>
              <a:t>    resolution multiplier</a:t>
            </a:r>
            <a:r>
              <a:rPr lang="en-US" altLang="zh-CN" sz="2000" dirty="0">
                <a:solidFill>
                  <a:prstClr val="white"/>
                </a:solidFill>
              </a:rPr>
              <a:t>: reduced representation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prstClr val="white"/>
                </a:solidFill>
              </a:rPr>
              <a:t>    framework: TensorFlow; interface: </a:t>
            </a:r>
            <a:r>
              <a:rPr lang="en-US" altLang="zh-CN" sz="2000" dirty="0" err="1">
                <a:solidFill>
                  <a:prstClr val="white"/>
                </a:solidFill>
              </a:rPr>
              <a:t>Keras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FF00"/>
                </a:solidFill>
              </a:rPr>
              <a:t>data augmentation </a:t>
            </a:r>
            <a:r>
              <a:rPr lang="en-US" altLang="zh-CN" sz="2000" dirty="0">
                <a:solidFill>
                  <a:prstClr val="white"/>
                </a:solidFill>
              </a:rPr>
              <a:t>(flipping, rotation, shifting, zoom-in)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white"/>
                </a:solidFill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fine tuning </a:t>
            </a:r>
            <a:r>
              <a:rPr lang="en-US" altLang="zh-CN" sz="2000" dirty="0">
                <a:solidFill>
                  <a:prstClr val="white"/>
                </a:solidFill>
              </a:rPr>
              <a:t>( only train the last layer)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D3DDD0-3EBF-478B-8451-58CD4DFA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57150"/>
            <a:ext cx="5324475" cy="6743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257ED3-7AC2-4D09-9299-067D896C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99" y="538030"/>
            <a:ext cx="10223905" cy="578194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555E4869-19AD-4B40-A481-6340FF91F7D9}"/>
              </a:ext>
            </a:extLst>
          </p:cNvPr>
          <p:cNvSpPr/>
          <p:nvPr/>
        </p:nvSpPr>
        <p:spPr>
          <a:xfrm>
            <a:off x="838200" y="4229100"/>
            <a:ext cx="10144125" cy="4667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1" animBg="1"/>
      <p:bldP spid="7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5. Model improvement and prospect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5.2 Prospect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5.2.1 Potential problem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prstClr val="white"/>
                </a:solidFill>
              </a:rPr>
              <a:t>Independence of SIFT feature contradicts the requirement of cross validation. </a:t>
            </a:r>
          </a:p>
          <a:p>
            <a:pPr marL="0" lvl="0" indent="0">
              <a:buNone/>
            </a:pPr>
            <a:endParaRPr lang="en-US" altLang="zh-CN" sz="24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5.2.2 Further improvement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39DF9E-E186-4560-BD7C-F9C124F9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33" y="4001294"/>
            <a:ext cx="3708000" cy="24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5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6. Reference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[1]  Model evaluation, model selection, and algorithm selection in machine learning Sebastian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Raschka</a:t>
            </a: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[2]  Model Evaluation (Classification &amp; Regression) 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Noureddin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Sadawi</a:t>
            </a: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[3]  Complete Guide to Parameter Tuning in XGBoost (with codes in Python)  AARSHAY JAIN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[4] 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MobileNets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: Efficient Convolutional Neural Networks for Mobile Vision Applications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Andrew G. Howard,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Menglong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Zhu, Bo Chen, Dmitry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Kalenichenko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,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Weijun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Wang, Tobias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Weyand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, Marco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Andreetto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, Hartwig Adam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[5]  Texture Feature Extraction of RGB, HSV, YIQ and Dithered Images using GLCM, Wavelet Decomposition Techniques  Manisha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Lumb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, Poonam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Sethi</a:t>
            </a: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[6]  Xception: Deep Learning with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Depthwise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Separable Convolutions 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Franc¸ois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Chollet</a:t>
            </a: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[7]  The Effectiveness of Data Augmentation in Image Classification using Deep Learning  Jason Wang, Luis Perez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[8]  http://scikit-learn.org/stable/model_selection.html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[9]  http://scikit-learn.org/stable/modules/svm.html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[10]  https://keras.io/applications/#documentation-for-individual-models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[11]  http://blog.csdn.net/u014380165/article/details/75142710</a:t>
            </a:r>
          </a:p>
          <a:p>
            <a:pPr marL="0" indent="0">
              <a:buNone/>
            </a:pP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6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46B3A-AF08-4F8B-B1B9-DF62C0A4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49"/>
            <a:ext cx="10515600" cy="1714501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Q&amp;A</a:t>
            </a:r>
            <a:endParaRPr lang="zh-CN" altLang="en-US" sz="7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20FAB-3030-4983-85AC-77B53FE0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5333"/>
            <a:ext cx="10515600" cy="1181630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2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81732-20EF-49BC-A163-E9C709E5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F7889-1B18-4990-A591-DEA8E4AF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1642"/>
            <a:ext cx="10515600" cy="3730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/>
              <a:t>Thanks for listening.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4826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9CF44-EC25-4AB9-9052-D1BDC4FB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latin typeface="Calibri Light (标题)"/>
              </a:rPr>
              <a:t>Model Selection and Evaluation </a:t>
            </a:r>
            <a:endParaRPr lang="zh-CN" altLang="en-US" sz="4000" dirty="0">
              <a:latin typeface="Calibri Light (标题)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492A7-2CDE-4681-8D00-EA3E55F8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0" y="2184400"/>
            <a:ext cx="10033000" cy="418253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1. Problem description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2. Baseline model 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3. Advanced model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4. Model assessment and comparison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5. Model improvement and prospect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6. Reference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8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9FBBB-6EFB-4E25-AFC5-898BC175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1. Problem description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4A286-E837-489D-9C00-819E4A50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849" y="2159000"/>
            <a:ext cx="4406618" cy="423333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altLang="zh-CN" b="1" dirty="0">
                <a:solidFill>
                  <a:prstClr val="white"/>
                </a:solidFill>
                <a:latin typeface="等线" panose="020F0502020204030204"/>
              </a:rPr>
              <a:t>Dogs, Fried Chicken or Blueberry Muffins?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b="1" dirty="0"/>
              <a:t>image classification</a:t>
            </a:r>
            <a:r>
              <a:rPr lang="en-US" altLang="zh-CN" sz="2400" dirty="0"/>
              <a:t>: the task of </a:t>
            </a:r>
            <a:r>
              <a:rPr lang="en-US" altLang="zh-CN" sz="2400" dirty="0">
                <a:solidFill>
                  <a:srgbClr val="FFFF00"/>
                </a:solidFill>
              </a:rPr>
              <a:t>extracting information classes </a:t>
            </a:r>
            <a:r>
              <a:rPr lang="en-US" altLang="zh-CN" sz="2400" dirty="0"/>
              <a:t>from a multiband raster image.</a:t>
            </a:r>
          </a:p>
          <a:p>
            <a:r>
              <a:rPr lang="en-US" altLang="zh-CN" sz="2400" b="1" dirty="0"/>
              <a:t>multiclass classification</a:t>
            </a:r>
            <a:r>
              <a:rPr lang="en-US" altLang="zh-CN" sz="2400" dirty="0"/>
              <a:t>: classifying instances into one of three or more classes.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D35E28-E6FC-4220-AAFD-F946D608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99" y="2159000"/>
            <a:ext cx="5207001" cy="36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EC400-8144-4761-A1B1-50DDF021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2. Baseline model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D875C-0601-46DE-892C-94B8E288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b="1" dirty="0">
                <a:solidFill>
                  <a:prstClr val="white"/>
                </a:solidFill>
                <a:latin typeface="等线" panose="020F0502020204030204"/>
              </a:rPr>
              <a:t>2.1 feature extraction</a:t>
            </a:r>
          </a:p>
          <a:p>
            <a:pPr marL="0" lvl="0" indent="0">
              <a:buNone/>
            </a:pPr>
            <a:endParaRPr lang="en-US" altLang="zh-CN" b="1" dirty="0">
              <a:solidFill>
                <a:prstClr val="white"/>
              </a:solidFill>
              <a:latin typeface="等线" panose="020F0502020204030204"/>
            </a:endParaRPr>
          </a:p>
          <a:p>
            <a:r>
              <a:rPr lang="en-US" altLang="zh-CN" sz="2400" b="1" dirty="0"/>
              <a:t>ORB(Oriented FAST and Rotated BRIEF): </a:t>
            </a:r>
            <a:r>
              <a:rPr lang="en-US" altLang="zh-CN" sz="2400" dirty="0"/>
              <a:t>a fusion of </a:t>
            </a:r>
            <a:r>
              <a:rPr lang="en-US" altLang="zh-CN" sz="2400" dirty="0">
                <a:solidFill>
                  <a:srgbClr val="FFFF00"/>
                </a:solidFill>
              </a:rPr>
              <a:t>FAST </a:t>
            </a:r>
            <a:r>
              <a:rPr lang="en-US" altLang="zh-CN" sz="2400" dirty="0" err="1">
                <a:solidFill>
                  <a:srgbClr val="FFFF00"/>
                </a:solidFill>
              </a:rPr>
              <a:t>keypoint</a:t>
            </a:r>
            <a:r>
              <a:rPr lang="en-US" altLang="zh-CN" sz="2400" dirty="0">
                <a:solidFill>
                  <a:srgbClr val="FFFF00"/>
                </a:solidFill>
              </a:rPr>
              <a:t> detector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FFFF00"/>
                </a:solidFill>
              </a:rPr>
              <a:t>BRIEF descriptor </a:t>
            </a:r>
            <a:r>
              <a:rPr lang="en-US" altLang="zh-CN" sz="2400" dirty="0"/>
              <a:t>with many modifications to enhance the performance.</a:t>
            </a:r>
          </a:p>
          <a:p>
            <a:r>
              <a:rPr lang="en-US" altLang="zh-CN" sz="2400" b="1" dirty="0"/>
              <a:t> SIFT(Scale Invariant Feature Transform): </a:t>
            </a:r>
            <a:r>
              <a:rPr lang="en-US" altLang="zh-CN" sz="2400" dirty="0"/>
              <a:t>local and based on the appearance of the object at particular </a:t>
            </a:r>
            <a:r>
              <a:rPr lang="en-US" altLang="zh-CN" sz="2400" dirty="0">
                <a:solidFill>
                  <a:srgbClr val="FFFF00"/>
                </a:solidFill>
              </a:rPr>
              <a:t>interest points</a:t>
            </a:r>
            <a:r>
              <a:rPr lang="en-US" altLang="zh-CN" sz="2400" dirty="0"/>
              <a:t>, and are </a:t>
            </a:r>
            <a:r>
              <a:rPr lang="en-US" altLang="zh-CN" sz="2400" dirty="0">
                <a:solidFill>
                  <a:srgbClr val="FFFF00"/>
                </a:solidFill>
              </a:rPr>
              <a:t>invariant to image scale and rotation.</a:t>
            </a:r>
            <a:endParaRPr lang="en-US" altLang="zh-CN" sz="2400" dirty="0"/>
          </a:p>
          <a:p>
            <a:r>
              <a:rPr lang="en-US" altLang="zh-CN" sz="2400" b="1" dirty="0"/>
              <a:t>SURF(speeded up robust features): </a:t>
            </a:r>
            <a:r>
              <a:rPr lang="en-US" altLang="zh-CN" sz="2400" dirty="0"/>
              <a:t>based on the similar principles and steps as SIFT; algorithm contains three main steps: </a:t>
            </a:r>
            <a:r>
              <a:rPr lang="en-US" altLang="zh-CN" sz="2400" dirty="0">
                <a:solidFill>
                  <a:srgbClr val="FFFF00"/>
                </a:solidFill>
              </a:rPr>
              <a:t>interest point detection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FF00"/>
                </a:solidFill>
              </a:rPr>
              <a:t>local neighborhood description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FF00"/>
                </a:solidFill>
              </a:rPr>
              <a:t>matching</a:t>
            </a:r>
            <a:r>
              <a:rPr lang="en-US" altLang="zh-CN" sz="2400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96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79E90-5F21-43AF-BF82-8F0946E6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2. Baseline model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2A51F-74AA-400F-B89A-F01988E8D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10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2.1 model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comparision</a:t>
            </a:r>
            <a:endParaRPr lang="en-US" altLang="zh-CN" sz="24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200" b="1" dirty="0">
                <a:latin typeface="+mn-ea"/>
              </a:rPr>
              <a:t>2.2 model optimization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Optimal Logistic Model: </a:t>
            </a:r>
          </a:p>
          <a:p>
            <a:r>
              <a:rPr lang="en-US" altLang="zh-CN" sz="2000" dirty="0"/>
              <a:t>ORG feature</a:t>
            </a:r>
          </a:p>
          <a:p>
            <a:r>
              <a:rPr lang="en-US" altLang="zh-CN" sz="2000" dirty="0"/>
              <a:t>L2 penalty</a:t>
            </a:r>
          </a:p>
          <a:p>
            <a:r>
              <a:rPr lang="en-US" altLang="zh-CN" sz="2000" dirty="0"/>
              <a:t>Linear method</a:t>
            </a:r>
          </a:p>
          <a:p>
            <a:r>
              <a:rPr lang="en-US" altLang="zh-CN" sz="2000" dirty="0"/>
              <a:t>Cost = 1000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Performance</a:t>
            </a:r>
            <a:r>
              <a:rPr lang="en-US" altLang="zh-CN" sz="2000" dirty="0"/>
              <a:t>: 5-fold-CV score: 0.8147 ; running time per round: 1.5828s.</a:t>
            </a:r>
          </a:p>
          <a:p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E3CF949-A3EF-4C84-A5C8-88FD462C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15110"/>
              </p:ext>
            </p:extLst>
          </p:nvPr>
        </p:nvGraphicFramePr>
        <p:xfrm>
          <a:off x="1090486" y="2313775"/>
          <a:ext cx="448310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5084">
                  <a:extLst>
                    <a:ext uri="{9D8B030D-6E8A-4147-A177-3AD203B41FA5}">
                      <a16:colId xmlns:a16="http://schemas.microsoft.com/office/drawing/2014/main" val="2572199052"/>
                    </a:ext>
                  </a:extLst>
                </a:gridCol>
                <a:gridCol w="711603">
                  <a:extLst>
                    <a:ext uri="{9D8B030D-6E8A-4147-A177-3AD203B41FA5}">
                      <a16:colId xmlns:a16="http://schemas.microsoft.com/office/drawing/2014/main" val="1146299127"/>
                    </a:ext>
                  </a:extLst>
                </a:gridCol>
                <a:gridCol w="684918">
                  <a:extLst>
                    <a:ext uri="{9D8B030D-6E8A-4147-A177-3AD203B41FA5}">
                      <a16:colId xmlns:a16="http://schemas.microsoft.com/office/drawing/2014/main" val="3388389065"/>
                    </a:ext>
                  </a:extLst>
                </a:gridCol>
                <a:gridCol w="667128">
                  <a:extLst>
                    <a:ext uri="{9D8B030D-6E8A-4147-A177-3AD203B41FA5}">
                      <a16:colId xmlns:a16="http://schemas.microsoft.com/office/drawing/2014/main" val="3869328443"/>
                    </a:ext>
                  </a:extLst>
                </a:gridCol>
                <a:gridCol w="845029">
                  <a:extLst>
                    <a:ext uri="{9D8B030D-6E8A-4147-A177-3AD203B41FA5}">
                      <a16:colId xmlns:a16="http://schemas.microsoft.com/office/drawing/2014/main" val="2583081121"/>
                    </a:ext>
                  </a:extLst>
                </a:gridCol>
                <a:gridCol w="649338">
                  <a:extLst>
                    <a:ext uri="{9D8B030D-6E8A-4147-A177-3AD203B41FA5}">
                      <a16:colId xmlns:a16="http://schemas.microsoft.com/office/drawing/2014/main" val="2769513945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09951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Logistic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QDA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AdaBoost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GBM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991937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SIFT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0.5827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0.3327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0.491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0.6387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0.709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380936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RGB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0.6407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0.553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0.579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0.8323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0.883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4091034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0E3F6B9A-5101-4B87-A881-06A4E4970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58" y="2588904"/>
            <a:ext cx="3725825" cy="26821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72BEBB-39CA-489E-948E-E81EED4A6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803" y="2588904"/>
            <a:ext cx="4236397" cy="268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BB385-4705-4F48-B6AD-E09AB1CB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3. Advanced model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A32D2-2A78-43FE-9003-CDFCDE37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1800225"/>
            <a:ext cx="11023600" cy="435133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zh-CN" sz="3000" b="1" dirty="0">
                <a:solidFill>
                  <a:prstClr val="white"/>
                </a:solidFill>
                <a:latin typeface="等线" panose="020F0502020204030204"/>
              </a:rPr>
              <a:t>3.1 Terminology</a:t>
            </a:r>
          </a:p>
          <a:p>
            <a:pPr marL="0" lvl="0" indent="0">
              <a:buNone/>
            </a:pPr>
            <a:endParaRPr lang="en-US" altLang="zh-CN" sz="2400" b="1" dirty="0">
              <a:solidFill>
                <a:prstClr val="white"/>
              </a:solidFill>
              <a:latin typeface="等线" panose="020F0502020204030204"/>
            </a:endParaRPr>
          </a:p>
          <a:p>
            <a:r>
              <a:rPr lang="en-US" altLang="zh-CN" sz="2600" b="1" dirty="0"/>
              <a:t>Hypothesis/model</a:t>
            </a:r>
            <a:r>
              <a:rPr lang="en-US" altLang="zh-CN" sz="2600" dirty="0"/>
              <a:t>: a certain function that we believe (or hope) is </a:t>
            </a:r>
            <a:r>
              <a:rPr lang="en-US" altLang="zh-CN" sz="2600" dirty="0">
                <a:solidFill>
                  <a:srgbClr val="FFFF00"/>
                </a:solidFill>
              </a:rPr>
              <a:t>similar to </a:t>
            </a:r>
            <a:r>
              <a:rPr lang="en-US" altLang="zh-CN" sz="2600" dirty="0"/>
              <a:t>the true function, the </a:t>
            </a:r>
            <a:r>
              <a:rPr lang="en-US" altLang="zh-CN" sz="2600" dirty="0">
                <a:solidFill>
                  <a:srgbClr val="FFFF00"/>
                </a:solidFill>
              </a:rPr>
              <a:t>target function </a:t>
            </a:r>
            <a:r>
              <a:rPr lang="en-US" altLang="zh-CN" sz="2600" dirty="0"/>
              <a:t>that we want to model. </a:t>
            </a:r>
          </a:p>
          <a:p>
            <a:r>
              <a:rPr lang="en-US" altLang="zh-CN" sz="2600" b="1" dirty="0"/>
              <a:t>Learning algorithm</a:t>
            </a:r>
            <a:r>
              <a:rPr lang="en-US" altLang="zh-CN" sz="2600" dirty="0"/>
              <a:t>: a set of </a:t>
            </a:r>
            <a:r>
              <a:rPr lang="en-US" altLang="zh-CN" sz="2600" dirty="0">
                <a:solidFill>
                  <a:srgbClr val="FFFF00"/>
                </a:solidFill>
              </a:rPr>
              <a:t>instructions</a:t>
            </a:r>
            <a:r>
              <a:rPr lang="en-US" altLang="zh-CN" sz="2600" dirty="0"/>
              <a:t> that tries to </a:t>
            </a:r>
            <a:r>
              <a:rPr lang="en-US" altLang="zh-CN" sz="2600" dirty="0">
                <a:solidFill>
                  <a:srgbClr val="FFFF00"/>
                </a:solidFill>
              </a:rPr>
              <a:t>model the target function</a:t>
            </a:r>
            <a:r>
              <a:rPr lang="en-US" altLang="zh-CN" sz="2600" dirty="0"/>
              <a:t> using our training dataset.</a:t>
            </a:r>
          </a:p>
          <a:p>
            <a:r>
              <a:rPr lang="en-US" altLang="zh-CN" sz="2600" b="1" dirty="0"/>
              <a:t>Classifier</a:t>
            </a:r>
            <a:r>
              <a:rPr lang="en-US" altLang="zh-CN" sz="2600" dirty="0"/>
              <a:t>: a </a:t>
            </a:r>
            <a:r>
              <a:rPr lang="en-US" altLang="zh-CN" sz="2600" dirty="0">
                <a:solidFill>
                  <a:srgbClr val="FFFF00"/>
                </a:solidFill>
              </a:rPr>
              <a:t>hypothesis</a:t>
            </a:r>
            <a:r>
              <a:rPr lang="en-US" altLang="zh-CN" sz="2600" dirty="0"/>
              <a:t> or </a:t>
            </a:r>
            <a:r>
              <a:rPr lang="en-US" altLang="zh-CN" sz="2600" dirty="0">
                <a:solidFill>
                  <a:srgbClr val="FFFF00"/>
                </a:solidFill>
              </a:rPr>
              <a:t>discrete-valued function </a:t>
            </a:r>
            <a:r>
              <a:rPr lang="en-US" altLang="zh-CN" sz="2600" dirty="0"/>
              <a:t>which is used to assign (categorical) class labels to particular data points.</a:t>
            </a:r>
          </a:p>
          <a:p>
            <a:r>
              <a:rPr lang="en-US" altLang="zh-CN" sz="2600" b="1" dirty="0"/>
              <a:t>Hyperparameters</a:t>
            </a:r>
            <a:r>
              <a:rPr lang="en-US" altLang="zh-CN" sz="2600" dirty="0"/>
              <a:t>: </a:t>
            </a:r>
            <a:r>
              <a:rPr lang="en-US" altLang="zh-CN" sz="2600" dirty="0">
                <a:solidFill>
                  <a:srgbClr val="FFFF00"/>
                </a:solidFill>
              </a:rPr>
              <a:t>tuning parameters</a:t>
            </a:r>
            <a:r>
              <a:rPr lang="en-US" altLang="zh-CN" sz="2600" dirty="0"/>
              <a:t> of a machine learning algorithm.</a:t>
            </a:r>
          </a:p>
          <a:p>
            <a:pPr marL="0" indent="0">
              <a:buNone/>
            </a:pPr>
            <a:r>
              <a:rPr lang="en-US" altLang="zh-CN" sz="2600" dirty="0"/>
              <a:t> (while </a:t>
            </a:r>
            <a:r>
              <a:rPr lang="en-US" altLang="zh-CN" sz="2600" b="1" dirty="0"/>
              <a:t>model parameters </a:t>
            </a:r>
            <a:r>
              <a:rPr lang="en-US" altLang="zh-CN" sz="2600" dirty="0"/>
              <a:t>are the parameters that a learning algorithm </a:t>
            </a:r>
            <a:r>
              <a:rPr lang="en-US" altLang="zh-CN" sz="2600" dirty="0">
                <a:solidFill>
                  <a:srgbClr val="FFFF00"/>
                </a:solidFill>
              </a:rPr>
              <a:t>fits</a:t>
            </a:r>
            <a:r>
              <a:rPr lang="en-US" altLang="zh-CN" sz="2600" dirty="0"/>
              <a:t> to the training data)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52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E5EC-5DA2-4653-9211-0E1A6D67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3. Advanced model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50C3-13D2-49EA-9DBC-1CD7749B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066" y="1481668"/>
            <a:ext cx="10515601" cy="5011207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altLang="zh-CN" sz="3100" b="1" dirty="0">
                <a:solidFill>
                  <a:prstClr val="white"/>
                </a:solidFill>
                <a:latin typeface="等线" panose="020F0502020204030204"/>
              </a:rPr>
              <a:t>3.2 Advanced model </a:t>
            </a:r>
          </a:p>
          <a:p>
            <a:pPr marL="0" lvl="0" indent="0">
              <a:buNone/>
            </a:pPr>
            <a:r>
              <a:rPr lang="en-US" altLang="zh-CN" sz="3100" b="1" dirty="0">
                <a:solidFill>
                  <a:prstClr val="white"/>
                </a:solidFill>
                <a:latin typeface="等线" panose="020F0502020204030204"/>
              </a:rPr>
              <a:t>3.2.1 SVM (Linear/RBF kernel)</a:t>
            </a:r>
          </a:p>
          <a:p>
            <a:r>
              <a:rPr lang="en-US" altLang="zh-CN" b="1" dirty="0"/>
              <a:t>Description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Supervised </a:t>
            </a:r>
            <a:r>
              <a:rPr lang="en-US" altLang="zh-CN" dirty="0"/>
              <a:t>learning models which constructs a hyperplane or set of hyperplanes in a high- or infinite-dimensional space.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Advantage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Effective</a:t>
            </a:r>
            <a:r>
              <a:rPr lang="en-US" altLang="zh-CN" dirty="0"/>
              <a:t> in high-dimensional spaces, even when dim(n) &gt; p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Memory effective</a:t>
            </a:r>
            <a:r>
              <a:rPr lang="en-US" altLang="zh-CN" dirty="0"/>
              <a:t>: only depend on support vectors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Versatile</a:t>
            </a:r>
            <a:r>
              <a:rPr lang="en-US" altLang="zh-CN" dirty="0"/>
              <a:t>: different </a:t>
            </a:r>
            <a:r>
              <a:rPr lang="en-US" altLang="zh-CN" dirty="0">
                <a:solidFill>
                  <a:srgbClr val="FFFF00"/>
                </a:solidFill>
              </a:rPr>
              <a:t>Kernel functions </a:t>
            </a:r>
            <a:r>
              <a:rPr lang="en-US" altLang="zh-CN" dirty="0"/>
              <a:t>can be specified for different decision functions</a:t>
            </a:r>
          </a:p>
          <a:p>
            <a:endParaRPr lang="en-US" altLang="zh-CN" dirty="0"/>
          </a:p>
          <a:p>
            <a:r>
              <a:rPr lang="en-US" altLang="zh-CN" b="1" dirty="0"/>
              <a:t>Weakness</a:t>
            </a:r>
          </a:p>
          <a:p>
            <a:pPr marL="0" indent="0">
              <a:buNone/>
            </a:pPr>
            <a:r>
              <a:rPr lang="en-US" altLang="zh-CN" dirty="0"/>
              <a:t>Risk of </a:t>
            </a:r>
            <a:r>
              <a:rPr lang="en-US" altLang="zh-CN" dirty="0">
                <a:solidFill>
                  <a:srgbClr val="FFFF00"/>
                </a:solidFill>
              </a:rPr>
              <a:t>overfitting </a:t>
            </a:r>
            <a:r>
              <a:rPr lang="en-US" altLang="zh-CN" dirty="0"/>
              <a:t>when n&gt;&gt;p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Calculation expensiveness</a:t>
            </a:r>
            <a:r>
              <a:rPr lang="en-US" altLang="zh-CN" dirty="0"/>
              <a:t>: calculated using 5-fold CV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9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E5EC-5DA2-4653-9211-0E1A6D67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2742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3. Advanced model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50C3-13D2-49EA-9DBC-1CD7749B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8"/>
            <a:ext cx="10515600" cy="4818656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altLang="zh-CN" sz="3100" b="1" dirty="0">
                <a:solidFill>
                  <a:prstClr val="white"/>
                </a:solidFill>
                <a:latin typeface="等线" panose="020F0502020204030204"/>
              </a:rPr>
              <a:t>3.2 Advanced model </a:t>
            </a:r>
          </a:p>
          <a:p>
            <a:pPr marL="0" lvl="0" indent="0">
              <a:buNone/>
            </a:pPr>
            <a:r>
              <a:rPr lang="en-US" altLang="zh-CN" sz="3100" b="1" dirty="0">
                <a:solidFill>
                  <a:prstClr val="white"/>
                </a:solidFill>
                <a:latin typeface="等线" panose="020F0502020204030204"/>
              </a:rPr>
              <a:t>3.2.2  XGBoost (</a:t>
            </a:r>
            <a:r>
              <a:rPr lang="en-US" altLang="zh-CN" sz="3100" dirty="0"/>
              <a:t>Extreme Gradient Boosting)</a:t>
            </a:r>
            <a:endParaRPr lang="en-US" altLang="zh-CN" sz="3100" b="1" dirty="0">
              <a:solidFill>
                <a:prstClr val="white"/>
              </a:solidFill>
              <a:latin typeface="等线" panose="020F0502020204030204"/>
            </a:endParaRPr>
          </a:p>
          <a:p>
            <a:r>
              <a:rPr lang="en-US" altLang="zh-CN" b="1" dirty="0"/>
              <a:t>Description</a:t>
            </a:r>
          </a:p>
          <a:p>
            <a:pPr marL="0" indent="0">
              <a:buNone/>
            </a:pPr>
            <a:r>
              <a:rPr lang="en-US" altLang="zh-CN" dirty="0"/>
              <a:t>An </a:t>
            </a:r>
            <a:r>
              <a:rPr lang="en-US" altLang="zh-CN" dirty="0">
                <a:solidFill>
                  <a:srgbClr val="FFFF00"/>
                </a:solidFill>
              </a:rPr>
              <a:t>advanced</a:t>
            </a:r>
            <a:r>
              <a:rPr lang="en-US" altLang="zh-CN" dirty="0"/>
              <a:t> implementation of gradient boosting algorithm by adding new models </a:t>
            </a:r>
            <a:r>
              <a:rPr lang="en-US" altLang="zh-CN" dirty="0">
                <a:solidFill>
                  <a:srgbClr val="FFFF00"/>
                </a:solidFill>
              </a:rPr>
              <a:t>sequentially</a:t>
            </a:r>
            <a:r>
              <a:rPr lang="en-US" altLang="zh-CN" dirty="0"/>
              <a:t> until no further improvement is achieved.  </a:t>
            </a:r>
          </a:p>
          <a:p>
            <a:endParaRPr lang="en-US" altLang="zh-CN" dirty="0"/>
          </a:p>
          <a:p>
            <a:r>
              <a:rPr lang="en-US" altLang="zh-CN" b="1" dirty="0"/>
              <a:t>Advantage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Regularization</a:t>
            </a:r>
            <a:r>
              <a:rPr lang="en-US" altLang="zh-CN" dirty="0"/>
              <a:t>: ‘regularized boosting’ technique, helps to reduce overfit.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Parallel Processing</a:t>
            </a:r>
            <a:r>
              <a:rPr lang="en-US" altLang="zh-CN" dirty="0"/>
              <a:t>: fast computations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High flexibility</a:t>
            </a:r>
            <a:r>
              <a:rPr lang="en-US" altLang="zh-CN" dirty="0"/>
              <a:t>: allow to define custom optimization objectives and evaluation criteria.</a:t>
            </a:r>
          </a:p>
          <a:p>
            <a:pPr marL="0" indent="0">
              <a:buNone/>
            </a:pPr>
            <a:r>
              <a:rPr lang="en-US" altLang="zh-CN" dirty="0"/>
              <a:t>Have in-built routine to </a:t>
            </a:r>
            <a:r>
              <a:rPr lang="en-US" altLang="zh-CN" dirty="0">
                <a:solidFill>
                  <a:srgbClr val="FFFF00"/>
                </a:solidFill>
              </a:rPr>
              <a:t>handle missing values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Weakness</a:t>
            </a:r>
          </a:p>
          <a:p>
            <a:pPr marL="0" indent="0">
              <a:buNone/>
            </a:pPr>
            <a:r>
              <a:rPr lang="en-US" altLang="zh-CN" dirty="0"/>
              <a:t>Risk of </a:t>
            </a:r>
            <a:r>
              <a:rPr lang="en-US" altLang="zh-CN" dirty="0">
                <a:solidFill>
                  <a:srgbClr val="FFFF00"/>
                </a:solidFill>
              </a:rPr>
              <a:t>overfitting </a:t>
            </a:r>
            <a:r>
              <a:rPr lang="en-US" altLang="zh-CN" dirty="0"/>
              <a:t>when not having enough data</a:t>
            </a:r>
            <a:r>
              <a:rPr lang="en-US" altLang="zh-CN" b="1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2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E5EC-5DA2-4653-9211-0E1A6D67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3. Advanced model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50C3-13D2-49EA-9DBC-1CD7749B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8"/>
            <a:ext cx="10515600" cy="507153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altLang="zh-CN" sz="3600" b="1" dirty="0">
                <a:solidFill>
                  <a:prstClr val="white"/>
                </a:solidFill>
                <a:latin typeface="等线" panose="020F0502020204030204"/>
              </a:rPr>
              <a:t>3.2 Advanced model </a:t>
            </a:r>
          </a:p>
          <a:p>
            <a:pPr marL="0" lvl="0" indent="0">
              <a:buNone/>
            </a:pPr>
            <a:r>
              <a:rPr lang="en-US" altLang="zh-CN" sz="3600" b="1" dirty="0">
                <a:solidFill>
                  <a:prstClr val="white"/>
                </a:solidFill>
                <a:latin typeface="等线" panose="020F0502020204030204"/>
              </a:rPr>
              <a:t>3.2.3  CNN (</a:t>
            </a:r>
            <a:r>
              <a:rPr lang="en-US" altLang="zh-CN" sz="3600" b="1" dirty="0" err="1">
                <a:solidFill>
                  <a:prstClr val="white"/>
                </a:solidFill>
                <a:latin typeface="等线" panose="020F0502020204030204"/>
              </a:rPr>
              <a:t>MobileNet</a:t>
            </a:r>
            <a:r>
              <a:rPr lang="en-US" altLang="zh-CN" sz="3600" b="1" dirty="0">
                <a:solidFill>
                  <a:prstClr val="white"/>
                </a:solidFill>
                <a:latin typeface="等线" panose="020F0502020204030204"/>
              </a:rPr>
              <a:t>)</a:t>
            </a:r>
          </a:p>
          <a:p>
            <a:r>
              <a:rPr lang="en-US" altLang="zh-CN" sz="3500" b="1" dirty="0"/>
              <a:t>Description</a:t>
            </a:r>
          </a:p>
          <a:p>
            <a:pPr marL="0" indent="0">
              <a:buNone/>
            </a:pPr>
            <a:r>
              <a:rPr lang="en-US" altLang="zh-CN" sz="3500" dirty="0"/>
              <a:t>“Vision begins with eyes, but truly takes place in the brain.”</a:t>
            </a:r>
          </a:p>
          <a:p>
            <a:pPr marL="0" indent="0">
              <a:buNone/>
            </a:pPr>
            <a:r>
              <a:rPr lang="en-US" altLang="zh-CN" sz="3500" dirty="0"/>
              <a:t>Mostly based on an </a:t>
            </a:r>
            <a:r>
              <a:rPr lang="en-US" altLang="zh-CN" sz="3500" dirty="0">
                <a:solidFill>
                  <a:srgbClr val="FFFF00"/>
                </a:solidFill>
              </a:rPr>
              <a:t>artificial neural network</a:t>
            </a:r>
            <a:r>
              <a:rPr lang="en-US" altLang="zh-CN" sz="3500" dirty="0"/>
              <a:t>; using a cascade of </a:t>
            </a:r>
            <a:r>
              <a:rPr lang="en-US" altLang="zh-CN" sz="3500" dirty="0">
                <a:solidFill>
                  <a:srgbClr val="FFFF00"/>
                </a:solidFill>
              </a:rPr>
              <a:t>multiple layers </a:t>
            </a:r>
            <a:r>
              <a:rPr lang="en-US" altLang="zh-CN" sz="3500" dirty="0"/>
              <a:t>of </a:t>
            </a:r>
            <a:r>
              <a:rPr lang="en-US" altLang="zh-CN" sz="3500" dirty="0">
                <a:solidFill>
                  <a:srgbClr val="FFFF00"/>
                </a:solidFill>
              </a:rPr>
              <a:t>nonlinear</a:t>
            </a:r>
            <a:r>
              <a:rPr lang="en-US" altLang="zh-CN" sz="3500" dirty="0"/>
              <a:t> processing units for feature extraction and transformation .</a:t>
            </a:r>
          </a:p>
          <a:p>
            <a:pPr marL="0" indent="0">
              <a:buNone/>
            </a:pPr>
            <a:endParaRPr lang="en-US" altLang="zh-CN" sz="3500" dirty="0"/>
          </a:p>
          <a:p>
            <a:r>
              <a:rPr lang="en-US" altLang="zh-CN" sz="3500" b="1" dirty="0"/>
              <a:t>Advantage</a:t>
            </a:r>
          </a:p>
          <a:p>
            <a:pPr marL="0" indent="0">
              <a:buNone/>
            </a:pPr>
            <a:r>
              <a:rPr lang="en-US" altLang="zh-CN" sz="3500" dirty="0">
                <a:solidFill>
                  <a:srgbClr val="FFFF00"/>
                </a:solidFill>
              </a:rPr>
              <a:t>High performance </a:t>
            </a:r>
            <a:r>
              <a:rPr lang="en-US" altLang="zh-CN" sz="3500" dirty="0"/>
              <a:t>with enough data</a:t>
            </a:r>
          </a:p>
          <a:p>
            <a:pPr marL="0" indent="0">
              <a:buNone/>
            </a:pPr>
            <a:r>
              <a:rPr lang="en-US" altLang="zh-CN" sz="3500" dirty="0">
                <a:solidFill>
                  <a:srgbClr val="FFFF00"/>
                </a:solidFill>
              </a:rPr>
              <a:t>Time efficient</a:t>
            </a:r>
            <a:r>
              <a:rPr lang="en-US" altLang="zh-CN" sz="3500" dirty="0"/>
              <a:t>: reduces the need for feature engineering</a:t>
            </a:r>
          </a:p>
          <a:p>
            <a:pPr marL="0" indent="0">
              <a:buNone/>
            </a:pPr>
            <a:r>
              <a:rPr lang="en-US" altLang="zh-CN" sz="3500" dirty="0">
                <a:solidFill>
                  <a:srgbClr val="FFFF00"/>
                </a:solidFill>
              </a:rPr>
              <a:t>Universality</a:t>
            </a:r>
            <a:r>
              <a:rPr lang="en-US" altLang="zh-CN" sz="3500" dirty="0"/>
              <a:t>: can be adapted to new problems relatively easily </a:t>
            </a:r>
          </a:p>
          <a:p>
            <a:pPr marL="0" indent="0">
              <a:buNone/>
            </a:pPr>
            <a:endParaRPr lang="en-US" altLang="zh-CN" sz="3500" dirty="0"/>
          </a:p>
          <a:p>
            <a:r>
              <a:rPr lang="en-US" altLang="zh-CN" sz="3500" b="1" dirty="0"/>
              <a:t>Weakness</a:t>
            </a:r>
          </a:p>
          <a:p>
            <a:pPr marL="0" indent="0">
              <a:buNone/>
            </a:pPr>
            <a:r>
              <a:rPr lang="en-US" altLang="zh-CN" sz="3500" dirty="0"/>
              <a:t>Extremely </a:t>
            </a:r>
            <a:r>
              <a:rPr lang="en-US" altLang="zh-CN" sz="3500" dirty="0">
                <a:solidFill>
                  <a:srgbClr val="FFFF00"/>
                </a:solidFill>
              </a:rPr>
              <a:t>computationally expensive </a:t>
            </a:r>
            <a:r>
              <a:rPr lang="en-US" altLang="zh-CN" sz="3500" dirty="0"/>
              <a:t>to train</a:t>
            </a:r>
          </a:p>
          <a:p>
            <a:pPr marL="0" indent="0">
              <a:buNone/>
            </a:pPr>
            <a:r>
              <a:rPr lang="en-US" altLang="zh-CN" sz="3500" dirty="0"/>
              <a:t>Without strong theoretical foundation, hard to comprehend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13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1070</Words>
  <Application>Microsoft Office PowerPoint</Application>
  <PresentationFormat>宽屏</PresentationFormat>
  <Paragraphs>183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Calibri Light (标题)</vt:lpstr>
      <vt:lpstr>等线</vt:lpstr>
      <vt:lpstr>等线 Light</vt:lpstr>
      <vt:lpstr>Arial</vt:lpstr>
      <vt:lpstr>Calibri</vt:lpstr>
      <vt:lpstr>Calibri Light</vt:lpstr>
      <vt:lpstr>Office Theme</vt:lpstr>
      <vt:lpstr>Model Selection and Evaluation</vt:lpstr>
      <vt:lpstr>Model Selection and Evaluation </vt:lpstr>
      <vt:lpstr>1. Problem description</vt:lpstr>
      <vt:lpstr> 2. Baseline model</vt:lpstr>
      <vt:lpstr>2. Baseline model</vt:lpstr>
      <vt:lpstr>3. Advanced model</vt:lpstr>
      <vt:lpstr>3. Advanced model</vt:lpstr>
      <vt:lpstr>3. Advanced model</vt:lpstr>
      <vt:lpstr>3. Advanced model</vt:lpstr>
      <vt:lpstr>4. Model assessment and comparison</vt:lpstr>
      <vt:lpstr>4. Model assessment and comparison</vt:lpstr>
      <vt:lpstr>5. Model improvement and prospect</vt:lpstr>
      <vt:lpstr>5. Model improvement and prospect</vt:lpstr>
      <vt:lpstr>5. Model improvement and prospect</vt:lpstr>
      <vt:lpstr>5. Model improvement and prospect</vt:lpstr>
      <vt:lpstr>6. Reference</vt:lpstr>
      <vt:lpstr>Q&amp;A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April J</dc:creator>
  <cp:lastModifiedBy>April J</cp:lastModifiedBy>
  <cp:revision>49</cp:revision>
  <dcterms:created xsi:type="dcterms:W3CDTF">2018-03-21T17:49:02Z</dcterms:created>
  <dcterms:modified xsi:type="dcterms:W3CDTF">2018-03-28T14:11:52Z</dcterms:modified>
</cp:coreProperties>
</file>