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77" r:id="rId6"/>
    <p:sldId id="261" r:id="rId7"/>
    <p:sldId id="263" r:id="rId8"/>
    <p:sldId id="270" r:id="rId9"/>
    <p:sldId id="271" r:id="rId10"/>
    <p:sldId id="268" r:id="rId11"/>
    <p:sldId id="264" r:id="rId12"/>
    <p:sldId id="273" r:id="rId13"/>
    <p:sldId id="274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67" autoAdjust="0"/>
  </p:normalViewPr>
  <p:slideViewPr>
    <p:cSldViewPr snapToGrid="0">
      <p:cViewPr varScale="1">
        <p:scale>
          <a:sx n="79" d="100"/>
          <a:sy n="79" d="100"/>
        </p:scale>
        <p:origin x="1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F14C-3C4C-4B29-BC53-B0458A3FF8F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A889-FA0B-4A42-8571-7141C32C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592668"/>
            <a:ext cx="9296400" cy="1930399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prstClr val="white"/>
                </a:solidFill>
                <a:latin typeface="等线 Light" panose="020F0302020204030204"/>
              </a:rPr>
              <a:t>Model Selection and Evaluation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A552B-BB43-41EE-85FB-C70E90E3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666" y="3081866"/>
            <a:ext cx="9228667" cy="1828800"/>
          </a:xfrm>
        </p:spPr>
        <p:txBody>
          <a:bodyPr/>
          <a:lstStyle/>
          <a:p>
            <a:pPr lvl="0"/>
            <a:r>
              <a:rPr lang="en-US" altLang="zh-CN" sz="3200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</a:p>
          <a:p>
            <a:pPr lvl="0"/>
            <a:endParaRPr lang="en-US" altLang="zh-CN" b="1" dirty="0">
              <a:solidFill>
                <a:prstClr val="black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C258F-2F0D-4437-92DF-5F5750FCABAC}"/>
              </a:ext>
            </a:extLst>
          </p:cNvPr>
          <p:cNvSpPr txBox="1"/>
          <p:nvPr/>
        </p:nvSpPr>
        <p:spPr>
          <a:xfrm>
            <a:off x="5469467" y="4638468"/>
            <a:ext cx="57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  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Group4: Lin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Yanjun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Jiang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Chenfei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</a:t>
            </a:r>
          </a:p>
          <a:p>
            <a:pPr lvl="0" defTabSz="914400"/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Tao Wesley; Wan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Qianhui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Yao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Jingtian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74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632E-C5E3-4D3B-98AA-DF6AD7C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Model assessment and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DEE-55E3-4C5C-B65F-88E0BA1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0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3.1. Cost evaluation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feature dimensions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RGB: 5*5*5	SIFT: 2000       </a:t>
            </a:r>
            <a:r>
              <a:rPr lang="en-US" altLang="zh-CN" sz="2400" dirty="0" err="1">
                <a:solidFill>
                  <a:prstClr val="white"/>
                </a:solidFill>
              </a:rPr>
              <a:t>MobileNet</a:t>
            </a:r>
            <a:r>
              <a:rPr lang="en-US" altLang="zh-CN" sz="2400" dirty="0">
                <a:solidFill>
                  <a:prstClr val="white"/>
                </a:solidFill>
              </a:rPr>
              <a:t>: 256*256*3 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model running time ( cross validation/training/prediction time)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XGBoost (9675.41s/1.46s/0.04s)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SVM (Linear 0.41/3.18/0.40s   RBF 2.59/2.45/0.33s)  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等线" panose="020F0502020204030204"/>
              </a:rPr>
              <a:t>CNN ( resize 118.69/548.78/22.68s)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3.2 Performance evaluation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Accuracy</a:t>
            </a: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sz="2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685F43-52E9-42CF-ADD3-579727A9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8191"/>
              </p:ext>
            </p:extLst>
          </p:nvPr>
        </p:nvGraphicFramePr>
        <p:xfrm>
          <a:off x="939097" y="5518307"/>
          <a:ext cx="10515601" cy="610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964">
                  <a:extLst>
                    <a:ext uri="{9D8B030D-6E8A-4147-A177-3AD203B41FA5}">
                      <a16:colId xmlns:a16="http://schemas.microsoft.com/office/drawing/2014/main" val="3526924584"/>
                    </a:ext>
                  </a:extLst>
                </a:gridCol>
                <a:gridCol w="1355670">
                  <a:extLst>
                    <a:ext uri="{9D8B030D-6E8A-4147-A177-3AD203B41FA5}">
                      <a16:colId xmlns:a16="http://schemas.microsoft.com/office/drawing/2014/main" val="805790107"/>
                    </a:ext>
                  </a:extLst>
                </a:gridCol>
                <a:gridCol w="1831986">
                  <a:extLst>
                    <a:ext uri="{9D8B030D-6E8A-4147-A177-3AD203B41FA5}">
                      <a16:colId xmlns:a16="http://schemas.microsoft.com/office/drawing/2014/main" val="2398233489"/>
                    </a:ext>
                  </a:extLst>
                </a:gridCol>
                <a:gridCol w="2381582">
                  <a:extLst>
                    <a:ext uri="{9D8B030D-6E8A-4147-A177-3AD203B41FA5}">
                      <a16:colId xmlns:a16="http://schemas.microsoft.com/office/drawing/2014/main" val="3106737808"/>
                    </a:ext>
                  </a:extLst>
                </a:gridCol>
                <a:gridCol w="2381582">
                  <a:extLst>
                    <a:ext uri="{9D8B030D-6E8A-4147-A177-3AD203B41FA5}">
                      <a16:colId xmlns:a16="http://schemas.microsoft.com/office/drawing/2014/main" val="2939882380"/>
                    </a:ext>
                  </a:extLst>
                </a:gridCol>
                <a:gridCol w="1306817">
                  <a:extLst>
                    <a:ext uri="{9D8B030D-6E8A-4147-A177-3AD203B41FA5}">
                      <a16:colId xmlns:a16="http://schemas.microsoft.com/office/drawing/2014/main" val="1587427253"/>
                    </a:ext>
                  </a:extLst>
                </a:gridCol>
              </a:tblGrid>
              <a:tr h="305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Baseline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SVM(linear)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SVM(RBF kernal)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XGBoost(RGB feature)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XGBoost(SIFT feature)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MobileNet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extLst>
                  <a:ext uri="{0D108BD9-81ED-4DB2-BD59-A6C34878D82A}">
                    <a16:rowId xmlns:a16="http://schemas.microsoft.com/office/drawing/2014/main" val="1967039000"/>
                  </a:ext>
                </a:extLst>
              </a:tr>
              <a:tr h="3053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 dirty="0">
                          <a:effectLst/>
                        </a:rPr>
                        <a:t>0.883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0.589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0.742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0.889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0.678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 dirty="0">
                          <a:effectLst/>
                        </a:rPr>
                        <a:t>0.993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extLst>
                  <a:ext uri="{0D108BD9-81ED-4DB2-BD59-A6C34878D82A}">
                    <a16:rowId xmlns:a16="http://schemas.microsoft.com/office/drawing/2014/main" val="81818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4.1.1 Advanced feature</a:t>
            </a:r>
          </a:p>
          <a:p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SIFT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Invariant</a:t>
            </a:r>
            <a:r>
              <a:rPr lang="en-US" altLang="zh-CN" sz="2600" dirty="0"/>
              <a:t> to image scale and rotation.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Robust</a:t>
            </a:r>
            <a:r>
              <a:rPr lang="en-US" altLang="zh-CN" sz="2600" dirty="0"/>
              <a:t> to changes in illumination, noise, and minor changes in viewpoint.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Highly distinctive</a:t>
            </a:r>
            <a:r>
              <a:rPr lang="en-US" altLang="zh-CN" sz="2600" dirty="0"/>
              <a:t>, relatively easy to extract and allow for </a:t>
            </a:r>
          </a:p>
          <a:p>
            <a:pPr marL="0" indent="0">
              <a:buNone/>
            </a:pPr>
            <a:r>
              <a:rPr lang="en-US" altLang="zh-CN" sz="2600" dirty="0"/>
              <a:t>correct object identification with low probability of mismatch. </a:t>
            </a:r>
            <a:endParaRPr lang="zh-CN" altLang="en-US" sz="2600" dirty="0"/>
          </a:p>
          <a:p>
            <a:r>
              <a:rPr lang="en-US" altLang="zh-CN" dirty="0"/>
              <a:t>RGB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Gradient-based features</a:t>
            </a:r>
            <a:r>
              <a:rPr lang="en-US" altLang="zh-CN" sz="2600" dirty="0"/>
              <a:t>: makes the scheme robust to illumination variations whereas use of orientation information to define features provides robustness against contrast variations.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CD658-37AB-4E81-AA58-9F24FA4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3900487"/>
            <a:ext cx="1828800" cy="1130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5CFD80-9A8C-403D-9EB1-2914E4B7C7A9}"/>
              </a:ext>
            </a:extLst>
          </p:cNvPr>
          <p:cNvSpPr txBox="1"/>
          <p:nvPr/>
        </p:nvSpPr>
        <p:spPr>
          <a:xfrm>
            <a:off x="1728300" y="4674010"/>
            <a:ext cx="76609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white"/>
                </a:solidFill>
              </a:rPr>
              <a:t>(more relevant to the  classification problem characteristics)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4.1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4.1.2 Parameter tuning</a:t>
            </a:r>
            <a:endParaRPr lang="en-US" altLang="zh-CN" dirty="0"/>
          </a:p>
          <a:p>
            <a:r>
              <a:rPr lang="en-US" altLang="zh-CN" sz="2400" b="1" dirty="0">
                <a:solidFill>
                  <a:prstClr val="white"/>
                </a:solidFill>
              </a:rPr>
              <a:t>SVM model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   </a:t>
            </a:r>
            <a:r>
              <a:rPr lang="en-US" altLang="zh-CN" sz="2200" b="1" dirty="0">
                <a:solidFill>
                  <a:prstClr val="white"/>
                </a:solidFill>
              </a:rPr>
              <a:t>Linear: cost: (0.0001,0.001,</a:t>
            </a:r>
            <a:r>
              <a:rPr lang="en-US" altLang="zh-CN" sz="2200" b="1" dirty="0">
                <a:solidFill>
                  <a:srgbClr val="FFFF00"/>
                </a:solidFill>
              </a:rPr>
              <a:t>0.1</a:t>
            </a:r>
            <a:r>
              <a:rPr lang="en-US" altLang="zh-CN" sz="2200" b="1" dirty="0">
                <a:solidFill>
                  <a:prstClr val="white"/>
                </a:solidFill>
              </a:rPr>
              <a:t>,1) 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prstClr val="white"/>
                </a:solidFill>
              </a:rPr>
              <a:t>   RBF:  cost: (0.0001,0.001,</a:t>
            </a:r>
            <a:r>
              <a:rPr lang="en-US" altLang="zh-CN" sz="2200" b="1" dirty="0">
                <a:solidFill>
                  <a:srgbClr val="FFFF00"/>
                </a:solidFill>
              </a:rPr>
              <a:t>0.1</a:t>
            </a:r>
            <a:r>
              <a:rPr lang="en-US" altLang="zh-CN" sz="2200" b="1" dirty="0">
                <a:solidFill>
                  <a:prstClr val="white"/>
                </a:solidFill>
              </a:rPr>
              <a:t>,</a:t>
            </a:r>
            <a:r>
              <a:rPr lang="en-US" altLang="zh-CN" sz="2200" b="1" dirty="0"/>
              <a:t>1</a:t>
            </a:r>
            <a:r>
              <a:rPr lang="en-US" altLang="zh-CN" sz="2200" b="1" dirty="0">
                <a:solidFill>
                  <a:prstClr val="white"/>
                </a:solidFill>
              </a:rPr>
              <a:t>) ; gamma: (0.01,0.1,1,</a:t>
            </a:r>
            <a:r>
              <a:rPr lang="en-US" altLang="zh-CN" sz="2200" b="1" dirty="0">
                <a:solidFill>
                  <a:srgbClr val="FFFF00"/>
                </a:solidFill>
              </a:rPr>
              <a:t>10</a:t>
            </a:r>
            <a:r>
              <a:rPr lang="en-US" altLang="zh-CN" sz="2200" b="1" dirty="0">
                <a:solidFill>
                  <a:prstClr val="white"/>
                </a:solidFill>
              </a:rPr>
              <a:t>,100)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XGBoost model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General Parameters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Booster Parameters </a:t>
            </a:r>
            <a:r>
              <a:rPr lang="en-US" altLang="zh-CN" sz="2000" b="1" dirty="0">
                <a:solidFill>
                  <a:prstClr val="white"/>
                </a:solidFill>
              </a:rPr>
              <a:t>(eta = 0.15, </a:t>
            </a:r>
            <a:r>
              <a:rPr lang="en-US" altLang="zh-CN" sz="2000" b="1" dirty="0" err="1">
                <a:solidFill>
                  <a:prstClr val="white"/>
                </a:solidFill>
              </a:rPr>
              <a:t>max_depth</a:t>
            </a:r>
            <a:r>
              <a:rPr lang="en-US" altLang="zh-CN" sz="2000" b="1" dirty="0">
                <a:solidFill>
                  <a:prstClr val="white"/>
                </a:solidFill>
              </a:rPr>
              <a:t> = 4)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Learning Task Parameters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CNN(mobile net)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Number of units in the last dense layer: 256</a:t>
            </a:r>
          </a:p>
          <a:p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150F2-0EE5-45A5-963B-1BA30782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24" y="3956814"/>
            <a:ext cx="3997465" cy="23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prospect5.  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42"/>
            <a:ext cx="9694333" cy="1325563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4.2 CNN (</a:t>
            </a:r>
            <a:r>
              <a:rPr lang="en-US" altLang="zh-CN" sz="9600" b="1" dirty="0" err="1">
                <a:solidFill>
                  <a:prstClr val="white"/>
                </a:solidFill>
              </a:rPr>
              <a:t>MobileNet</a:t>
            </a:r>
            <a:r>
              <a:rPr lang="en-US" altLang="zh-CN" sz="9600" b="1" dirty="0">
                <a:solidFill>
                  <a:prstClr val="white"/>
                </a:solidFill>
              </a:rPr>
              <a:t>)</a:t>
            </a:r>
          </a:p>
          <a:p>
            <a:r>
              <a:rPr lang="en-US" altLang="zh-CN" sz="8000" dirty="0"/>
              <a:t> CNN model comparison</a:t>
            </a:r>
          </a:p>
          <a:p>
            <a:pPr marL="0" indent="0">
              <a:buNone/>
            </a:pPr>
            <a:r>
              <a:rPr lang="en-US" altLang="zh-CN" sz="8000" dirty="0"/>
              <a:t>    InceptionV3, Xception vs. </a:t>
            </a:r>
            <a:r>
              <a:rPr lang="en-US" altLang="zh-CN" sz="8000" dirty="0" err="1"/>
              <a:t>MobileNet</a:t>
            </a:r>
            <a:endParaRPr lang="en-US" altLang="zh-CN" sz="8000" dirty="0"/>
          </a:p>
          <a:p>
            <a:pPr marL="0" indent="0">
              <a:buNone/>
            </a:pPr>
            <a:endParaRPr lang="en-US" altLang="zh-CN" sz="5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94AFE-2F0C-464A-8107-8C4D47D0072F}"/>
              </a:ext>
            </a:extLst>
          </p:cNvPr>
          <p:cNvSpPr/>
          <p:nvPr/>
        </p:nvSpPr>
        <p:spPr>
          <a:xfrm>
            <a:off x="838200" y="3106605"/>
            <a:ext cx="953240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Model background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 Pretrained by ImageNet, based on a </a:t>
            </a:r>
            <a:r>
              <a:rPr lang="en-US" altLang="zh-CN" sz="2000" dirty="0">
                <a:solidFill>
                  <a:srgbClr val="FFFF00"/>
                </a:solidFill>
              </a:rPr>
              <a:t>streamlined</a:t>
            </a:r>
            <a:r>
              <a:rPr lang="en-US" altLang="zh-CN" sz="2000" dirty="0">
                <a:solidFill>
                  <a:prstClr val="white"/>
                </a:solidFill>
              </a:rPr>
              <a:t> architecture which uses </a:t>
            </a:r>
            <a:r>
              <a:rPr lang="en-US" altLang="zh-CN" sz="2000" dirty="0">
                <a:solidFill>
                  <a:srgbClr val="FFFF00"/>
                </a:solidFill>
              </a:rPr>
              <a:t>depth-wise separable convolutions </a:t>
            </a:r>
            <a:r>
              <a:rPr lang="en-US" altLang="zh-CN" sz="2000" dirty="0">
                <a:solidFill>
                  <a:prstClr val="white"/>
                </a:solidFill>
              </a:rPr>
              <a:t>to build light weight deep neural networks.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width multiplier</a:t>
            </a:r>
            <a:r>
              <a:rPr lang="en-US" altLang="zh-CN" sz="2000" dirty="0">
                <a:solidFill>
                  <a:prstClr val="white"/>
                </a:solidFill>
              </a:rPr>
              <a:t>: thinner models;  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resolution multiplier</a:t>
            </a:r>
            <a:r>
              <a:rPr lang="en-US" altLang="zh-CN" sz="2000" dirty="0">
                <a:solidFill>
                  <a:prstClr val="white"/>
                </a:solidFill>
              </a:rPr>
              <a:t>: reduced representation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framework: TensorFlow; interface: </a:t>
            </a:r>
            <a:r>
              <a:rPr lang="en-US" altLang="zh-CN" sz="2000" dirty="0" err="1">
                <a:solidFill>
                  <a:prstClr val="white"/>
                </a:solidFill>
              </a:rPr>
              <a:t>Keras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00"/>
                </a:solidFill>
              </a:rPr>
              <a:t>data augmentation </a:t>
            </a:r>
            <a:r>
              <a:rPr lang="en-US" altLang="zh-CN" sz="2000" dirty="0">
                <a:solidFill>
                  <a:prstClr val="white"/>
                </a:solidFill>
              </a:rPr>
              <a:t>(flipping, rotation, shifting, zoom-in)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fine tuning </a:t>
            </a:r>
            <a:r>
              <a:rPr lang="en-US" altLang="zh-CN" sz="2000" dirty="0">
                <a:solidFill>
                  <a:prstClr val="white"/>
                </a:solidFill>
              </a:rPr>
              <a:t>( only train the last layer)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3DDD0-3EBF-478B-8451-58CD4DFA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"/>
            <a:ext cx="5324475" cy="674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257ED3-7AC2-4D09-9299-067D896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0" y="538030"/>
            <a:ext cx="10223905" cy="57819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5E4869-19AD-4B40-A481-6340FF91F7D9}"/>
              </a:ext>
            </a:extLst>
          </p:cNvPr>
          <p:cNvSpPr/>
          <p:nvPr/>
        </p:nvSpPr>
        <p:spPr>
          <a:xfrm>
            <a:off x="838200" y="4229100"/>
            <a:ext cx="10144125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animBg="1"/>
      <p:bldP spid="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4.2.1 Potential problem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Independence of SIFT feature contradicts the requirement of cross validation. 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4.2.2 Further improvement</a:t>
            </a:r>
          </a:p>
          <a:p>
            <a:pPr marL="0" indent="0">
              <a:buNone/>
            </a:pPr>
            <a:r>
              <a:rPr lang="en-US" altLang="zh-CN" sz="2400" dirty="0"/>
              <a:t>Standardization</a:t>
            </a:r>
          </a:p>
          <a:p>
            <a:pPr marL="0" indent="0">
              <a:buNone/>
            </a:pPr>
            <a:r>
              <a:rPr lang="en-US" altLang="zh-CN" sz="2400" dirty="0"/>
              <a:t>More indicators besides accuracy</a:t>
            </a:r>
          </a:p>
          <a:p>
            <a:pPr marL="0" indent="0">
              <a:buNone/>
            </a:pPr>
            <a:r>
              <a:rPr lang="en-US" altLang="zh-CN" sz="2400" dirty="0"/>
              <a:t>(ROC curve, gams &amp; lift charts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9DF9E-E186-4560-BD7C-F9C124F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33" y="4001294"/>
            <a:ext cx="3708000" cy="24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55"/>
            <a:ext cx="10515600" cy="433733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[1]  Model evaluation, model selection, and algorithm selection in machine learning Sebastian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Raschka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[2]  Model Evaluation (Classification &amp; Regression)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Noureddin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Sadawi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[3]  Complete Guide to Parameter Tuning in XGBoost (with codes in Python)  AARSHAY JAIN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[4]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MobileNets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: Efficient Convolutional Neural Networks for Mobile Vision Applications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Andrew G. Howard,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Menglong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Zhu, Bo Chen, Dmitry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Kalenichenko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Weijun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Wang, Tobias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Weyand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Marco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Andreetto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Hartwig Adam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[5]  Texture Feature Extraction of RGB, HSV, YIQ and Dithered Images using GLCM, Wavelet Decomposition Techniques  Manisha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Lumb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Poonam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Sethi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[6]  Xception: Deep Learning with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Depthwise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Separable Convolutions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Franc¸ois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Chollet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[7]  The Effectiveness of Data Augmentation in Image Classification using Deep Learning  Jason Wang, Luis Perez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[8]  http://scikit-learn.org/stable/model_selection.html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[9]  http://scikit-learn.org/stable/modules/svm.html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[10]  https://keras.io/applications/#documentation-for-individual-models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[11]  http://blog.csdn.net/u014380165/article/details/75142710</a:t>
            </a:r>
          </a:p>
          <a:p>
            <a:pPr marL="0" indent="0">
              <a:buNone/>
            </a:pP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B3A-AF08-4F8B-B1B9-DF62C0A4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49"/>
            <a:ext cx="10515600" cy="1714501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0FAB-3030-4983-85AC-77B53FE0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33"/>
            <a:ext cx="10515600" cy="118163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1732-20EF-49BC-A163-E9C709E5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7889-1B18-4990-A591-DEA8E4AF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642"/>
            <a:ext cx="10515600" cy="3730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 for listening.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82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CF44-EC25-4AB9-9052-D1BDC4FB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Calibri Light (标题)"/>
              </a:rPr>
              <a:t>Model Selection and Evaluation </a:t>
            </a:r>
            <a:endParaRPr lang="zh-CN" altLang="en-US" sz="4000" dirty="0">
              <a:latin typeface="Calibri Light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492A7-2CDE-4681-8D00-EA3E55F8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2589451"/>
            <a:ext cx="10033000" cy="377748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1. Problem description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 Model selection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 Model assessment and comparison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 Model improvement and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 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FBBB-6EFB-4E25-AFC5-898BC175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1. Problem description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4A286-E837-489D-9C00-819E4A50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849" y="2159000"/>
            <a:ext cx="4406618" cy="423333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image classification</a:t>
            </a:r>
            <a:r>
              <a:rPr lang="en-US" altLang="zh-CN" sz="2400" dirty="0"/>
              <a:t>: the task of </a:t>
            </a:r>
            <a:r>
              <a:rPr lang="en-US" altLang="zh-CN" sz="2400" dirty="0">
                <a:solidFill>
                  <a:srgbClr val="FFFF00"/>
                </a:solidFill>
              </a:rPr>
              <a:t>extracting information classes </a:t>
            </a:r>
            <a:r>
              <a:rPr lang="en-US" altLang="zh-CN" sz="2400" dirty="0"/>
              <a:t>from a multiband raster image.</a:t>
            </a:r>
          </a:p>
          <a:p>
            <a:r>
              <a:rPr lang="en-US" altLang="zh-CN" sz="2400" b="1" dirty="0"/>
              <a:t>multiclass classification</a:t>
            </a:r>
            <a:r>
              <a:rPr lang="en-US" altLang="zh-CN" sz="2400" dirty="0"/>
              <a:t>: classifying instances into one of three or more classes.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35E28-E6FC-4220-AAFD-F946D60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2159000"/>
            <a:ext cx="5207001" cy="36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B385-4705-4F48-B6AD-E09AB1C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32D2-2A78-43FE-9003-CDFCDE37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800225"/>
            <a:ext cx="11023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3000" b="1" dirty="0">
                <a:solidFill>
                  <a:prstClr val="white"/>
                </a:solidFill>
                <a:latin typeface="等线" panose="020F0502020204030204"/>
              </a:rPr>
              <a:t>2.1 Terminology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600" b="1" dirty="0"/>
              <a:t>Hypothesis/model</a:t>
            </a:r>
            <a:r>
              <a:rPr lang="en-US" altLang="zh-CN" sz="2600" dirty="0"/>
              <a:t>: a certain function that we believe (or hope) is </a:t>
            </a:r>
            <a:r>
              <a:rPr lang="en-US" altLang="zh-CN" sz="2600" dirty="0">
                <a:solidFill>
                  <a:srgbClr val="FFFF00"/>
                </a:solidFill>
              </a:rPr>
              <a:t>similar to </a:t>
            </a:r>
            <a:r>
              <a:rPr lang="en-US" altLang="zh-CN" sz="2600" dirty="0"/>
              <a:t>the true function, the </a:t>
            </a:r>
            <a:r>
              <a:rPr lang="en-US" altLang="zh-CN" sz="2600" dirty="0">
                <a:solidFill>
                  <a:srgbClr val="FFFF00"/>
                </a:solidFill>
              </a:rPr>
              <a:t>target function </a:t>
            </a:r>
            <a:r>
              <a:rPr lang="en-US" altLang="zh-CN" sz="2600" dirty="0"/>
              <a:t>that we want to model. </a:t>
            </a:r>
          </a:p>
          <a:p>
            <a:r>
              <a:rPr lang="en-US" altLang="zh-CN" sz="2600" b="1" dirty="0"/>
              <a:t>Learning algorithm</a:t>
            </a:r>
            <a:r>
              <a:rPr lang="en-US" altLang="zh-CN" sz="2600" dirty="0"/>
              <a:t>: a set of </a:t>
            </a:r>
            <a:r>
              <a:rPr lang="en-US" altLang="zh-CN" sz="2600" dirty="0">
                <a:solidFill>
                  <a:srgbClr val="FFFF00"/>
                </a:solidFill>
              </a:rPr>
              <a:t>instructions</a:t>
            </a:r>
            <a:r>
              <a:rPr lang="en-US" altLang="zh-CN" sz="2600" dirty="0"/>
              <a:t> that tries to </a:t>
            </a:r>
            <a:r>
              <a:rPr lang="en-US" altLang="zh-CN" sz="2600" dirty="0">
                <a:solidFill>
                  <a:srgbClr val="FFFF00"/>
                </a:solidFill>
              </a:rPr>
              <a:t>model the target function</a:t>
            </a:r>
            <a:r>
              <a:rPr lang="en-US" altLang="zh-CN" sz="2600" dirty="0"/>
              <a:t> using our training dataset.</a:t>
            </a:r>
          </a:p>
          <a:p>
            <a:r>
              <a:rPr lang="en-US" altLang="zh-CN" sz="2600" b="1" dirty="0"/>
              <a:t>Classifier</a:t>
            </a:r>
            <a:r>
              <a:rPr lang="en-US" altLang="zh-CN" sz="2600" dirty="0"/>
              <a:t>: a </a:t>
            </a:r>
            <a:r>
              <a:rPr lang="en-US" altLang="zh-CN" sz="2600" dirty="0">
                <a:solidFill>
                  <a:srgbClr val="FFFF00"/>
                </a:solidFill>
              </a:rPr>
              <a:t>hypothesis</a:t>
            </a:r>
            <a:r>
              <a:rPr lang="en-US" altLang="zh-CN" sz="2600" dirty="0"/>
              <a:t> or </a:t>
            </a:r>
            <a:r>
              <a:rPr lang="en-US" altLang="zh-CN" sz="2600" dirty="0">
                <a:solidFill>
                  <a:srgbClr val="FFFF00"/>
                </a:solidFill>
              </a:rPr>
              <a:t>discrete-valued function </a:t>
            </a:r>
            <a:r>
              <a:rPr lang="en-US" altLang="zh-CN" sz="2600" dirty="0"/>
              <a:t>which is used to assign (categorical) class labels to particular data points.</a:t>
            </a:r>
          </a:p>
          <a:p>
            <a:r>
              <a:rPr lang="en-US" altLang="zh-CN" sz="2600" b="1" dirty="0"/>
              <a:t>Hyperparameters</a:t>
            </a:r>
            <a:r>
              <a:rPr lang="en-US" altLang="zh-CN" sz="2600" dirty="0"/>
              <a:t>: </a:t>
            </a:r>
            <a:r>
              <a:rPr lang="en-US" altLang="zh-CN" sz="2600" dirty="0">
                <a:solidFill>
                  <a:srgbClr val="FFFF00"/>
                </a:solidFill>
              </a:rPr>
              <a:t>tuning parameters</a:t>
            </a:r>
            <a:r>
              <a:rPr lang="en-US" altLang="zh-CN" sz="2600" dirty="0"/>
              <a:t> of a machine learning algorithm.</a:t>
            </a:r>
          </a:p>
          <a:p>
            <a:pPr marL="0" indent="0">
              <a:buNone/>
            </a:pPr>
            <a:r>
              <a:rPr lang="en-US" altLang="zh-CN" sz="2600" dirty="0"/>
              <a:t> (while </a:t>
            </a:r>
            <a:r>
              <a:rPr lang="en-US" altLang="zh-CN" sz="2600" b="1" dirty="0"/>
              <a:t>model parameters </a:t>
            </a:r>
            <a:r>
              <a:rPr lang="en-US" altLang="zh-CN" sz="2600" dirty="0"/>
              <a:t>are the parameters that a learning algorithm </a:t>
            </a:r>
            <a:r>
              <a:rPr lang="en-US" altLang="zh-CN" sz="2600" dirty="0">
                <a:solidFill>
                  <a:srgbClr val="FFFF00"/>
                </a:solidFill>
              </a:rPr>
              <a:t>fits</a:t>
            </a:r>
            <a:r>
              <a:rPr lang="en-US" altLang="zh-CN" sz="2600" dirty="0"/>
              <a:t> to the training data)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400-8144-4761-A1B1-50DDF021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D875C-0601-46DE-892C-94B8E28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2.2 feature extraction</a:t>
            </a:r>
          </a:p>
          <a:p>
            <a:pPr marL="0" lvl="0" indent="0">
              <a:buNone/>
            </a:pPr>
            <a:endParaRPr lang="en-US" altLang="zh-CN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400" b="1" dirty="0"/>
              <a:t>ORB(Oriented FAST and Rotated BRIEF): </a:t>
            </a:r>
            <a:r>
              <a:rPr lang="en-US" altLang="zh-CN" sz="2400" dirty="0"/>
              <a:t>a fusion of </a:t>
            </a:r>
            <a:r>
              <a:rPr lang="en-US" altLang="zh-CN" sz="2400" dirty="0">
                <a:solidFill>
                  <a:srgbClr val="FFFF00"/>
                </a:solidFill>
              </a:rPr>
              <a:t>FAST </a:t>
            </a:r>
            <a:r>
              <a:rPr lang="en-US" altLang="zh-CN" sz="2400" dirty="0" err="1">
                <a:solidFill>
                  <a:srgbClr val="FFFF00"/>
                </a:solidFill>
              </a:rPr>
              <a:t>keypoint</a:t>
            </a:r>
            <a:r>
              <a:rPr lang="en-US" altLang="zh-CN" sz="2400" dirty="0">
                <a:solidFill>
                  <a:srgbClr val="FFFF00"/>
                </a:solidFill>
              </a:rPr>
              <a:t> detector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FF00"/>
                </a:solidFill>
              </a:rPr>
              <a:t>BRIEF descriptor </a:t>
            </a:r>
            <a:r>
              <a:rPr lang="en-US" altLang="zh-CN" sz="2400" dirty="0"/>
              <a:t>with many modifications to enhance the performance.</a:t>
            </a:r>
          </a:p>
          <a:p>
            <a:r>
              <a:rPr lang="en-US" altLang="zh-CN" sz="2400" b="1" dirty="0"/>
              <a:t> SIFT(Scale Invariant Feature Transform): </a:t>
            </a:r>
            <a:r>
              <a:rPr lang="en-US" altLang="zh-CN" sz="2400" dirty="0"/>
              <a:t>local and based on the appearance of the object at particular </a:t>
            </a:r>
            <a:r>
              <a:rPr lang="en-US" altLang="zh-CN" sz="2400" dirty="0">
                <a:solidFill>
                  <a:srgbClr val="FFFF00"/>
                </a:solidFill>
              </a:rPr>
              <a:t>interest points</a:t>
            </a:r>
            <a:r>
              <a:rPr lang="en-US" altLang="zh-CN" sz="2400" dirty="0"/>
              <a:t>, and are </a:t>
            </a:r>
            <a:r>
              <a:rPr lang="en-US" altLang="zh-CN" sz="2400" dirty="0">
                <a:solidFill>
                  <a:srgbClr val="FFFF00"/>
                </a:solidFill>
              </a:rPr>
              <a:t>invariant to image scale and rotation.</a:t>
            </a:r>
            <a:endParaRPr lang="en-US" altLang="zh-CN" sz="2400" dirty="0"/>
          </a:p>
          <a:p>
            <a:r>
              <a:rPr lang="en-US" altLang="zh-CN" sz="2400" b="1" dirty="0"/>
              <a:t>SURF(speeded up robust features): </a:t>
            </a:r>
            <a:r>
              <a:rPr lang="en-US" altLang="zh-CN" sz="2400" dirty="0"/>
              <a:t>based on the similar principles and steps as SIFT; algorithm contains three main steps: </a:t>
            </a:r>
            <a:r>
              <a:rPr lang="en-US" altLang="zh-CN" sz="2400" dirty="0">
                <a:solidFill>
                  <a:srgbClr val="FFFF00"/>
                </a:solidFill>
              </a:rPr>
              <a:t>interest point detection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FF00"/>
                </a:solidFill>
              </a:rPr>
              <a:t>local neighborhood description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FF00"/>
                </a:solidFill>
              </a:rPr>
              <a:t>matching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9E90-5F21-43AF-BF82-8F0946E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 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2A51F-74AA-400F-B89A-F01988E8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0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2.3 basic model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comparision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Optimal Logistic Model: </a:t>
            </a:r>
          </a:p>
          <a:p>
            <a:r>
              <a:rPr lang="en-US" altLang="zh-CN" sz="2000" dirty="0"/>
              <a:t>ORG feature</a:t>
            </a:r>
          </a:p>
          <a:p>
            <a:r>
              <a:rPr lang="en-US" altLang="zh-CN" sz="2000" dirty="0"/>
              <a:t>L2 penalty</a:t>
            </a:r>
          </a:p>
          <a:p>
            <a:r>
              <a:rPr lang="en-US" altLang="zh-CN" sz="2000" dirty="0"/>
              <a:t>Linear method</a:t>
            </a:r>
          </a:p>
          <a:p>
            <a:r>
              <a:rPr lang="en-US" altLang="zh-CN" sz="2000" dirty="0"/>
              <a:t>Cost = 1000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Performance</a:t>
            </a:r>
            <a:r>
              <a:rPr lang="en-US" altLang="zh-CN" sz="2000" dirty="0"/>
              <a:t>: 5-fold-CV score: 0.8147 ; running time per round: 1.5828s.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3CF949-A3EF-4C84-A5C8-88FD462C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5110"/>
              </p:ext>
            </p:extLst>
          </p:nvPr>
        </p:nvGraphicFramePr>
        <p:xfrm>
          <a:off x="1090486" y="2313775"/>
          <a:ext cx="44831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84">
                  <a:extLst>
                    <a:ext uri="{9D8B030D-6E8A-4147-A177-3AD203B41FA5}">
                      <a16:colId xmlns:a16="http://schemas.microsoft.com/office/drawing/2014/main" val="2572199052"/>
                    </a:ext>
                  </a:extLst>
                </a:gridCol>
                <a:gridCol w="711603">
                  <a:extLst>
                    <a:ext uri="{9D8B030D-6E8A-4147-A177-3AD203B41FA5}">
                      <a16:colId xmlns:a16="http://schemas.microsoft.com/office/drawing/2014/main" val="1146299127"/>
                    </a:ext>
                  </a:extLst>
                </a:gridCol>
                <a:gridCol w="684918">
                  <a:extLst>
                    <a:ext uri="{9D8B030D-6E8A-4147-A177-3AD203B41FA5}">
                      <a16:colId xmlns:a16="http://schemas.microsoft.com/office/drawing/2014/main" val="338838906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3869328443"/>
                    </a:ext>
                  </a:extLst>
                </a:gridCol>
                <a:gridCol w="845029">
                  <a:extLst>
                    <a:ext uri="{9D8B030D-6E8A-4147-A177-3AD203B41FA5}">
                      <a16:colId xmlns:a16="http://schemas.microsoft.com/office/drawing/2014/main" val="2583081121"/>
                    </a:ext>
                  </a:extLst>
                </a:gridCol>
                <a:gridCol w="649338">
                  <a:extLst>
                    <a:ext uri="{9D8B030D-6E8A-4147-A177-3AD203B41FA5}">
                      <a16:colId xmlns:a16="http://schemas.microsoft.com/office/drawing/2014/main" val="2769513945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995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AdaBoost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193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0.5827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0.3327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0.491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0.6387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093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0.6407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0.8323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409103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E3F6B9A-5101-4B87-A881-06A4E497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74" y="2588904"/>
            <a:ext cx="3725825" cy="2682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72BEBB-39CA-489E-948E-E81EED4A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03" y="2588904"/>
            <a:ext cx="4236397" cy="26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" y="1481668"/>
            <a:ext cx="10515601" cy="501120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2.4.1 SVM (Linear/RBF kernel)</a:t>
            </a: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Supervised </a:t>
            </a:r>
            <a:r>
              <a:rPr lang="en-US" altLang="zh-CN" dirty="0"/>
              <a:t>learning models which constructs a hyperplane or set of hyperplanes in a high- or infinite-dimensional space.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Effective</a:t>
            </a:r>
            <a:r>
              <a:rPr lang="en-US" altLang="zh-CN" dirty="0"/>
              <a:t> in high-dimensional spaces, even when dim(n) &gt; 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Memory effective</a:t>
            </a:r>
            <a:r>
              <a:rPr lang="en-US" altLang="zh-CN" dirty="0"/>
              <a:t>: only depend on support vectors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Versatile</a:t>
            </a:r>
            <a:r>
              <a:rPr lang="en-US" altLang="zh-CN" dirty="0"/>
              <a:t>: different </a:t>
            </a:r>
            <a:r>
              <a:rPr lang="en-US" altLang="zh-CN" dirty="0">
                <a:solidFill>
                  <a:srgbClr val="FFFF00"/>
                </a:solidFill>
              </a:rPr>
              <a:t>Kernel functions </a:t>
            </a:r>
            <a:r>
              <a:rPr lang="en-US" altLang="zh-CN" dirty="0"/>
              <a:t>can be specified for different decision functions</a:t>
            </a:r>
          </a:p>
          <a:p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n&gt;&gt;p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Calculation expensiveness</a:t>
            </a:r>
            <a:r>
              <a:rPr lang="en-US" altLang="zh-CN" dirty="0"/>
              <a:t>: calculated using 5-fold CV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81865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2.4.2  XGBoost (</a:t>
            </a:r>
            <a:r>
              <a:rPr lang="en-US" altLang="zh-CN" sz="3100" dirty="0"/>
              <a:t>Extreme Gradient Boosting)</a:t>
            </a:r>
            <a:endParaRPr lang="en-US" altLang="zh-CN" sz="31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FF00"/>
                </a:solidFill>
              </a:rPr>
              <a:t>advanced</a:t>
            </a:r>
            <a:r>
              <a:rPr lang="en-US" altLang="zh-CN" dirty="0"/>
              <a:t> implementation of gradient boosting algorithm by adding new models </a:t>
            </a:r>
            <a:r>
              <a:rPr lang="en-US" altLang="zh-CN" dirty="0">
                <a:solidFill>
                  <a:srgbClr val="FFFF00"/>
                </a:solidFill>
              </a:rPr>
              <a:t>sequentially</a:t>
            </a:r>
            <a:r>
              <a:rPr lang="en-US" altLang="zh-CN" dirty="0"/>
              <a:t> until no further improvement is achieved.  </a:t>
            </a:r>
          </a:p>
          <a:p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Regularization</a:t>
            </a:r>
            <a:r>
              <a:rPr lang="en-US" altLang="zh-CN" dirty="0"/>
              <a:t>: ‘regularized boosting’ technique, helps to reduce overfit.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Parallel Processing</a:t>
            </a:r>
            <a:r>
              <a:rPr lang="en-US" altLang="zh-CN" dirty="0"/>
              <a:t>: fast computations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High flexibility</a:t>
            </a:r>
            <a:r>
              <a:rPr lang="en-US" altLang="zh-CN" dirty="0"/>
              <a:t>: allow to define custom optimization objectives and evaluation criteria.</a:t>
            </a:r>
          </a:p>
          <a:p>
            <a:pPr marL="0" indent="0">
              <a:buNone/>
            </a:pPr>
            <a:r>
              <a:rPr lang="en-US" altLang="zh-CN" dirty="0"/>
              <a:t>Have in-built routine to </a:t>
            </a:r>
            <a:r>
              <a:rPr lang="en-US" altLang="zh-CN" dirty="0">
                <a:solidFill>
                  <a:srgbClr val="FFFF00"/>
                </a:solidFill>
              </a:rPr>
              <a:t>handle missing values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not having enough data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8"/>
            <a:ext cx="10515600" cy="507153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2.4.3  CNN (</a:t>
            </a:r>
            <a:r>
              <a:rPr lang="en-US" altLang="zh-CN" sz="3600" b="1" dirty="0" err="1">
                <a:solidFill>
                  <a:prstClr val="white"/>
                </a:solidFill>
                <a:latin typeface="等线" panose="020F0502020204030204"/>
              </a:rPr>
              <a:t>MobileNet</a:t>
            </a: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)</a:t>
            </a:r>
          </a:p>
          <a:p>
            <a:r>
              <a:rPr lang="en-US" altLang="zh-CN" sz="3500" b="1" dirty="0"/>
              <a:t>Description</a:t>
            </a:r>
          </a:p>
          <a:p>
            <a:pPr marL="0" indent="0">
              <a:buNone/>
            </a:pPr>
            <a:r>
              <a:rPr lang="en-US" altLang="zh-CN" sz="3600" dirty="0"/>
              <a:t>“Vision begins with eyes, but truly takes place in the brain.”</a:t>
            </a:r>
          </a:p>
          <a:p>
            <a:pPr marL="0" indent="0">
              <a:buNone/>
            </a:pPr>
            <a:r>
              <a:rPr lang="en-US" altLang="zh-CN" sz="3600" dirty="0"/>
              <a:t>Mostly based on an </a:t>
            </a:r>
            <a:r>
              <a:rPr lang="en-US" altLang="zh-CN" sz="3600" dirty="0">
                <a:solidFill>
                  <a:srgbClr val="FFFF00"/>
                </a:solidFill>
              </a:rPr>
              <a:t>artificial neural network</a:t>
            </a:r>
            <a:r>
              <a:rPr lang="en-US" altLang="zh-CN" sz="3600" dirty="0"/>
              <a:t>; using a cascade of </a:t>
            </a:r>
            <a:r>
              <a:rPr lang="en-US" altLang="zh-CN" sz="3600" dirty="0">
                <a:solidFill>
                  <a:srgbClr val="FFFF00"/>
                </a:solidFill>
              </a:rPr>
              <a:t>multiple layers </a:t>
            </a:r>
            <a:r>
              <a:rPr lang="en-US" altLang="zh-CN" sz="3600" dirty="0"/>
              <a:t>of </a:t>
            </a:r>
            <a:r>
              <a:rPr lang="en-US" altLang="zh-CN" sz="3600" dirty="0">
                <a:solidFill>
                  <a:srgbClr val="FFFF00"/>
                </a:solidFill>
              </a:rPr>
              <a:t>nonlinear</a:t>
            </a:r>
            <a:r>
              <a:rPr lang="en-US" altLang="zh-CN" sz="3600" dirty="0"/>
              <a:t> processing units for feature extraction and transformation .</a:t>
            </a:r>
          </a:p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500" b="1" dirty="0"/>
              <a:t>Advantage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High performance </a:t>
            </a:r>
            <a:r>
              <a:rPr lang="en-US" altLang="zh-CN" sz="3600" dirty="0"/>
              <a:t>with enough data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Time efficient</a:t>
            </a:r>
            <a:r>
              <a:rPr lang="en-US" altLang="zh-CN" sz="3600" dirty="0"/>
              <a:t>: reduces the need for feature engineering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Universality</a:t>
            </a:r>
            <a:r>
              <a:rPr lang="en-US" altLang="zh-CN" sz="3600" dirty="0"/>
              <a:t>: can be adapted to new problems relatively easily 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b="1" dirty="0"/>
              <a:t>Weakness</a:t>
            </a:r>
          </a:p>
          <a:p>
            <a:pPr marL="0" indent="0">
              <a:buNone/>
            </a:pPr>
            <a:r>
              <a:rPr lang="en-US" altLang="zh-CN" sz="3600" dirty="0"/>
              <a:t>Extremely </a:t>
            </a:r>
            <a:r>
              <a:rPr lang="en-US" altLang="zh-CN" sz="3600" dirty="0">
                <a:solidFill>
                  <a:srgbClr val="FFFF00"/>
                </a:solidFill>
              </a:rPr>
              <a:t>computationally expensive </a:t>
            </a:r>
            <a:r>
              <a:rPr lang="en-US" altLang="zh-CN" sz="3600" dirty="0"/>
              <a:t>to train</a:t>
            </a:r>
          </a:p>
          <a:p>
            <a:pPr marL="0" indent="0">
              <a:buNone/>
            </a:pPr>
            <a:r>
              <a:rPr lang="en-US" altLang="zh-CN" sz="3600" dirty="0"/>
              <a:t>Without strong theoretical foundation, hard to comprehend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1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1096</Words>
  <Application>Microsoft Office PowerPoint</Application>
  <PresentationFormat>宽屏</PresentationFormat>
  <Paragraphs>188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 Light (标题)</vt:lpstr>
      <vt:lpstr>等线</vt:lpstr>
      <vt:lpstr>等线 Light</vt:lpstr>
      <vt:lpstr>Arial</vt:lpstr>
      <vt:lpstr>Calibri</vt:lpstr>
      <vt:lpstr>Calibri Light</vt:lpstr>
      <vt:lpstr>Office Theme</vt:lpstr>
      <vt:lpstr>Model Selection and Evaluation</vt:lpstr>
      <vt:lpstr>Model Selection and Evaluation </vt:lpstr>
      <vt:lpstr>1. Problem description</vt:lpstr>
      <vt:lpstr>2. Model selection</vt:lpstr>
      <vt:lpstr> 2. Model selection</vt:lpstr>
      <vt:lpstr>2. Model selection  </vt:lpstr>
      <vt:lpstr>2. Model selection</vt:lpstr>
      <vt:lpstr>2. Model selection</vt:lpstr>
      <vt:lpstr>2. Model selection</vt:lpstr>
      <vt:lpstr>3. Model assessment and comparison</vt:lpstr>
      <vt:lpstr>4. Model improvement and prospect</vt:lpstr>
      <vt:lpstr>4. Model improvement and prospect</vt:lpstr>
      <vt:lpstr>4. Model improvement and prospect5.   </vt:lpstr>
      <vt:lpstr>4. Model improvement and prospect</vt:lpstr>
      <vt:lpstr>5. Reference</vt:lpstr>
      <vt:lpstr>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 J</dc:creator>
  <cp:lastModifiedBy>April J</cp:lastModifiedBy>
  <cp:revision>68</cp:revision>
  <dcterms:created xsi:type="dcterms:W3CDTF">2018-03-21T17:49:02Z</dcterms:created>
  <dcterms:modified xsi:type="dcterms:W3CDTF">2018-03-30T20:25:47Z</dcterms:modified>
</cp:coreProperties>
</file>