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86" r:id="rId6"/>
    <p:sldId id="285" r:id="rId7"/>
    <p:sldId id="287" r:id="rId8"/>
    <p:sldId id="290" r:id="rId9"/>
    <p:sldId id="288" r:id="rId10"/>
    <p:sldId id="294" r:id="rId11"/>
    <p:sldId id="289" r:id="rId12"/>
    <p:sldId id="295" r:id="rId13"/>
    <p:sldId id="297" r:id="rId14"/>
    <p:sldId id="296" r:id="rId15"/>
    <p:sldId id="298" r:id="rId16"/>
    <p:sldId id="299" r:id="rId17"/>
    <p:sldId id="301" r:id="rId18"/>
    <p:sldId id="300" r:id="rId19"/>
    <p:sldId id="303" r:id="rId20"/>
    <p:sldId id="302" r:id="rId21"/>
    <p:sldId id="280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2BDA4A-A427-4652-9125-5149A5F1E857}">
  <a:tblStyle styleId="{9A2BDA4A-A427-4652-9125-5149A5F1E8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41" d="100"/>
          <a:sy n="141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oleObject" Target="Workbook1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49263966833077"/>
          <c:y val="0.03351353157150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939721454022652"/>
          <c:y val="0.180918969255561"/>
          <c:w val="0.831808931878009"/>
          <c:h val="0.43260893672522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28.89</c:v>
                </c:pt>
                <c:pt idx="1">
                  <c:v>28.44</c:v>
                </c:pt>
                <c:pt idx="2">
                  <c:v>34.53</c:v>
                </c:pt>
                <c:pt idx="3">
                  <c:v>29.03</c:v>
                </c:pt>
                <c:pt idx="4">
                  <c:v>26.36</c:v>
                </c:pt>
                <c:pt idx="5">
                  <c:v>26.53</c:v>
                </c:pt>
                <c:pt idx="6">
                  <c:v>31.3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17916032"/>
        <c:axId val="-1222451568"/>
      </c:lineChart>
      <c:catAx>
        <c:axId val="-121791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2451568"/>
        <c:crosses val="autoZero"/>
        <c:auto val="1"/>
        <c:lblAlgn val="ctr"/>
        <c:lblOffset val="100"/>
        <c:noMultiLvlLbl val="0"/>
      </c:catAx>
      <c:valAx>
        <c:axId val="-1222451568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7916032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6955669490723"/>
          <c:y val="0.215010750465064"/>
          <c:w val="0.750506598335554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0.86</c:v>
                </c:pt>
                <c:pt idx="1">
                  <c:v>33.0</c:v>
                </c:pt>
                <c:pt idx="2">
                  <c:v>6.88</c:v>
                </c:pt>
                <c:pt idx="3">
                  <c:v>2.624</c:v>
                </c:pt>
                <c:pt idx="4">
                  <c:v>2.683</c:v>
                </c:pt>
                <c:pt idx="5">
                  <c:v>0.202</c:v>
                </c:pt>
                <c:pt idx="6">
                  <c:v>0.14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22329760"/>
        <c:axId val="-1222327440"/>
      </c:lineChart>
      <c:catAx>
        <c:axId val="-1222329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2327440"/>
        <c:crosses val="autoZero"/>
        <c:auto val="1"/>
        <c:lblAlgn val="ctr"/>
        <c:lblOffset val="100"/>
        <c:noMultiLvlLbl val="0"/>
      </c:catAx>
      <c:valAx>
        <c:axId val="-122232744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2329760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Accuracy</a:t>
            </a:r>
            <a:r>
              <a:rPr lang="en-US" baseline="0" dirty="0" smtClean="0"/>
              <a:t> Measure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Sheet1!$F$10</c:f>
              <c:strCache>
                <c:ptCount val="1"/>
                <c:pt idx="0">
                  <c:v>SIFT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Sheet1!$E$11:$E$17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Linear</c:v>
                </c:pt>
                <c:pt idx="4">
                  <c:v>SVM RBF Kernel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Sheet1!$F$11:$F$17</c:f>
              <c:numCache>
                <c:formatCode>0.0</c:formatCode>
                <c:ptCount val="7"/>
                <c:pt idx="0">
                  <c:v>71.11</c:v>
                </c:pt>
                <c:pt idx="1">
                  <c:v>71.56</c:v>
                </c:pt>
                <c:pt idx="2">
                  <c:v>65.466</c:v>
                </c:pt>
                <c:pt idx="3">
                  <c:v>70.97</c:v>
                </c:pt>
                <c:pt idx="4">
                  <c:v>73.64</c:v>
                </c:pt>
                <c:pt idx="5">
                  <c:v>73.46667</c:v>
                </c:pt>
                <c:pt idx="6">
                  <c:v>68.7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Sheet1!$G$10</c:f>
              <c:strCache>
                <c:ptCount val="1"/>
                <c:pt idx="0">
                  <c:v>COLOR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Sheet1!$E$11:$E$17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Linear</c:v>
                </c:pt>
                <c:pt idx="4">
                  <c:v>SVM RBF Kernel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Sheet1!$G$11:$G$17</c:f>
              <c:numCache>
                <c:formatCode>0.0</c:formatCode>
                <c:ptCount val="7"/>
                <c:pt idx="0">
                  <c:v>87.0</c:v>
                </c:pt>
                <c:pt idx="1">
                  <c:v>85.0</c:v>
                </c:pt>
                <c:pt idx="2">
                  <c:v>82.0</c:v>
                </c:pt>
                <c:pt idx="3">
                  <c:v>70.31</c:v>
                </c:pt>
                <c:pt idx="4">
                  <c:v>72.44</c:v>
                </c:pt>
                <c:pt idx="5">
                  <c:v>70.53333000000001</c:v>
                </c:pt>
                <c:pt idx="6">
                  <c:v>86.5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17668032"/>
        <c:axId val="-1217665984"/>
      </c:lineChart>
      <c:catAx>
        <c:axId val="-1217668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7665984"/>
        <c:crosses val="autoZero"/>
        <c:auto val="1"/>
        <c:lblAlgn val="ctr"/>
        <c:lblOffset val="100"/>
        <c:noMultiLvlLbl val="0"/>
      </c:catAx>
      <c:valAx>
        <c:axId val="-1217665984"/>
        <c:scaling>
          <c:orientation val="minMax"/>
        </c:scaling>
        <c:delete val="0"/>
        <c:axPos val="l"/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7668032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 smtClean="0"/>
              <a:t>Running time (in seconds)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Sheet1!$F$21</c:f>
              <c:strCache>
                <c:ptCount val="1"/>
                <c:pt idx="0">
                  <c:v>SIFT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Sheet1!$E$22:$E$28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Linear</c:v>
                </c:pt>
                <c:pt idx="4">
                  <c:v>SVM RBF Kernel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Sheet1!$F$22:$F$28</c:f>
              <c:numCache>
                <c:formatCode>General</c:formatCode>
                <c:ptCount val="7"/>
                <c:pt idx="0">
                  <c:v>0.805</c:v>
                </c:pt>
                <c:pt idx="1">
                  <c:v>38.03</c:v>
                </c:pt>
                <c:pt idx="2">
                  <c:v>12.82</c:v>
                </c:pt>
                <c:pt idx="3">
                  <c:v>2.987</c:v>
                </c:pt>
                <c:pt idx="4">
                  <c:v>2.88</c:v>
                </c:pt>
                <c:pt idx="5">
                  <c:v>0.225</c:v>
                </c:pt>
                <c:pt idx="6">
                  <c:v>0.15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Sheet1!$G$21</c:f>
              <c:strCache>
                <c:ptCount val="1"/>
                <c:pt idx="0">
                  <c:v>COLOR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Sheet1!$E$22:$E$28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Linear</c:v>
                </c:pt>
                <c:pt idx="4">
                  <c:v>SVM RBF Kernel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Sheet1!$G$22:$G$28</c:f>
              <c:numCache>
                <c:formatCode>General</c:formatCode>
                <c:ptCount val="7"/>
                <c:pt idx="0">
                  <c:v>0.86</c:v>
                </c:pt>
                <c:pt idx="1">
                  <c:v>33.0</c:v>
                </c:pt>
                <c:pt idx="2">
                  <c:v>6.888564</c:v>
                </c:pt>
                <c:pt idx="3">
                  <c:v>2.624</c:v>
                </c:pt>
                <c:pt idx="4">
                  <c:v>2.683</c:v>
                </c:pt>
                <c:pt idx="5">
                  <c:v>0.202</c:v>
                </c:pt>
                <c:pt idx="6">
                  <c:v>0.14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92945552"/>
        <c:axId val="-1293619040"/>
      </c:lineChart>
      <c:catAx>
        <c:axId val="-1292945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93619040"/>
        <c:crosses val="autoZero"/>
        <c:auto val="1"/>
        <c:lblAlgn val="ctr"/>
        <c:lblOffset val="100"/>
        <c:noMultiLvlLbl val="0"/>
      </c:catAx>
      <c:valAx>
        <c:axId val="-129361904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92945552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849268471753566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0.805</c:v>
                </c:pt>
                <c:pt idx="1">
                  <c:v>38.03</c:v>
                </c:pt>
                <c:pt idx="2">
                  <c:v>12.82</c:v>
                </c:pt>
                <c:pt idx="3">
                  <c:v>2.987</c:v>
                </c:pt>
                <c:pt idx="4">
                  <c:v>2.88</c:v>
                </c:pt>
                <c:pt idx="5">
                  <c:v>0.225</c:v>
                </c:pt>
                <c:pt idx="6">
                  <c:v>0.15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19362768"/>
        <c:axId val="-1219360448"/>
      </c:lineChart>
      <c:catAx>
        <c:axId val="-121936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9360448"/>
        <c:crosses val="autoZero"/>
        <c:auto val="1"/>
        <c:lblAlgn val="ctr"/>
        <c:lblOffset val="100"/>
        <c:noMultiLvlLbl val="0"/>
      </c:catAx>
      <c:valAx>
        <c:axId val="-1219360448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9362768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88062671505621"/>
          <c:h val="0.42258868107179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26.11</c:v>
                </c:pt>
                <c:pt idx="1">
                  <c:v>40.0</c:v>
                </c:pt>
                <c:pt idx="2">
                  <c:v>31.33333</c:v>
                </c:pt>
                <c:pt idx="3">
                  <c:v>32.4</c:v>
                </c:pt>
                <c:pt idx="4">
                  <c:v>29.47</c:v>
                </c:pt>
                <c:pt idx="5">
                  <c:v>30.9</c:v>
                </c:pt>
                <c:pt idx="6">
                  <c:v>29.1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21865040"/>
        <c:axId val="-1221855584"/>
      </c:lineChart>
      <c:catAx>
        <c:axId val="-1221865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1855584"/>
        <c:crosses val="autoZero"/>
        <c:auto val="1"/>
        <c:lblAlgn val="ctr"/>
        <c:lblOffset val="100"/>
        <c:noMultiLvlLbl val="0"/>
      </c:catAx>
      <c:valAx>
        <c:axId val="-1221855584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1865040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94178436066153"/>
          <c:y val="0.190471382894805"/>
          <c:w val="0.88062671505621"/>
          <c:h val="0.47402957187015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0.029</c:v>
                </c:pt>
                <c:pt idx="1">
                  <c:v>4.05</c:v>
                </c:pt>
                <c:pt idx="2">
                  <c:v>0.262198</c:v>
                </c:pt>
                <c:pt idx="3">
                  <c:v>0.174</c:v>
                </c:pt>
                <c:pt idx="4">
                  <c:v>0.303</c:v>
                </c:pt>
                <c:pt idx="5">
                  <c:v>0.008</c:v>
                </c:pt>
                <c:pt idx="6">
                  <c:v>0.04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95418592"/>
        <c:axId val="-1222119088"/>
      </c:lineChart>
      <c:catAx>
        <c:axId val="-1295418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2119088"/>
        <c:crosses val="autoZero"/>
        <c:auto val="1"/>
        <c:lblAlgn val="ctr"/>
        <c:lblOffset val="100"/>
        <c:noMultiLvlLbl val="0"/>
      </c:catAx>
      <c:valAx>
        <c:axId val="-1222119088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95418592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864758423376517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24.0</c:v>
                </c:pt>
                <c:pt idx="1">
                  <c:v>25.0</c:v>
                </c:pt>
                <c:pt idx="2">
                  <c:v>29.2</c:v>
                </c:pt>
                <c:pt idx="3">
                  <c:v>29.16</c:v>
                </c:pt>
                <c:pt idx="4">
                  <c:v>24.37</c:v>
                </c:pt>
                <c:pt idx="5">
                  <c:v>30.0</c:v>
                </c:pt>
                <c:pt idx="6">
                  <c:v>24.1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22279856"/>
        <c:axId val="-1222543120"/>
      </c:lineChart>
      <c:catAx>
        <c:axId val="-1222279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2543120"/>
        <c:crosses val="autoZero"/>
        <c:auto val="1"/>
        <c:lblAlgn val="ctr"/>
        <c:lblOffset val="100"/>
        <c:noMultiLvlLbl val="0"/>
      </c:catAx>
      <c:valAx>
        <c:axId val="-122254312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2279856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877453056720272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0.035</c:v>
                </c:pt>
                <c:pt idx="1">
                  <c:v>2.63</c:v>
                </c:pt>
                <c:pt idx="2">
                  <c:v>0.12</c:v>
                </c:pt>
                <c:pt idx="3">
                  <c:v>0.125</c:v>
                </c:pt>
                <c:pt idx="4">
                  <c:v>0.125</c:v>
                </c:pt>
                <c:pt idx="5">
                  <c:v>0.004</c:v>
                </c:pt>
                <c:pt idx="6">
                  <c:v>0.03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21545840"/>
        <c:axId val="-1221127024"/>
      </c:lineChart>
      <c:catAx>
        <c:axId val="-122154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1127024"/>
        <c:crosses val="autoZero"/>
        <c:auto val="1"/>
        <c:lblAlgn val="ctr"/>
        <c:lblOffset val="100"/>
        <c:noMultiLvlLbl val="0"/>
      </c:catAx>
      <c:valAx>
        <c:axId val="-1221127024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1545840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750506598335554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GBM</c:v>
                </c:pt>
                <c:pt idx="1">
                  <c:v>XG Boost</c:v>
                </c:pt>
                <c:pt idx="2">
                  <c:v>SVM (linear)</c:v>
                </c:pt>
                <c:pt idx="3">
                  <c:v>SVM ( RBF Kernel)</c:v>
                </c:pt>
                <c:pt idx="4">
                  <c:v>Logistic</c:v>
                </c:pt>
                <c:pt idx="5">
                  <c:v>Random Forest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44.56</c:v>
                </c:pt>
                <c:pt idx="1">
                  <c:v>45.89</c:v>
                </c:pt>
                <c:pt idx="2">
                  <c:v>52.06</c:v>
                </c:pt>
                <c:pt idx="3">
                  <c:v>47.01</c:v>
                </c:pt>
                <c:pt idx="4">
                  <c:v>42.8</c:v>
                </c:pt>
                <c:pt idx="5">
                  <c:v>41.6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22309952"/>
        <c:axId val="-1222307904"/>
      </c:lineChart>
      <c:catAx>
        <c:axId val="-1222309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2307904"/>
        <c:crosses val="autoZero"/>
        <c:auto val="1"/>
        <c:lblAlgn val="ctr"/>
        <c:lblOffset val="100"/>
        <c:noMultiLvlLbl val="0"/>
      </c:catAx>
      <c:valAx>
        <c:axId val="-122230790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2309952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750506598335554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GBM</c:v>
                </c:pt>
                <c:pt idx="1">
                  <c:v>XG Boost</c:v>
                </c:pt>
                <c:pt idx="2">
                  <c:v>SVM (linear)</c:v>
                </c:pt>
                <c:pt idx="3">
                  <c:v>SVM ( RBF Kernel)</c:v>
                </c:pt>
                <c:pt idx="4">
                  <c:v>Logistic</c:v>
                </c:pt>
                <c:pt idx="5">
                  <c:v>Random Forest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0.034</c:v>
                </c:pt>
                <c:pt idx="1">
                  <c:v>9.68</c:v>
                </c:pt>
                <c:pt idx="2">
                  <c:v>0.612</c:v>
                </c:pt>
                <c:pt idx="3">
                  <c:v>0.676</c:v>
                </c:pt>
                <c:pt idx="4">
                  <c:v>0.202</c:v>
                </c:pt>
                <c:pt idx="5">
                  <c:v>0.03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22181136"/>
        <c:axId val="-1222179088"/>
      </c:lineChart>
      <c:catAx>
        <c:axId val="-122218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2179088"/>
        <c:crosses val="autoZero"/>
        <c:auto val="1"/>
        <c:lblAlgn val="ctr"/>
        <c:lblOffset val="100"/>
        <c:noMultiLvlLbl val="0"/>
      </c:catAx>
      <c:valAx>
        <c:axId val="-1222179088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2181136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698111123523"/>
          <c:y val="0.215010750465064"/>
          <c:w val="0.750506598335554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13.0</c:v>
                </c:pt>
                <c:pt idx="1">
                  <c:v>15.0</c:v>
                </c:pt>
                <c:pt idx="2">
                  <c:v>18.0</c:v>
                </c:pt>
                <c:pt idx="3">
                  <c:v>29.69</c:v>
                </c:pt>
                <c:pt idx="4">
                  <c:v>27.56</c:v>
                </c:pt>
                <c:pt idx="5">
                  <c:v>29.46</c:v>
                </c:pt>
                <c:pt idx="6">
                  <c:v>13.5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22232336"/>
        <c:axId val="-1222230016"/>
      </c:lineChart>
      <c:catAx>
        <c:axId val="-1222232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2230016"/>
        <c:crosses val="autoZero"/>
        <c:auto val="1"/>
        <c:lblAlgn val="ctr"/>
        <c:lblOffset val="100"/>
        <c:noMultiLvlLbl val="0"/>
      </c:catAx>
      <c:valAx>
        <c:axId val="-1222230016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2232336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847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254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fold CV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seq</a:t>
            </a:r>
            <a:r>
              <a:rPr lang="en-US" baseline="0" dirty="0" smtClean="0"/>
              <a:t>(1,500) ; shrinkage: 0.1</a:t>
            </a:r>
          </a:p>
          <a:p>
            <a:r>
              <a:rPr lang="en-US" baseline="0" dirty="0" smtClean="0"/>
              <a:t>30 percent: test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73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752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02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072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64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28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67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34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6B91E05-E912-B043-B600-235FCBEEACA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7FCD19D-5D57-6842-9F5F-639A81BF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1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7" r:id="rId4"/>
    <p:sldLayoutId id="2147483659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9.xml"/><Relationship Id="rId3" Type="http://schemas.openxmlformats.org/officeDocument/2006/relationships/chart" Target="../charts/char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562063" y="1093263"/>
            <a:ext cx="7730911" cy="7554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4000" dirty="0">
                <a:latin typeface="Book Antiqua" charset="0"/>
                <a:ea typeface="Book Antiqua" charset="0"/>
                <a:cs typeface="Book Antiqua" charset="0"/>
              </a:rPr>
              <a:t>Dog or Fried Chicken or Muffins? </a:t>
            </a:r>
          </a:p>
        </p:txBody>
      </p:sp>
      <p:grpSp>
        <p:nvGrpSpPr>
          <p:cNvPr id="62" name="Shape 6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itle 1"/>
          <p:cNvSpPr txBox="1">
            <a:spLocks/>
          </p:cNvSpPr>
          <p:nvPr/>
        </p:nvSpPr>
        <p:spPr>
          <a:xfrm>
            <a:off x="862013" y="2298789"/>
            <a:ext cx="7621472" cy="158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Model evaluation and selection using Predictive Analytics</a:t>
            </a:r>
            <a:b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</a:br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62013" y="5521007"/>
            <a:ext cx="11329987" cy="1008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Group 7: Anshuma Chandak,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Yuexuan</a:t>
            </a: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Huang,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Xinrou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Li,  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Fangbing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 Liu,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Xiuruo</a:t>
            </a: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 Yan</a:t>
            </a:r>
            <a:endParaRPr lang="en-US" sz="20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14413" y="5673407"/>
            <a:ext cx="11329987" cy="1008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Group 7: Anshuma Chandak,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Yuexuan</a:t>
            </a: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Huang,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Xinrou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Li,  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Fangbing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 Liu,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Xiuruo</a:t>
            </a: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 Yan</a:t>
            </a:r>
            <a:endParaRPr lang="en-US" sz="20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7980" y="4449602"/>
            <a:ext cx="79715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Group 7: </a:t>
            </a:r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 Anshuma 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Chandak, </a:t>
            </a:r>
            <a:r>
              <a:rPr lang="en-US" dirty="0" err="1">
                <a:latin typeface="Book Antiqua" charset="0"/>
                <a:ea typeface="Book Antiqua" charset="0"/>
                <a:cs typeface="Book Antiqua" charset="0"/>
              </a:rPr>
              <a:t>Yuexuan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 Huang, </a:t>
            </a:r>
            <a:r>
              <a:rPr lang="en-US" dirty="0" err="1">
                <a:latin typeface="Book Antiqua" charset="0"/>
                <a:ea typeface="Book Antiqua" charset="0"/>
                <a:cs typeface="Book Antiqua" charset="0"/>
              </a:rPr>
              <a:t>Xinrou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 Li,  </a:t>
            </a:r>
            <a:r>
              <a:rPr lang="en-US" dirty="0" err="1">
                <a:latin typeface="Book Antiqua" charset="0"/>
                <a:ea typeface="Book Antiqua" charset="0"/>
                <a:cs typeface="Book Antiqua" charset="0"/>
              </a:rPr>
              <a:t>Fangbing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  Liu, </a:t>
            </a:r>
            <a:r>
              <a:rPr lang="en-US" dirty="0" err="1">
                <a:latin typeface="Book Antiqua" charset="0"/>
                <a:ea typeface="Book Antiqua" charset="0"/>
                <a:cs typeface="Book Antiqua" charset="0"/>
              </a:rPr>
              <a:t>Xiuruo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 Yan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304567" y="840107"/>
            <a:ext cx="1594989" cy="1541586"/>
            <a:chOff x="7006961" y="840107"/>
            <a:chExt cx="1892595" cy="1777436"/>
          </a:xfrm>
        </p:grpSpPr>
        <p:sp>
          <p:nvSpPr>
            <p:cNvPr id="16" name="Shape 124"/>
            <p:cNvSpPr/>
            <p:nvPr/>
          </p:nvSpPr>
          <p:spPr>
            <a:xfrm>
              <a:off x="7006961" y="840107"/>
              <a:ext cx="1892595" cy="177743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3821" y="1093263"/>
              <a:ext cx="578485" cy="83132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3848" y="1935369"/>
              <a:ext cx="538820" cy="552926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1268" y="1159469"/>
              <a:ext cx="454851" cy="75138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9305" y="123691"/>
            <a:ext cx="6589395" cy="421761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M</a:t>
            </a:r>
            <a:r>
              <a:rPr lang="en-US" sz="1800" dirty="0">
                <a:latin typeface="Book Antiqua" charset="0"/>
                <a:ea typeface="Book Antiqua" charset="0"/>
                <a:cs typeface="Book Antiqua" charset="0"/>
              </a:rPr>
              <a:t>odel Selection on SIFT features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81451275"/>
              </p:ext>
            </p:extLst>
          </p:nvPr>
        </p:nvGraphicFramePr>
        <p:xfrm>
          <a:off x="214566" y="885694"/>
          <a:ext cx="3730946" cy="2155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142953843"/>
              </p:ext>
            </p:extLst>
          </p:nvPr>
        </p:nvGraphicFramePr>
        <p:xfrm>
          <a:off x="4727854" y="885694"/>
          <a:ext cx="4001691" cy="2155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140733"/>
              </p:ext>
            </p:extLst>
          </p:nvPr>
        </p:nvGraphicFramePr>
        <p:xfrm>
          <a:off x="167568" y="3466214"/>
          <a:ext cx="8590240" cy="13619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0"/>
                <a:gridCol w="1073780"/>
                <a:gridCol w="1073780"/>
                <a:gridCol w="1073780"/>
                <a:gridCol w="1073780"/>
                <a:gridCol w="1073780"/>
                <a:gridCol w="1073780"/>
                <a:gridCol w="1073780"/>
              </a:tblGrid>
              <a:tr h="382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Model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(linear)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 RBF Kernel)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</a:tr>
              <a:tr h="31034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 Rate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28.89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28.44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34.53</a:t>
                      </a:r>
                      <a:endParaRPr lang="hr-HR" sz="120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29.03</a:t>
                      </a:r>
                      <a:endParaRPr lang="hr-HR" sz="120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26.36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26.53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31.3</a:t>
                      </a:r>
                      <a:endParaRPr lang="nb-NO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</a:tr>
              <a:tr h="615044">
                <a:tc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 Time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0.805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38.03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12.82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2.987</a:t>
                      </a:r>
                      <a:endParaRPr lang="fi-FI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2.88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0.225</a:t>
                      </a:r>
                      <a:endParaRPr lang="nb-NO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0.15</a:t>
                      </a:r>
                      <a:endParaRPr lang="nb-NO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149" y="154888"/>
            <a:ext cx="425302" cy="4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2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509" y="4307119"/>
            <a:ext cx="381886" cy="63085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07212" y="134979"/>
            <a:ext cx="6589395" cy="43756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M</a:t>
            </a:r>
            <a:r>
              <a:rPr lang="en-US" sz="1800" b="1" dirty="0">
                <a:latin typeface="Book Antiqua" charset="0"/>
                <a:ea typeface="Book Antiqua" charset="0"/>
                <a:cs typeface="Book Antiqua" charset="0"/>
              </a:rPr>
              <a:t>odel Selection on SIFT + PCA features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84031798"/>
              </p:ext>
            </p:extLst>
          </p:nvPr>
        </p:nvGraphicFramePr>
        <p:xfrm>
          <a:off x="341129" y="912780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319441508"/>
              </p:ext>
            </p:extLst>
          </p:nvPr>
        </p:nvGraphicFramePr>
        <p:xfrm>
          <a:off x="4886704" y="912781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219909"/>
              </p:ext>
            </p:extLst>
          </p:nvPr>
        </p:nvGraphicFramePr>
        <p:xfrm>
          <a:off x="205479" y="3498111"/>
          <a:ext cx="7806848" cy="13619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856"/>
                <a:gridCol w="975856"/>
                <a:gridCol w="975856"/>
                <a:gridCol w="975856"/>
                <a:gridCol w="975856"/>
                <a:gridCol w="975856"/>
                <a:gridCol w="975856"/>
                <a:gridCol w="975856"/>
              </a:tblGrid>
              <a:tr h="382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Model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(linear)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 RBF Kernel)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</a:tr>
              <a:tr h="31034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 Rate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26.11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40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31.33333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32.4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29.47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30.9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29.1</a:t>
                      </a:r>
                    </a:p>
                  </a:txBody>
                  <a:tcPr marL="38100" marR="38100" marT="25400" marB="25400" anchor="b"/>
                </a:tc>
              </a:tr>
              <a:tr h="615044">
                <a:tc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 Time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0.029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4.05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0.262198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0.174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0.303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0.008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0.04</a:t>
                      </a:r>
                    </a:p>
                  </a:txBody>
                  <a:tcPr marL="38100" marR="38100" marT="25400" marB="2540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41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9305" y="246483"/>
            <a:ext cx="6589395" cy="421761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M</a:t>
            </a:r>
            <a:r>
              <a:rPr lang="en-US" sz="1800" dirty="0">
                <a:latin typeface="Book Antiqua" charset="0"/>
                <a:ea typeface="Book Antiqua" charset="0"/>
                <a:cs typeface="Book Antiqua" charset="0"/>
              </a:rPr>
              <a:t>odel Selection on HOG features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23516050"/>
              </p:ext>
            </p:extLst>
          </p:nvPr>
        </p:nvGraphicFramePr>
        <p:xfrm>
          <a:off x="139305" y="726202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053141793"/>
              </p:ext>
            </p:extLst>
          </p:nvPr>
        </p:nvGraphicFramePr>
        <p:xfrm>
          <a:off x="4727854" y="722387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729167"/>
              </p:ext>
            </p:extLst>
          </p:nvPr>
        </p:nvGraphicFramePr>
        <p:xfrm>
          <a:off x="914402" y="3365936"/>
          <a:ext cx="7926560" cy="13619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820"/>
                <a:gridCol w="990820"/>
                <a:gridCol w="990820"/>
                <a:gridCol w="990820"/>
                <a:gridCol w="990820"/>
                <a:gridCol w="990820"/>
                <a:gridCol w="990820"/>
                <a:gridCol w="990820"/>
              </a:tblGrid>
              <a:tr h="382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Model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(linear)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 RBF Kernel)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</a:tr>
              <a:tr h="31034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 Rate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29.2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29.16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24.37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30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24.1</a:t>
                      </a:r>
                    </a:p>
                  </a:txBody>
                  <a:tcPr marL="38100" marR="38100" marT="25400" marB="25400" anchor="b"/>
                </a:tc>
              </a:tr>
              <a:tr h="615044">
                <a:tc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 Time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0.035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2.63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0.12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0.125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0.125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0.004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0.03</a:t>
                      </a:r>
                    </a:p>
                  </a:txBody>
                  <a:tcPr marL="38100" marR="38100" marT="25400" marB="25400" anchor="b"/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" y="4227114"/>
            <a:ext cx="610487" cy="83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6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456599"/>
              </p:ext>
            </p:extLst>
          </p:nvPr>
        </p:nvGraphicFramePr>
        <p:xfrm>
          <a:off x="167568" y="3466214"/>
          <a:ext cx="8136457" cy="13597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351"/>
                <a:gridCol w="1162351"/>
                <a:gridCol w="1162351"/>
                <a:gridCol w="1162351"/>
                <a:gridCol w="1162351"/>
                <a:gridCol w="1162351"/>
                <a:gridCol w="1162351"/>
              </a:tblGrid>
              <a:tr h="382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Model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(linear)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 RBF Kernel)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</a:tr>
              <a:tr h="31034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 Rate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44.56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45.89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52.06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47.01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42.8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41.6</a:t>
                      </a:r>
                    </a:p>
                  </a:txBody>
                  <a:tcPr marL="38100" marR="38100" marT="25400" marB="25400" anchor="b"/>
                </a:tc>
              </a:tr>
              <a:tr h="615044">
                <a:tc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 Time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0.034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9.68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0.612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0.676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0.202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0.03</a:t>
                      </a:r>
                    </a:p>
                  </a:txBody>
                  <a:tcPr marL="38100" marR="38100" marT="25400" marB="25400" anchor="b"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67568" y="201975"/>
            <a:ext cx="6589395" cy="43756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M</a:t>
            </a:r>
            <a:r>
              <a:rPr lang="en-US" sz="1800" b="1" dirty="0">
                <a:latin typeface="Book Antiqua" charset="0"/>
                <a:ea typeface="Book Antiqua" charset="0"/>
                <a:cs typeface="Book Antiqua" charset="0"/>
              </a:rPr>
              <a:t>odel Selection on GRAY features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87995375"/>
              </p:ext>
            </p:extLst>
          </p:nvPr>
        </p:nvGraphicFramePr>
        <p:xfrm>
          <a:off x="167568" y="799024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649091850"/>
              </p:ext>
            </p:extLst>
          </p:nvPr>
        </p:nvGraphicFramePr>
        <p:xfrm>
          <a:off x="4610681" y="799023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372" y="4391679"/>
            <a:ext cx="425302" cy="4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414" y="99648"/>
            <a:ext cx="6589395" cy="63484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M</a:t>
            </a:r>
            <a:r>
              <a:rPr lang="en-US" sz="1800" dirty="0">
                <a:latin typeface="Book Antiqua" charset="0"/>
                <a:ea typeface="Book Antiqua" charset="0"/>
                <a:cs typeface="Book Antiqua" charset="0"/>
              </a:rPr>
              <a:t>odel Selection on Color (RGB + HSV) features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34457"/>
              </p:ext>
            </p:extLst>
          </p:nvPr>
        </p:nvGraphicFramePr>
        <p:xfrm>
          <a:off x="252414" y="734489"/>
          <a:ext cx="8590240" cy="1361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0"/>
                <a:gridCol w="1073780"/>
                <a:gridCol w="1073780"/>
                <a:gridCol w="1073780"/>
                <a:gridCol w="1073780"/>
                <a:gridCol w="1073780"/>
                <a:gridCol w="1073780"/>
                <a:gridCol w="1073780"/>
              </a:tblGrid>
              <a:tr h="45373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Model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(linear)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 RBF Kernel)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</a:tr>
              <a:tr h="45373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 Rate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1200" b="1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13</a:t>
                      </a:r>
                    </a:p>
                  </a:txBody>
                  <a:tcPr marL="28575" marR="28575" marT="19050" marB="1905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i-FI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29.69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27.56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29.46</a:t>
                      </a:r>
                      <a:endParaRPr lang="hr-HR" sz="12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13.5</a:t>
                      </a:r>
                    </a:p>
                  </a:txBody>
                  <a:tcPr marL="28575" marR="28575" marT="19050" marB="19050" anchor="b"/>
                </a:tc>
              </a:tr>
              <a:tr h="45373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 Time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1200" b="1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0.86</a:t>
                      </a:r>
                    </a:p>
                  </a:txBody>
                  <a:tcPr marL="28575" marR="28575" marT="19050" marB="1905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r-HR" sz="12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6.88</a:t>
                      </a:r>
                      <a:endParaRPr lang="hr-HR" sz="12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2.624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2.683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0.202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0.14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190847" y="583557"/>
            <a:ext cx="1371600" cy="166306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801804510"/>
              </p:ext>
            </p:extLst>
          </p:nvPr>
        </p:nvGraphicFramePr>
        <p:xfrm>
          <a:off x="252414" y="2640543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261493223"/>
              </p:ext>
            </p:extLst>
          </p:nvPr>
        </p:nvGraphicFramePr>
        <p:xfrm>
          <a:off x="4899305" y="2640543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154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203598" y="1435894"/>
          <a:ext cx="3921919" cy="2389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4725591" y="1435894"/>
          <a:ext cx="4232671" cy="2389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3597" y="186237"/>
            <a:ext cx="8940403" cy="464344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C</a:t>
            </a:r>
            <a:r>
              <a:rPr lang="en-US" sz="2700" dirty="0">
                <a:latin typeface="Book Antiqua" charset="0"/>
                <a:ea typeface="Book Antiqua" charset="0"/>
                <a:cs typeface="Book Antiqua" charset="0"/>
              </a:rPr>
              <a:t>omparative Analysis </a:t>
            </a:r>
            <a:r>
              <a:rPr lang="mr-IN" sz="2700" dirty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2700" dirty="0">
                <a:latin typeface="Book Antiqua" charset="0"/>
                <a:ea typeface="Book Antiqua" charset="0"/>
                <a:cs typeface="Book Antiqua" charset="0"/>
              </a:rPr>
              <a:t> SIFT V/S COLOR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9" y="4455366"/>
            <a:ext cx="446566" cy="6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2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3597" y="191185"/>
            <a:ext cx="8940403" cy="464344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C</a:t>
            </a:r>
            <a:r>
              <a:rPr lang="en-US" sz="1800" dirty="0">
                <a:latin typeface="Book Antiqua" charset="0"/>
                <a:ea typeface="Book Antiqua" charset="0"/>
                <a:cs typeface="Book Antiqua" charset="0"/>
              </a:rPr>
              <a:t>omparative Analysis </a:t>
            </a:r>
            <a:r>
              <a:rPr lang="mr-IN" sz="1800" dirty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1800" dirty="0">
                <a:latin typeface="Book Antiqua" charset="0"/>
                <a:ea typeface="Book Antiqua" charset="0"/>
                <a:cs typeface="Book Antiqua" charset="0"/>
              </a:rPr>
              <a:t> Models with different </a:t>
            </a:r>
            <a:r>
              <a:rPr lang="en-US" sz="1800" dirty="0" smtClean="0">
                <a:latin typeface="Book Antiqua" charset="0"/>
                <a:ea typeface="Book Antiqua" charset="0"/>
                <a:cs typeface="Book Antiqua" charset="0"/>
              </a:rPr>
              <a:t>features</a:t>
            </a:r>
            <a:endParaRPr lang="en-US" sz="18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806" y="814812"/>
            <a:ext cx="5880118" cy="371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309305" y="2253723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Final Model</a:t>
            </a:r>
            <a:endParaRPr sz="4000" dirty="0"/>
          </a:p>
        </p:txBody>
      </p:sp>
      <p:sp>
        <p:nvSpPr>
          <p:cNvPr id="100" name="Shape 100"/>
          <p:cNvSpPr txBox="1"/>
          <p:nvPr/>
        </p:nvSpPr>
        <p:spPr>
          <a:xfrm>
            <a:off x="953222" y="2253723"/>
            <a:ext cx="88825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4" name="Shape 822"/>
          <p:cNvGrpSpPr/>
          <p:nvPr/>
        </p:nvGrpSpPr>
        <p:grpSpPr>
          <a:xfrm>
            <a:off x="8048847" y="4284922"/>
            <a:ext cx="839971" cy="653706"/>
            <a:chOff x="5233525" y="4954450"/>
            <a:chExt cx="538275" cy="516350"/>
          </a:xfrm>
        </p:grpSpPr>
        <p:sp>
          <p:nvSpPr>
            <p:cNvPr id="5" name="Shape 82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Shape 82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Shape 82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2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82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82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82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8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8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83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83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1209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709703"/>
              </p:ext>
            </p:extLst>
          </p:nvPr>
        </p:nvGraphicFramePr>
        <p:xfrm>
          <a:off x="458989" y="2166468"/>
          <a:ext cx="7761690" cy="1268016"/>
        </p:xfrm>
        <a:graphic>
          <a:graphicData uri="http://schemas.openxmlformats.org/drawingml/2006/table">
            <a:tbl>
              <a:tblPr/>
              <a:tblGrid>
                <a:gridCol w="2993231"/>
                <a:gridCol w="1146572"/>
                <a:gridCol w="1435894"/>
                <a:gridCol w="1082279"/>
                <a:gridCol w="1103714"/>
              </a:tblGrid>
              <a:tr h="54677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Parameters</a:t>
                      </a:r>
                      <a:endParaRPr lang="mr-IN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i-FI" sz="1500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Accuracy</a:t>
                      </a:r>
                      <a:r>
                        <a:rPr lang="fi-FI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 </a:t>
                      </a:r>
                      <a:r>
                        <a:rPr lang="fi-FI" sz="1500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rate</a:t>
                      </a:r>
                      <a:endParaRPr lang="fi-FI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r-HR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Training</a:t>
                      </a:r>
                      <a:r>
                        <a:rPr lang="hr-HR" sz="1500" baseline="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 </a:t>
                      </a:r>
                      <a:r>
                        <a:rPr lang="hr-HR" sz="1500" baseline="0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</a:t>
                      </a:r>
                      <a:r>
                        <a:rPr lang="hr-HR" sz="1500" baseline="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 rate</a:t>
                      </a:r>
                      <a:endParaRPr lang="hr-HR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Test Error rate</a:t>
                      </a:r>
                      <a:endParaRPr lang="is-IS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1500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</a:t>
                      </a:r>
                      <a:r>
                        <a:rPr lang="nb-NO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 time (in sec)</a:t>
                      </a:r>
                      <a:endParaRPr lang="nb-NO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12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  <a:sym typeface="Arial"/>
                        </a:rPr>
                        <a:t>distribution = "multinomial",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  <a:sym typeface="Arial"/>
                        </a:rPr>
                        <a:t>n.trees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  <a:sym typeface="Arial"/>
                        </a:rPr>
                        <a:t> = 441, shrinkage = .1</a:t>
                      </a:r>
                      <a:endParaRPr lang="mr-IN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i-FI" sz="15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87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r-HR" sz="15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3.62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15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15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0.86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458988" y="491644"/>
            <a:ext cx="8461727" cy="118829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100" dirty="0">
                <a:latin typeface="Book Antiqua" charset="0"/>
                <a:ea typeface="Book Antiqua" charset="0"/>
                <a:cs typeface="Book Antiqua" charset="0"/>
              </a:rPr>
              <a:t>After comparing several classifiers with different feature extraction methods, we propose our final model- </a:t>
            </a:r>
            <a:r>
              <a:rPr lang="en-US" sz="21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G</a:t>
            </a:r>
            <a:r>
              <a:rPr lang="en-US" sz="2100" dirty="0">
                <a:latin typeface="Book Antiqua" charset="0"/>
                <a:ea typeface="Book Antiqua" charset="0"/>
                <a:cs typeface="Book Antiqua" charset="0"/>
              </a:rPr>
              <a:t>radient Boosting Machine with </a:t>
            </a:r>
            <a:r>
              <a:rPr lang="en-US" sz="21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C</a:t>
            </a:r>
            <a:r>
              <a:rPr lang="en-US" sz="2100" dirty="0">
                <a:latin typeface="Book Antiqua" charset="0"/>
                <a:ea typeface="Book Antiqua" charset="0"/>
                <a:cs typeface="Book Antiqua" charset="0"/>
              </a:rPr>
              <a:t>olor Feature.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986" y="4466107"/>
            <a:ext cx="425302" cy="4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1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1958431" y="2253723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Test </a:t>
            </a:r>
            <a:r>
              <a:rPr lang="en-US" sz="4000" smtClean="0"/>
              <a:t>Data Results</a:t>
            </a:r>
            <a:endParaRPr sz="4000" dirty="0"/>
          </a:p>
        </p:txBody>
      </p:sp>
      <p:sp>
        <p:nvSpPr>
          <p:cNvPr id="100" name="Shape 100"/>
          <p:cNvSpPr txBox="1"/>
          <p:nvPr/>
        </p:nvSpPr>
        <p:spPr>
          <a:xfrm>
            <a:off x="953222" y="2253723"/>
            <a:ext cx="88825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4" name="Shape 822"/>
          <p:cNvGrpSpPr/>
          <p:nvPr/>
        </p:nvGrpSpPr>
        <p:grpSpPr>
          <a:xfrm>
            <a:off x="8048847" y="4284922"/>
            <a:ext cx="839971" cy="653706"/>
            <a:chOff x="5233525" y="4954450"/>
            <a:chExt cx="538275" cy="516350"/>
          </a:xfrm>
        </p:grpSpPr>
        <p:sp>
          <p:nvSpPr>
            <p:cNvPr id="5" name="Shape 82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Shape 82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Shape 82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2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82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82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82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8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8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83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83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4724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Shape 7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78" name="Shape 7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834940"/>
            <a:ext cx="3525728" cy="435600"/>
          </a:xfrm>
        </p:spPr>
        <p:txBody>
          <a:bodyPr/>
          <a:lstStyle/>
          <a:p>
            <a:pPr algn="ctr"/>
            <a:r>
              <a:rPr lang="en-US" sz="6000" dirty="0" smtClean="0"/>
              <a:t>Agenda</a:t>
            </a:r>
            <a:endParaRPr lang="en-US" sz="60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7CE76DCB-6D06-4FCF-8C85-021414B0A6EA}"/>
              </a:ext>
            </a:extLst>
          </p:cNvPr>
          <p:cNvSpPr txBox="1">
            <a:spLocks/>
          </p:cNvSpPr>
          <p:nvPr/>
        </p:nvSpPr>
        <p:spPr>
          <a:xfrm>
            <a:off x="599506" y="1783532"/>
            <a:ext cx="5937096" cy="291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◉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CA" sz="2400" dirty="0" smtClean="0">
                <a:latin typeface="Book Antiqua" panose="02040602050305030304" pitchFamily="18" charset="0"/>
              </a:rPr>
              <a:t>Discuss Project Goals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>
                <a:latin typeface="Book Antiqua" panose="02040602050305030304" pitchFamily="18" charset="0"/>
              </a:rPr>
              <a:t>Model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>
                <a:latin typeface="Book Antiqua" panose="02040602050305030304" pitchFamily="18" charset="0"/>
              </a:rPr>
              <a:t>Final Model Proposal 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>
                <a:latin typeface="Book Antiqua" panose="02040602050305030304" pitchFamily="18" charset="0"/>
              </a:rPr>
              <a:t>Test Data Results</a:t>
            </a:r>
          </a:p>
          <a:p>
            <a:pPr marL="0" indent="0">
              <a:buFont typeface="Quattrocento Sans"/>
              <a:buNone/>
            </a:pPr>
            <a:endParaRPr lang="en-CA" sz="16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CE76DCB-6D06-4FCF-8C85-021414B0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82" y="1165622"/>
            <a:ext cx="8730492" cy="3263504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latin typeface="Book Antiqua" panose="02040602050305030304" pitchFamily="18" charset="0"/>
              </a:rPr>
              <a:t>Given the new testing data of 3000 images, the results of our proposed Final Model are below.</a:t>
            </a:r>
          </a:p>
          <a:p>
            <a:pPr marL="0" indent="0">
              <a:buNone/>
            </a:pPr>
            <a:endParaRPr lang="en-CA" dirty="0">
              <a:latin typeface="Book Antiqua" panose="02040602050305030304" pitchFamily="18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CA" dirty="0">
                <a:latin typeface="Book Antiqua" panose="02040602050305030304" pitchFamily="18" charset="0"/>
              </a:rPr>
              <a:t>Accuracy: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CA" dirty="0">
                <a:latin typeface="Book Antiqua" panose="02040602050305030304" pitchFamily="18" charset="0"/>
              </a:rPr>
              <a:t>Running Time: </a:t>
            </a:r>
          </a:p>
          <a:p>
            <a:pPr marL="0" indent="0">
              <a:buNone/>
            </a:pPr>
            <a:endParaRPr lang="en-CA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31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6" name="Shape 376"/>
          <p:cNvCxnSpPr/>
          <p:nvPr/>
        </p:nvCxnSpPr>
        <p:spPr>
          <a:xfrm>
            <a:off x="70702" y="2173029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7" name="Shape 377"/>
          <p:cNvSpPr txBox="1">
            <a:spLocks noGrp="1"/>
          </p:cNvSpPr>
          <p:nvPr>
            <p:ph type="ctrTitle" idx="4294967295"/>
          </p:nvPr>
        </p:nvSpPr>
        <p:spPr>
          <a:xfrm>
            <a:off x="2417390" y="1506068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cxnSp>
        <p:nvCxnSpPr>
          <p:cNvPr id="378" name="Shape 378"/>
          <p:cNvCxnSpPr/>
          <p:nvPr/>
        </p:nvCxnSpPr>
        <p:spPr>
          <a:xfrm>
            <a:off x="5548340" y="2173029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9" name="Shape 379"/>
          <p:cNvSpPr/>
          <p:nvPr/>
        </p:nvSpPr>
        <p:spPr>
          <a:xfrm>
            <a:off x="1085060" y="1516418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0" name="Shape 380"/>
          <p:cNvGrpSpPr/>
          <p:nvPr/>
        </p:nvGrpSpPr>
        <p:grpSpPr>
          <a:xfrm>
            <a:off x="1401749" y="1848084"/>
            <a:ext cx="505722" cy="475767"/>
            <a:chOff x="5972700" y="2330200"/>
            <a:chExt cx="411625" cy="387275"/>
          </a:xfrm>
        </p:grpSpPr>
        <p:sp>
          <p:nvSpPr>
            <p:cNvPr id="381" name="Shape 38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224244" y="2176544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Project Goals</a:t>
            </a:r>
            <a:endParaRPr sz="4000" dirty="0"/>
          </a:p>
        </p:txBody>
      </p:sp>
      <p:sp>
        <p:nvSpPr>
          <p:cNvPr id="100" name="Shape 100"/>
          <p:cNvSpPr txBox="1"/>
          <p:nvPr/>
        </p:nvSpPr>
        <p:spPr>
          <a:xfrm>
            <a:off x="953222" y="2253723"/>
            <a:ext cx="88825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1" name="Shape 822"/>
          <p:cNvGrpSpPr/>
          <p:nvPr/>
        </p:nvGrpSpPr>
        <p:grpSpPr>
          <a:xfrm>
            <a:off x="8144540" y="4284921"/>
            <a:ext cx="744278" cy="680483"/>
            <a:chOff x="5233525" y="4954450"/>
            <a:chExt cx="538275" cy="516350"/>
          </a:xfrm>
        </p:grpSpPr>
        <p:sp>
          <p:nvSpPr>
            <p:cNvPr id="12" name="Shape 82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82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82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82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82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82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82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8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8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83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83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7CE76DCB-6D06-4FCF-8C85-021414B0A6EA}"/>
              </a:ext>
            </a:extLst>
          </p:cNvPr>
          <p:cNvSpPr txBox="1">
            <a:spLocks/>
          </p:cNvSpPr>
          <p:nvPr/>
        </p:nvSpPr>
        <p:spPr>
          <a:xfrm>
            <a:off x="378894" y="629244"/>
            <a:ext cx="8559297" cy="1591945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P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ropose a feasible improvement in client’s current practice to distinguish pictures of dogs (poodles and Chihuahuas), fried chicken and blueberry muffins.</a:t>
            </a:r>
            <a:endParaRPr lang="en-CA" sz="24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7CE76DCB-6D06-4FCF-8C85-021414B0A6EA}"/>
              </a:ext>
            </a:extLst>
          </p:cNvPr>
          <p:cNvSpPr txBox="1">
            <a:spLocks/>
          </p:cNvSpPr>
          <p:nvPr/>
        </p:nvSpPr>
        <p:spPr>
          <a:xfrm>
            <a:off x="505643" y="2505296"/>
            <a:ext cx="8432548" cy="1222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dirty="0" smtClean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I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n terms of ? </a:t>
            </a:r>
          </a:p>
          <a:p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Computational Efficiency </a:t>
            </a:r>
            <a:r>
              <a:rPr lang="mr-IN" sz="2400" dirty="0" smtClean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sz="2400" smtClean="0">
                <a:latin typeface="Book Antiqua" charset="0"/>
                <a:ea typeface="Book Antiqua" charset="0"/>
                <a:cs typeface="Book Antiqua" charset="0"/>
              </a:rPr>
              <a:t>Running time on 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Test data</a:t>
            </a:r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 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Predictive Power - Accuracy and Error rates</a:t>
            </a:r>
          </a:p>
          <a:p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  <a:p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224244" y="2176544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Model Selection</a:t>
            </a:r>
            <a:endParaRPr sz="4000" dirty="0"/>
          </a:p>
        </p:txBody>
      </p:sp>
      <p:sp>
        <p:nvSpPr>
          <p:cNvPr id="100" name="Shape 100"/>
          <p:cNvSpPr txBox="1"/>
          <p:nvPr/>
        </p:nvSpPr>
        <p:spPr>
          <a:xfrm>
            <a:off x="953222" y="2253723"/>
            <a:ext cx="88825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5" name="Shape 822"/>
          <p:cNvGrpSpPr/>
          <p:nvPr/>
        </p:nvGrpSpPr>
        <p:grpSpPr>
          <a:xfrm>
            <a:off x="8048847" y="4284922"/>
            <a:ext cx="839971" cy="653706"/>
            <a:chOff x="5233525" y="4954450"/>
            <a:chExt cx="538275" cy="516350"/>
          </a:xfrm>
        </p:grpSpPr>
        <p:sp>
          <p:nvSpPr>
            <p:cNvPr id="6" name="Shape 82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Shape 82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2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82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82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82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82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8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8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83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83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6043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308344" y="606057"/>
            <a:ext cx="8366051" cy="4029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Model selection is the task of selecting a statistical model from a set of candidate models</a:t>
            </a:r>
          </a:p>
          <a:p>
            <a:pPr>
              <a:lnSpc>
                <a:spcPct val="100000"/>
              </a:lnSpc>
              <a:buClrTx/>
              <a:buFont typeface="Arial" charset="0"/>
              <a:buChar char="•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Methodology: 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Select a varied set of classifiers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Select a varied set of feature extraction methods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Build different models by combining different classifiers and features</a:t>
            </a:r>
          </a:p>
          <a:p>
            <a:pPr lvl="1">
              <a:buClrTx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Test each model with respect to </a:t>
            </a:r>
            <a:r>
              <a:rPr lang="mr-IN" sz="2200" dirty="0" smtClean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</a:p>
          <a:p>
            <a:pPr lvl="2">
              <a:buClrTx/>
              <a:buFont typeface="Courier New" charset="0"/>
              <a:buChar char="o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Accuracy </a:t>
            </a:r>
            <a:r>
              <a:rPr lang="mr-IN" sz="2200" dirty="0" smtClean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 Train &amp; Test Error</a:t>
            </a:r>
          </a:p>
          <a:p>
            <a:pPr lvl="2">
              <a:buClrTx/>
              <a:buFont typeface="Courier New" charset="0"/>
              <a:buChar char="o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Running Time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4399175"/>
            <a:ext cx="517452" cy="53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8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" y="4354571"/>
            <a:ext cx="477579" cy="788929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07211" y="198099"/>
            <a:ext cx="8909197" cy="1067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/>
              <a:buNone/>
            </a:pPr>
            <a:r>
              <a:rPr lang="en-CA" sz="2400" dirty="0" smtClean="0">
                <a:latin typeface="Book Antiqua" panose="02040602050305030304" pitchFamily="18" charset="0"/>
              </a:rPr>
              <a:t>We used a combination of the following classifiers and feature extraction methods: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320796"/>
              </p:ext>
            </p:extLst>
          </p:nvPr>
        </p:nvGraphicFramePr>
        <p:xfrm>
          <a:off x="939253" y="1231721"/>
          <a:ext cx="3459480" cy="3337560"/>
        </p:xfrm>
        <a:graphic>
          <a:graphicData uri="http://schemas.openxmlformats.org/drawingml/2006/table">
            <a:tbl>
              <a:tblPr firstRow="1" bandRow="1"/>
              <a:tblGrid>
                <a:gridCol w="3459480"/>
              </a:tblGrid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Classifiers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Linear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RBF Kernel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65741"/>
              </p:ext>
            </p:extLst>
          </p:nvPr>
        </p:nvGraphicFramePr>
        <p:xfrm>
          <a:off x="4870153" y="1265274"/>
          <a:ext cx="3327550" cy="2631438"/>
        </p:xfrm>
        <a:graphic>
          <a:graphicData uri="http://schemas.openxmlformats.org/drawingml/2006/table">
            <a:tbl>
              <a:tblPr firstRow="1" bandRow="1"/>
              <a:tblGrid>
                <a:gridCol w="1663775"/>
                <a:gridCol w="1663775"/>
              </a:tblGrid>
              <a:tr h="55818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Feature Extraction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No. of features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189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SIFT</a:t>
                      </a: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2000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9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SIFT + PCA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100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740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Histogram</a:t>
                      </a:r>
                      <a:r>
                        <a:rPr lang="en-US" baseline="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 of oriented gradients (HOG)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54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9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Gray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250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9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Color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2000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558" y="4216092"/>
            <a:ext cx="610487" cy="83132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1387" y="168127"/>
            <a:ext cx="8993372" cy="696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sz="36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sz="3600" b="1" dirty="0" smtClean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O</a:t>
            </a:r>
            <a:r>
              <a:rPr lang="en-US" sz="3600" dirty="0" smtClean="0">
                <a:latin typeface="Book Antiqua" charset="0"/>
                <a:ea typeface="Book Antiqua" charset="0"/>
                <a:cs typeface="Book Antiqua" charset="0"/>
              </a:rPr>
              <a:t>verview of Terminology</a:t>
            </a:r>
            <a:endParaRPr lang="en-US" sz="36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1387" y="1057976"/>
            <a:ext cx="8537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2400" i="1" dirty="0" smtClean="0">
                <a:latin typeface="Book Antiqua" charset="0"/>
                <a:ea typeface="Book Antiqua" charset="0"/>
                <a:cs typeface="Book Antiqua" charset="0"/>
              </a:rPr>
              <a:t>Feature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 : Piece of information that describes a part of image or whole image. These features could be corners, edges, lines, color, etc. </a:t>
            </a:r>
          </a:p>
          <a:p>
            <a:pPr>
              <a:buClrTx/>
            </a:pPr>
            <a:r>
              <a:rPr lang="en-US" sz="2400" i="1" dirty="0" smtClean="0">
                <a:latin typeface="Book Antiqua" charset="0"/>
                <a:ea typeface="Book Antiqua" charset="0"/>
                <a:cs typeface="Book Antiqua" charset="0"/>
              </a:rPr>
              <a:t>Feature Extraction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: Transforming the input data into the set of features. It is a form of dimensionality reduction.</a:t>
            </a:r>
          </a:p>
          <a:p>
            <a:pPr>
              <a:buClrTx/>
            </a:pP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Properties of good features: </a:t>
            </a: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Repeatability</a:t>
            </a: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Saliency (descriptiveness) </a:t>
            </a: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Compactness</a:t>
            </a:r>
          </a:p>
          <a:p>
            <a:pPr>
              <a:buClrTx/>
            </a:pPr>
            <a:endParaRPr lang="en-US" dirty="0" smtClean="0">
              <a:latin typeface="Book Antiqua" charset="0"/>
              <a:ea typeface="Book Antiqua" charset="0"/>
              <a:cs typeface="Book Antiqua" charset="0"/>
            </a:endParaRPr>
          </a:p>
          <a:p>
            <a:pPr>
              <a:buClrTx/>
            </a:pPr>
            <a:endParaRPr lang="en-US" dirty="0" smtClean="0">
              <a:latin typeface="Book Antiqua" charset="0"/>
              <a:ea typeface="Book Antiqua" charset="0"/>
              <a:cs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1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824" y="4425489"/>
            <a:ext cx="595423" cy="61101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33916" y="1373124"/>
            <a:ext cx="8633638" cy="3770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/>
              <a:buNone/>
            </a:pPr>
            <a:r>
              <a:rPr lang="en-CA" dirty="0" smtClean="0">
                <a:latin typeface="Book Antiqua" charset="0"/>
                <a:ea typeface="Book Antiqua" charset="0"/>
                <a:cs typeface="Book Antiqua" charset="0"/>
              </a:rPr>
              <a:t>Client is currently using Boosted Decision Stumps on SIFT Features yield the following summary findings, based on data of 3000 images.</a:t>
            </a:r>
          </a:p>
          <a:p>
            <a:pPr marL="0" indent="0">
              <a:buClrTx/>
              <a:buFont typeface="Arial"/>
              <a:buNone/>
            </a:pPr>
            <a:endParaRPr lang="en-CA" dirty="0" smtClean="0">
              <a:latin typeface="Book Antiqua" charset="0"/>
              <a:ea typeface="Book Antiqua" charset="0"/>
              <a:cs typeface="Book Antiqua" charset="0"/>
            </a:endParaRPr>
          </a:p>
          <a:p>
            <a:pPr>
              <a:buClrTx/>
              <a:buFontTx/>
              <a:buChar char="-"/>
            </a:pPr>
            <a:r>
              <a:rPr lang="en-CA" b="1" dirty="0" smtClean="0">
                <a:latin typeface="Book Antiqua" charset="0"/>
                <a:ea typeface="Book Antiqua" charset="0"/>
                <a:cs typeface="Book Antiqua" charset="0"/>
              </a:rPr>
              <a:t>Test Error Rate: </a:t>
            </a:r>
            <a:r>
              <a:rPr lang="hr-HR" dirty="0" smtClean="0">
                <a:latin typeface="Book Antiqua" charset="0"/>
                <a:ea typeface="Book Antiqua" charset="0"/>
                <a:cs typeface="Book Antiqua" charset="0"/>
              </a:rPr>
              <a:t>28.89</a:t>
            </a:r>
            <a:r>
              <a:rPr lang="en-CA" dirty="0" smtClean="0">
                <a:latin typeface="Book Antiqua" charset="0"/>
                <a:ea typeface="Book Antiqua" charset="0"/>
                <a:cs typeface="Book Antiqua" charset="0"/>
              </a:rPr>
              <a:t>%</a:t>
            </a:r>
          </a:p>
          <a:p>
            <a:pPr>
              <a:buClrTx/>
              <a:buFontTx/>
              <a:buChar char="-"/>
            </a:pPr>
            <a:r>
              <a:rPr lang="en-CA" b="1" dirty="0" smtClean="0">
                <a:latin typeface="Book Antiqua" charset="0"/>
                <a:ea typeface="Book Antiqua" charset="0"/>
                <a:cs typeface="Book Antiqua" charset="0"/>
              </a:rPr>
              <a:t>Train </a:t>
            </a:r>
            <a:r>
              <a:rPr lang="en-CA" b="1" smtClean="0">
                <a:latin typeface="Book Antiqua" charset="0"/>
                <a:ea typeface="Book Antiqua" charset="0"/>
                <a:cs typeface="Book Antiqua" charset="0"/>
              </a:rPr>
              <a:t>Error </a:t>
            </a:r>
            <a:r>
              <a:rPr lang="en-CA" b="1" smtClean="0">
                <a:latin typeface="Book Antiqua" charset="0"/>
                <a:ea typeface="Book Antiqua" charset="0"/>
                <a:cs typeface="Book Antiqua" charset="0"/>
              </a:rPr>
              <a:t>Rate (CV Error rate) : </a:t>
            </a:r>
            <a:r>
              <a:rPr lang="hr-HR" dirty="0" smtClean="0">
                <a:latin typeface="Book Antiqua" charset="0"/>
                <a:ea typeface="Book Antiqua" charset="0"/>
                <a:cs typeface="Book Antiqua" charset="0"/>
              </a:rPr>
              <a:t>2.19 %</a:t>
            </a:r>
            <a:endParaRPr lang="en-CA" dirty="0" smtClean="0">
              <a:latin typeface="Book Antiqua" charset="0"/>
              <a:ea typeface="Book Antiqua" charset="0"/>
              <a:cs typeface="Book Antiqua" charset="0"/>
            </a:endParaRPr>
          </a:p>
          <a:p>
            <a:pPr>
              <a:buClrTx/>
              <a:buFontTx/>
              <a:buChar char="-"/>
            </a:pPr>
            <a:r>
              <a:rPr lang="en-CA" b="1" dirty="0" smtClean="0">
                <a:latin typeface="Book Antiqua" charset="0"/>
                <a:ea typeface="Book Antiqua" charset="0"/>
                <a:cs typeface="Book Antiqua" charset="0"/>
              </a:rPr>
              <a:t>Running Time (on test data) </a:t>
            </a:r>
            <a:r>
              <a:rPr lang="en-CA" dirty="0" smtClean="0">
                <a:latin typeface="Book Antiqua" charset="0"/>
                <a:ea typeface="Book Antiqua" charset="0"/>
                <a:cs typeface="Book Antiqua" charset="0"/>
              </a:rPr>
              <a:t>: </a:t>
            </a:r>
            <a:r>
              <a:rPr lang="pt-BR" dirty="0" smtClean="0">
                <a:latin typeface="Book Antiqua" charset="0"/>
                <a:ea typeface="Book Antiqua" charset="0"/>
                <a:cs typeface="Book Antiqua" charset="0"/>
              </a:rPr>
              <a:t>0.805 </a:t>
            </a:r>
            <a:r>
              <a:rPr lang="pt-BR" dirty="0" err="1" smtClean="0">
                <a:latin typeface="Book Antiqua" charset="0"/>
                <a:ea typeface="Book Antiqua" charset="0"/>
                <a:cs typeface="Book Antiqua" charset="0"/>
              </a:rPr>
              <a:t>seconds</a:t>
            </a:r>
            <a:endParaRPr lang="en-US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9609" y="278993"/>
            <a:ext cx="6120850" cy="48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n-US" sz="4000" b="1" dirty="0" smtClean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B</a:t>
            </a:r>
            <a:r>
              <a:rPr lang="en-US" sz="4000" dirty="0" smtClean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aseline: GBM + SIFT</a:t>
            </a:r>
            <a:endParaRPr lang="en-US" sz="4000" dirty="0">
              <a:solidFill>
                <a:prstClr val="black"/>
              </a:solidFill>
              <a:latin typeface="Book Antiqua" charset="0"/>
              <a:ea typeface="Book Antiqua" charset="0"/>
              <a:cs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70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617</Words>
  <Application>Microsoft Macintosh PowerPoint</Application>
  <PresentationFormat>On-screen Show (16:9)</PresentationFormat>
  <Paragraphs>222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Book Antiqua</vt:lpstr>
      <vt:lpstr>Courier New</vt:lpstr>
      <vt:lpstr>Lora</vt:lpstr>
      <vt:lpstr>Quattrocento Sans</vt:lpstr>
      <vt:lpstr>Arial</vt:lpstr>
      <vt:lpstr>Viola template</vt:lpstr>
      <vt:lpstr>Dog or Fried Chicken or Muffins? </vt:lpstr>
      <vt:lpstr>Agenda</vt:lpstr>
      <vt:lpstr>Project Goals</vt:lpstr>
      <vt:lpstr>PowerPoint Presentation</vt:lpstr>
      <vt:lpstr>Model Selection</vt:lpstr>
      <vt:lpstr>PowerPoint Presentation</vt:lpstr>
      <vt:lpstr>PowerPoint Presentation</vt:lpstr>
      <vt:lpstr>PowerPoint Presentation</vt:lpstr>
      <vt:lpstr>PowerPoint Presentation</vt:lpstr>
      <vt:lpstr>Model Selection on SIFT features</vt:lpstr>
      <vt:lpstr>PowerPoint Presentation</vt:lpstr>
      <vt:lpstr>Model Selection on HOG features</vt:lpstr>
      <vt:lpstr>PowerPoint Presentation</vt:lpstr>
      <vt:lpstr>Model Selection on Color (RGB + HSV) features</vt:lpstr>
      <vt:lpstr>Comparative Analysis – SIFT V/S COLOR </vt:lpstr>
      <vt:lpstr>Comparative Analysis – Models with different features</vt:lpstr>
      <vt:lpstr>Final Model</vt:lpstr>
      <vt:lpstr>PowerPoint Presentation</vt:lpstr>
      <vt:lpstr>Test Data Results</vt:lpstr>
      <vt:lpstr>PowerPoint Presentation</vt:lpstr>
      <vt:lpstr>Thanks!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 or Fried Chicken or Muffins? </dc:title>
  <cp:lastModifiedBy>Microsoft Office User</cp:lastModifiedBy>
  <cp:revision>24</cp:revision>
  <dcterms:modified xsi:type="dcterms:W3CDTF">2018-03-28T22:15:07Z</dcterms:modified>
</cp:coreProperties>
</file>