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71" r:id="rId12"/>
    <p:sldId id="267" r:id="rId13"/>
    <p:sldId id="269" r:id="rId14"/>
    <p:sldId id="272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1934768"/>
        <c:axId val="-2091932480"/>
      </c:lineChart>
      <c:catAx>
        <c:axId val="-209193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932480"/>
        <c:crosses val="autoZero"/>
        <c:auto val="1"/>
        <c:lblAlgn val="ctr"/>
        <c:lblOffset val="100"/>
        <c:noMultiLvlLbl val="0"/>
      </c:catAx>
      <c:valAx>
        <c:axId val="-20919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93476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3050464"/>
        <c:axId val="-2092984480"/>
      </c:lineChart>
      <c:catAx>
        <c:axId val="-209305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984480"/>
        <c:crosses val="autoZero"/>
        <c:auto val="1"/>
        <c:lblAlgn val="ctr"/>
        <c:lblOffset val="100"/>
        <c:noMultiLvlLbl val="0"/>
      </c:catAx>
      <c:valAx>
        <c:axId val="-209298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05046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7421936"/>
        <c:axId val="-2057419888"/>
      </c:lineChart>
      <c:catAx>
        <c:axId val="-205742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7419888"/>
        <c:crosses val="autoZero"/>
        <c:auto val="1"/>
        <c:lblAlgn val="ctr"/>
        <c:lblOffset val="100"/>
        <c:noMultiLvlLbl val="0"/>
      </c:catAx>
      <c:valAx>
        <c:axId val="-205741988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742193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7997264"/>
        <c:axId val="2129892064"/>
      </c:lineChart>
      <c:catAx>
        <c:axId val="-205799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92064"/>
        <c:crosses val="autoZero"/>
        <c:auto val="1"/>
        <c:lblAlgn val="ctr"/>
        <c:lblOffset val="100"/>
        <c:noMultiLvlLbl val="0"/>
      </c:catAx>
      <c:valAx>
        <c:axId val="21298920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799726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0133184"/>
        <c:axId val="2130079264"/>
      </c:lineChart>
      <c:catAx>
        <c:axId val="213013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079264"/>
        <c:crosses val="autoZero"/>
        <c:auto val="1"/>
        <c:lblAlgn val="ctr"/>
        <c:lblOffset val="100"/>
        <c:noMultiLvlLbl val="0"/>
      </c:catAx>
      <c:valAx>
        <c:axId val="213007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1331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8068080"/>
        <c:axId val="-2057935296"/>
      </c:lineChart>
      <c:catAx>
        <c:axId val="-205806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7935296"/>
        <c:crosses val="autoZero"/>
        <c:auto val="1"/>
        <c:lblAlgn val="ctr"/>
        <c:lblOffset val="100"/>
        <c:noMultiLvlLbl val="0"/>
      </c:catAx>
      <c:valAx>
        <c:axId val="-205793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06808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9876896"/>
        <c:axId val="-2129875536"/>
      </c:lineChart>
      <c:catAx>
        <c:axId val="-212987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75536"/>
        <c:crosses val="autoZero"/>
        <c:auto val="1"/>
        <c:lblAlgn val="ctr"/>
        <c:lblOffset val="100"/>
        <c:noMultiLvlLbl val="0"/>
      </c:catAx>
      <c:valAx>
        <c:axId val="-212987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768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9846320"/>
        <c:axId val="-2129844000"/>
      </c:lineChart>
      <c:catAx>
        <c:axId val="-212984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44000"/>
        <c:crosses val="autoZero"/>
        <c:auto val="1"/>
        <c:lblAlgn val="ctr"/>
        <c:lblOffset val="100"/>
        <c:noMultiLvlLbl val="0"/>
      </c:catAx>
      <c:valAx>
        <c:axId val="-212984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4632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9252752"/>
        <c:axId val="-2092947200"/>
      </c:lineChart>
      <c:catAx>
        <c:axId val="-205925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947200"/>
        <c:crosses val="autoZero"/>
        <c:auto val="1"/>
        <c:lblAlgn val="ctr"/>
        <c:lblOffset val="100"/>
        <c:noMultiLvlLbl val="0"/>
      </c:catAx>
      <c:valAx>
        <c:axId val="-209294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25275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9824544"/>
        <c:axId val="-2129822224"/>
      </c:lineChart>
      <c:catAx>
        <c:axId val="-21298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22224"/>
        <c:crosses val="autoZero"/>
        <c:auto val="1"/>
        <c:lblAlgn val="ctr"/>
        <c:lblOffset val="100"/>
        <c:noMultiLvlLbl val="0"/>
      </c:catAx>
      <c:valAx>
        <c:axId val="-212982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2454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5171520"/>
        <c:axId val="-2095199600"/>
      </c:lineChart>
      <c:catAx>
        <c:axId val="-209517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99600"/>
        <c:crosses val="autoZero"/>
        <c:auto val="1"/>
        <c:lblAlgn val="ctr"/>
        <c:lblOffset val="100"/>
        <c:noMultiLvlLbl val="0"/>
      </c:catAx>
      <c:valAx>
        <c:axId val="-209519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7152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5400784"/>
        <c:axId val="-2092906208"/>
      </c:lineChart>
      <c:catAx>
        <c:axId val="-20954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906208"/>
        <c:crosses val="autoZero"/>
        <c:auto val="1"/>
        <c:lblAlgn val="ctr"/>
        <c:lblOffset val="100"/>
        <c:noMultiLvlLbl val="0"/>
      </c:catAx>
      <c:valAx>
        <c:axId val="-209290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40078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B5D5D-F233-0E47-A4C8-AB28DCA263F1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B355E-D228-DB43-9F57-2EB48024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4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1E05-E912-B043-B600-235FCBEEACAF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3267233"/>
            <a:ext cx="8896350" cy="1524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670" y="881698"/>
            <a:ext cx="9144000" cy="1655762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  <a:endParaRPr lang="en-US" sz="6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5740" y="99108"/>
            <a:ext cx="8785860" cy="56234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charset="0"/>
                <a:ea typeface="Book Antiqua" charset="0"/>
                <a:cs typeface="Book Antiqua" charset="0"/>
              </a:rPr>
              <a:t>Model Selection on SIFT features</a:t>
            </a:r>
            <a:endParaRPr lang="en-US" sz="24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740" y="3360724"/>
            <a:ext cx="8785860" cy="58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Book Antiqua" charset="0"/>
                <a:ea typeface="Book Antiqua" charset="0"/>
                <a:cs typeface="Book Antiqua" charset="0"/>
              </a:rPr>
              <a:t>Model Selection on SIFT + PCA features</a:t>
            </a:r>
            <a:endParaRPr lang="en-US" sz="24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67214409"/>
              </p:ext>
            </p:extLst>
          </p:nvPr>
        </p:nvGraphicFramePr>
        <p:xfrm>
          <a:off x="185740" y="573077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72358631"/>
              </p:ext>
            </p:extLst>
          </p:nvPr>
        </p:nvGraphicFramePr>
        <p:xfrm>
          <a:off x="6446683" y="573076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040878648"/>
              </p:ext>
            </p:extLst>
          </p:nvPr>
        </p:nvGraphicFramePr>
        <p:xfrm>
          <a:off x="185740" y="3971596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5648474"/>
              </p:ext>
            </p:extLst>
          </p:nvPr>
        </p:nvGraphicFramePr>
        <p:xfrm>
          <a:off x="6446683" y="3958110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7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5740" y="99108"/>
            <a:ext cx="8785860" cy="56234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charset="0"/>
                <a:ea typeface="Book Antiqua" charset="0"/>
                <a:cs typeface="Book Antiqua" charset="0"/>
              </a:rPr>
              <a:t>Model Selection on HOG features</a:t>
            </a:r>
            <a:endParaRPr lang="en-US" sz="24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740" y="3360724"/>
            <a:ext cx="8785860" cy="58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Book Antiqua" charset="0"/>
                <a:ea typeface="Book Antiqua" charset="0"/>
                <a:cs typeface="Book Antiqua" charset="0"/>
              </a:rPr>
              <a:t>Model Selection on GRAY features</a:t>
            </a:r>
            <a:endParaRPr lang="en-US" sz="24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38252710"/>
              </p:ext>
            </p:extLst>
          </p:nvPr>
        </p:nvGraphicFramePr>
        <p:xfrm>
          <a:off x="185740" y="573077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813551228"/>
              </p:ext>
            </p:extLst>
          </p:nvPr>
        </p:nvGraphicFramePr>
        <p:xfrm>
          <a:off x="6446683" y="573076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40406171"/>
              </p:ext>
            </p:extLst>
          </p:nvPr>
        </p:nvGraphicFramePr>
        <p:xfrm>
          <a:off x="185740" y="3971596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62660273"/>
              </p:ext>
            </p:extLst>
          </p:nvPr>
        </p:nvGraphicFramePr>
        <p:xfrm>
          <a:off x="6446683" y="3958110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90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6552" y="132863"/>
            <a:ext cx="8785860" cy="84645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 charset="0"/>
                <a:ea typeface="Book Antiqua" charset="0"/>
                <a:cs typeface="Book Antiqua" charset="0"/>
              </a:rPr>
              <a:t>Model Selection on Color (RGB + HSV) features</a:t>
            </a:r>
            <a:endParaRPr lang="en-US" sz="24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10742"/>
              </p:ext>
            </p:extLst>
          </p:nvPr>
        </p:nvGraphicFramePr>
        <p:xfrm>
          <a:off x="336552" y="979318"/>
          <a:ext cx="11453656" cy="1814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707"/>
                <a:gridCol w="1431707"/>
                <a:gridCol w="1431707"/>
                <a:gridCol w="1431707"/>
                <a:gridCol w="1431707"/>
                <a:gridCol w="1431707"/>
                <a:gridCol w="1431707"/>
                <a:gridCol w="1431707"/>
              </a:tblGrid>
              <a:tr h="6049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6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6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6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6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6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6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6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6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6049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6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6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6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6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6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38100" marR="38100" marT="25400" marB="25400" anchor="b"/>
                </a:tc>
              </a:tr>
              <a:tr h="6049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6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6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6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6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68793" y="778076"/>
            <a:ext cx="1474470" cy="22174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997092880"/>
              </p:ext>
            </p:extLst>
          </p:nvPr>
        </p:nvGraphicFramePr>
        <p:xfrm>
          <a:off x="336552" y="3520723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92357945"/>
              </p:ext>
            </p:extLst>
          </p:nvPr>
        </p:nvGraphicFramePr>
        <p:xfrm>
          <a:off x="6532406" y="3520723"/>
          <a:ext cx="5335588" cy="276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61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63742"/>
              </p:ext>
            </p:extLst>
          </p:nvPr>
        </p:nvGraphicFramePr>
        <p:xfrm>
          <a:off x="271463" y="1914525"/>
          <a:ext cx="5229225" cy="3186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670921"/>
              </p:ext>
            </p:extLst>
          </p:nvPr>
        </p:nvGraphicFramePr>
        <p:xfrm>
          <a:off x="6300788" y="1914525"/>
          <a:ext cx="5643561" cy="3186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1462" y="942975"/>
            <a:ext cx="11920537" cy="619125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Book Antiqua" charset="0"/>
                <a:ea typeface="Book Antiqua" charset="0"/>
                <a:cs typeface="Book Antiqua" charset="0"/>
              </a:rPr>
              <a:t>Comparative Analysis </a:t>
            </a:r>
            <a:r>
              <a:rPr lang="mr-IN" sz="36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1462" y="229451"/>
            <a:ext cx="6905625" cy="5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1462" y="942975"/>
            <a:ext cx="11920537" cy="61912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Comparative Analysis </a:t>
            </a:r>
            <a:r>
              <a:rPr lang="mr-IN" sz="36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Models with different features (</a:t>
            </a:r>
            <a:r>
              <a:rPr lang="en-US" sz="36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)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1462" y="229451"/>
            <a:ext cx="6905625" cy="537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941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Final Model - GBM + Color feature  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29052"/>
              </p:ext>
            </p:extLst>
          </p:nvPr>
        </p:nvGraphicFramePr>
        <p:xfrm>
          <a:off x="695325" y="3824288"/>
          <a:ext cx="10348920" cy="1690687"/>
        </p:xfrm>
        <a:graphic>
          <a:graphicData uri="http://schemas.openxmlformats.org/drawingml/2006/table">
            <a:tbl>
              <a:tblPr/>
              <a:tblGrid>
                <a:gridCol w="3990975"/>
                <a:gridCol w="1528763"/>
                <a:gridCol w="1914525"/>
                <a:gridCol w="1443039"/>
                <a:gridCol w="1471618"/>
              </a:tblGrid>
              <a:tr h="7290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20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20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20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20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20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20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20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20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20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0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20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1658"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2000" dirty="0" err="1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num_class</a:t>
                      </a:r>
                      <a:r>
                        <a:rPr lang="mr-IN" sz="20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"=3,"eta</a:t>
                      </a:r>
                      <a:r>
                        <a:rPr lang="mr-IN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"=</a:t>
                      </a:r>
                      <a:r>
                        <a:rPr lang="en-US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r>
                        <a:rPr lang="mr-IN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.1</a:t>
                      </a:r>
                      <a:r>
                        <a:rPr lang="mr-IN" sz="20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,"max_depth"=4,"nround"=</a:t>
                      </a:r>
                      <a:r>
                        <a:rPr lang="mr-IN" sz="20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mr-IN" sz="20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20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20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20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20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38100" marR="38100" marT="25400" marB="254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695325" y="1860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Gradient Boosting Machine with Color Feature.</a:t>
            </a:r>
            <a:endParaRPr lang="en-US" sz="28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latin typeface="Book Antiqua" panose="02040602050305030304" pitchFamily="18" charset="0"/>
              </a:rPr>
              <a:t>Final Model – Test Data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554163"/>
            <a:ext cx="9176133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Agenda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sz="3200" dirty="0" smtClean="0">
                <a:latin typeface="Book Antiqua" panose="02040602050305030304" pitchFamily="18" charset="0"/>
              </a:rPr>
              <a:t>Discuss Project </a:t>
            </a:r>
            <a:r>
              <a:rPr lang="en-CA" sz="3200" dirty="0">
                <a:latin typeface="Book Antiqua" panose="02040602050305030304" pitchFamily="18" charset="0"/>
              </a:rPr>
              <a:t>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Project goals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455"/>
            <a:ext cx="10515600" cy="1591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Propose a feasible improvement in client’s current practice to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distinguish pictures of dogs (poodles and Chihuahuas), fried chicken and blueberry muffins.</a:t>
            </a:r>
            <a:endParaRPr lang="en-CA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838200" y="2538095"/>
            <a:ext cx="10515600" cy="86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838200" y="3398520"/>
            <a:ext cx="10515600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In terms of ? 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Storage, Memory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cost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Computational Efficiency </a:t>
            </a:r>
            <a:r>
              <a:rPr lang="mr-IN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Running time cost on Test data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460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371600"/>
            <a:ext cx="10810875" cy="48053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/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8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Font typeface="Courier New" charset="0"/>
              <a:buChar char="o"/>
            </a:pP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8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Font typeface="Courier New" charset="0"/>
              <a:buChar char="o"/>
            </a:pP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4151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99910" cy="48069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20" y="1048703"/>
            <a:ext cx="10515600" cy="826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54212"/>
              </p:ext>
            </p:extLst>
          </p:nvPr>
        </p:nvGraphicFramePr>
        <p:xfrm>
          <a:off x="998220" y="2237740"/>
          <a:ext cx="3459480" cy="3337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59480"/>
              </a:tblGrid>
              <a:tr h="41719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/>
                </a:tc>
              </a:tr>
              <a:tr h="417195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/>
                </a:tc>
              </a:tr>
              <a:tr h="417195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/>
                </a:tc>
              </a:tr>
              <a:tr h="417195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/>
                </a:tc>
              </a:tr>
              <a:tr h="417195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/>
                </a:tc>
              </a:tr>
              <a:tr h="417195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/>
                </a:tc>
              </a:tr>
              <a:tr h="417195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36369"/>
              </p:ext>
            </p:extLst>
          </p:nvPr>
        </p:nvGraphicFramePr>
        <p:xfrm>
          <a:off x="7109460" y="2397760"/>
          <a:ext cx="3794760" cy="3017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97380"/>
                <a:gridCol w="1897380"/>
              </a:tblGrid>
              <a:tr h="5581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3189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/>
                </a:tc>
              </a:tr>
              <a:tr h="3189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7974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3189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  <a:tr h="3189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4425"/>
            <a:ext cx="10515600" cy="69627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Overview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930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Feature : Piece of information that describes a part of image or whole image. These features could be corners, edges, lines, color, etc. 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Feature Extraction: Transforming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the input data into the set of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features. It is a form of dimensionality reduction.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689991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6899910" cy="48069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1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95412"/>
            <a:ext cx="689991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ook Antiqua" charset="0"/>
                <a:ea typeface="Book Antiqua" charset="0"/>
                <a:cs typeface="Book Antiqua" charset="0"/>
              </a:rPr>
              <a:t>Baseline: GBM + SIFT</a:t>
            </a:r>
            <a:endParaRPr lang="en-US" sz="40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9" y="2023110"/>
            <a:ext cx="11292279" cy="2878614"/>
          </a:xfr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800599" y="1262718"/>
            <a:ext cx="3114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Book Antiqua" charset="0"/>
                <a:ea typeface="Book Antiqua" charset="0"/>
                <a:cs typeface="Book Antiqua" charset="0"/>
              </a:rPr>
              <a:t>Feature: SIFT</a:t>
            </a:r>
            <a:endParaRPr lang="en-US" sz="2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14869" y="5108117"/>
            <a:ext cx="3611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i="1" dirty="0" smtClean="0">
                <a:solidFill>
                  <a:srgbClr val="000000"/>
                </a:solidFill>
                <a:effectLst/>
                <a:latin typeface="Arial" charset="0"/>
              </a:rPr>
              <a:t>Image: </a:t>
            </a:r>
            <a:r>
              <a:rPr lang="en-US" sz="1400" b="0" i="1" dirty="0" err="1" smtClean="0">
                <a:solidFill>
                  <a:srgbClr val="000000"/>
                </a:solidFill>
                <a:effectLst/>
                <a:latin typeface="Arial" charset="0"/>
              </a:rPr>
              <a:t>matlab</a:t>
            </a:r>
            <a:r>
              <a:rPr lang="en-US" sz="1400" b="0" i="1" dirty="0" smtClean="0">
                <a:solidFill>
                  <a:srgbClr val="000000"/>
                </a:solidFill>
                <a:effectLst/>
                <a:latin typeface="Arial" charset="0"/>
              </a:rPr>
              <a:t> SIFT tutorial</a:t>
            </a:r>
            <a:endParaRPr lang="en-US" sz="1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979" y="207962"/>
            <a:ext cx="6905625" cy="53731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891213" cy="16351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Model Selection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0" y="1825625"/>
            <a:ext cx="10335719" cy="4351338"/>
          </a:xfr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500438" y="1077695"/>
            <a:ext cx="4846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Book Antiqua" charset="0"/>
                <a:ea typeface="Book Antiqua" charset="0"/>
                <a:cs typeface="Book Antiqua" charset="0"/>
              </a:rPr>
              <a:t>Feature: Color (RGB + HSV)</a:t>
            </a:r>
            <a:endParaRPr lang="en-US" sz="2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1979" y="6093896"/>
            <a:ext cx="3611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i="1" dirty="0" smtClean="0">
                <a:solidFill>
                  <a:srgbClr val="000000"/>
                </a:solidFill>
                <a:effectLst/>
                <a:latin typeface="Arial" charset="0"/>
              </a:rPr>
              <a:t>Image: </a:t>
            </a:r>
            <a:r>
              <a:rPr lang="en-US" sz="1400" b="0" i="1" dirty="0" err="1" smtClean="0">
                <a:solidFill>
                  <a:srgbClr val="000000"/>
                </a:solidFill>
                <a:effectLst/>
                <a:latin typeface="Arial" charset="0"/>
              </a:rPr>
              <a:t>mathworks</a:t>
            </a:r>
            <a:r>
              <a:rPr lang="en-US" sz="1400" b="0" i="1" dirty="0" smtClean="0">
                <a:solidFill>
                  <a:srgbClr val="000000"/>
                </a:solidFill>
                <a:effectLst/>
                <a:latin typeface="Arial" charset="0"/>
              </a:rPr>
              <a:t> website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912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488</Words>
  <Application>Microsoft Macintosh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 Antiqua</vt:lpstr>
      <vt:lpstr>Calibri</vt:lpstr>
      <vt:lpstr>Calibri Light</vt:lpstr>
      <vt:lpstr>Courier New</vt:lpstr>
      <vt:lpstr>Arial</vt:lpstr>
      <vt:lpstr>Office Theme</vt:lpstr>
      <vt:lpstr>Model evaluation and selection using Predictive Analytics </vt:lpstr>
      <vt:lpstr>Agenda:</vt:lpstr>
      <vt:lpstr>Project goals</vt:lpstr>
      <vt:lpstr>Model Selection</vt:lpstr>
      <vt:lpstr>Model Selection</vt:lpstr>
      <vt:lpstr> Overview of Terminology</vt:lpstr>
      <vt:lpstr>Model Selection</vt:lpstr>
      <vt:lpstr>Model Selection</vt:lpstr>
      <vt:lpstr>Model Selection</vt:lpstr>
      <vt:lpstr>Model Selection on SIFT features</vt:lpstr>
      <vt:lpstr>Model Selection on HOG features</vt:lpstr>
      <vt:lpstr>Model Selection on Color (RGB + HSV) features</vt:lpstr>
      <vt:lpstr>Comparative Analysis – SIFT V/S COLOR </vt:lpstr>
      <vt:lpstr>Comparative Analysis – Models with different features (fangbing)</vt:lpstr>
      <vt:lpstr>Final Model - GBM + Color feature  </vt:lpstr>
      <vt:lpstr>Final Model – Test Data Results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2018-03-21T00:02:15Z</dcterms:created>
  <dcterms:modified xsi:type="dcterms:W3CDTF">2018-03-22T02:01:19Z</dcterms:modified>
</cp:coreProperties>
</file>