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609" r:id="rId2"/>
    <p:sldId id="461" r:id="rId3"/>
    <p:sldId id="583" r:id="rId4"/>
    <p:sldId id="648" r:id="rId5"/>
    <p:sldId id="649" r:id="rId6"/>
    <p:sldId id="642" r:id="rId7"/>
    <p:sldId id="660" r:id="rId8"/>
    <p:sldId id="651" r:id="rId9"/>
    <p:sldId id="652" r:id="rId10"/>
    <p:sldId id="653" r:id="rId11"/>
    <p:sldId id="654" r:id="rId12"/>
    <p:sldId id="655" r:id="rId13"/>
    <p:sldId id="657" r:id="rId14"/>
    <p:sldId id="643" r:id="rId15"/>
    <p:sldId id="656" r:id="rId16"/>
    <p:sldId id="658" r:id="rId17"/>
    <p:sldId id="622" r:id="rId18"/>
    <p:sldId id="659" r:id="rId19"/>
    <p:sldId id="646" r:id="rId20"/>
  </p:sldIdLst>
  <p:sldSz cx="1219835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781E19"/>
    <a:srgbClr val="A9BECB"/>
    <a:srgbClr val="DDDDDD"/>
    <a:srgbClr val="21A3D0"/>
    <a:srgbClr val="AF1D5C"/>
    <a:srgbClr val="D01C63"/>
    <a:srgbClr val="0067AC"/>
    <a:srgbClr val="F595DC"/>
    <a:srgbClr val="F16B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008" autoAdjust="0"/>
    <p:restoredTop sz="49635" autoAdjust="0"/>
  </p:normalViewPr>
  <p:slideViewPr>
    <p:cSldViewPr snapToObjects="1">
      <p:cViewPr varScale="1">
        <p:scale>
          <a:sx n="73" d="100"/>
          <a:sy n="73" d="100"/>
        </p:scale>
        <p:origin x="72" y="486"/>
      </p:cViewPr>
      <p:guideLst>
        <p:guide orient="horz" pos="214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66804-583B-42BE-962B-441699487C40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0FDFD-A5D4-42F3-BCC8-12887DAA7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497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t>2018/4/18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79413" y="685800"/>
            <a:ext cx="60991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28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881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87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7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5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1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3969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00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03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84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96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4753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866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561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75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92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765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25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72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6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360" y="2420888"/>
            <a:ext cx="6334949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947" y="3500388"/>
            <a:ext cx="6336536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5113" y="908050"/>
            <a:ext cx="2743557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80" y="908050"/>
            <a:ext cx="8083014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147454" y="2886611"/>
            <a:ext cx="1060487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431559" y="2758267"/>
            <a:ext cx="1096957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040587" y="1447781"/>
            <a:ext cx="3014123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468018" y="3771071"/>
            <a:ext cx="524195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7300" y="2904248"/>
            <a:ext cx="401210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5278504" y="2574151"/>
            <a:ext cx="981859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262367" y="3206628"/>
            <a:ext cx="1477829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5353101" y="3446016"/>
            <a:ext cx="1834683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7388" y="2725340"/>
            <a:ext cx="1116940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7943834" y="3624921"/>
            <a:ext cx="52218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1256344" y="2365002"/>
            <a:ext cx="522179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2054705" y="2795896"/>
            <a:ext cx="1697586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3984146" y="2785815"/>
            <a:ext cx="437502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520449" y="3325063"/>
            <a:ext cx="703632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9240210" y="2909287"/>
            <a:ext cx="36088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9746259" y="3446015"/>
            <a:ext cx="282259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1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 userDrawn="1"/>
        </p:nvSpPr>
        <p:spPr bwMode="auto">
          <a:xfrm>
            <a:off x="11047233" y="0"/>
            <a:ext cx="457200" cy="549275"/>
          </a:xfrm>
          <a:custGeom>
            <a:avLst/>
            <a:gdLst>
              <a:gd name="T0" fmla="*/ 675 w 675"/>
              <a:gd name="T1" fmla="*/ 800 h 800"/>
              <a:gd name="T2" fmla="*/ 334 w 675"/>
              <a:gd name="T3" fmla="*/ 666 h 800"/>
              <a:gd name="T4" fmla="*/ 0 w 675"/>
              <a:gd name="T5" fmla="*/ 800 h 800"/>
              <a:gd name="T6" fmla="*/ 0 w 675"/>
              <a:gd name="T7" fmla="*/ 0 h 800"/>
              <a:gd name="T8" fmla="*/ 675 w 675"/>
              <a:gd name="T9" fmla="*/ 0 h 800"/>
              <a:gd name="T10" fmla="*/ 675 w 675"/>
              <a:gd name="T11" fmla="*/ 80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5" h="800">
                <a:moveTo>
                  <a:pt x="675" y="800"/>
                </a:moveTo>
                <a:lnTo>
                  <a:pt x="334" y="666"/>
                </a:lnTo>
                <a:lnTo>
                  <a:pt x="0" y="800"/>
                </a:lnTo>
                <a:lnTo>
                  <a:pt x="0" y="0"/>
                </a:lnTo>
                <a:lnTo>
                  <a:pt x="675" y="0"/>
                </a:lnTo>
                <a:lnTo>
                  <a:pt x="675" y="800"/>
                </a:lnTo>
                <a:close/>
              </a:path>
            </a:pathLst>
          </a:custGeom>
          <a:solidFill>
            <a:srgbClr val="1AA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047233" y="95447"/>
            <a:ext cx="447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33E7C02-82D1-42DA-AA8B-2AEC9E450366}" type="slidenum">
              <a:rPr lang="zh-CN" altLang="en-US" sz="1400" smtClean="0">
                <a:solidFill>
                  <a:srgbClr val="F8F8F8"/>
                </a:solidFill>
                <a:latin typeface="+mj-ea"/>
                <a:ea typeface="+mj-ea"/>
              </a:rPr>
              <a:t>‹#›</a:t>
            </a:fld>
            <a:endParaRPr lang="zh-CN" altLang="en-US" sz="1400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739" y="4406902"/>
            <a:ext cx="1036772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739" y="2906713"/>
            <a:ext cx="10367724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80" y="1600202"/>
            <a:ext cx="541249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4592" y="1600202"/>
            <a:ext cx="54140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80" y="274638"/>
            <a:ext cx="1097899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80" y="1535113"/>
            <a:ext cx="53902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80" y="2174875"/>
            <a:ext cx="53902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820" y="1535113"/>
            <a:ext cx="539185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820" y="2174875"/>
            <a:ext cx="539185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80" y="273050"/>
            <a:ext cx="401372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471" y="273052"/>
            <a:ext cx="6819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80" y="1435102"/>
            <a:ext cx="401372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088" y="4800600"/>
            <a:ext cx="731932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1088" y="612775"/>
            <a:ext cx="731932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1088" y="5367338"/>
            <a:ext cx="731932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907" y="590550"/>
            <a:ext cx="10514536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907" y="1600201"/>
            <a:ext cx="10514536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098823" y="5144863"/>
            <a:ext cx="2728544" cy="442913"/>
            <a:chOff x="2930823" y="5783863"/>
            <a:chExt cx="2967341" cy="442913"/>
          </a:xfrm>
        </p:grpSpPr>
        <p:sp>
          <p:nvSpPr>
            <p:cNvPr id="16" name="Freeform 7"/>
            <p:cNvSpPr/>
            <p:nvPr/>
          </p:nvSpPr>
          <p:spPr bwMode="auto">
            <a:xfrm>
              <a:off x="2930823" y="5783863"/>
              <a:ext cx="503238" cy="442913"/>
            </a:xfrm>
            <a:custGeom>
              <a:avLst/>
              <a:gdLst>
                <a:gd name="T0" fmla="*/ 472 w 613"/>
                <a:gd name="T1" fmla="*/ 18 h 537"/>
                <a:gd name="T2" fmla="*/ 539 w 613"/>
                <a:gd name="T3" fmla="*/ 134 h 537"/>
                <a:gd name="T4" fmla="*/ 605 w 613"/>
                <a:gd name="T5" fmla="*/ 248 h 537"/>
                <a:gd name="T6" fmla="*/ 606 w 613"/>
                <a:gd name="T7" fmla="*/ 287 h 537"/>
                <a:gd name="T8" fmla="*/ 539 w 613"/>
                <a:gd name="T9" fmla="*/ 403 h 537"/>
                <a:gd name="T10" fmla="*/ 474 w 613"/>
                <a:gd name="T11" fmla="*/ 517 h 537"/>
                <a:gd name="T12" fmla="*/ 440 w 613"/>
                <a:gd name="T13" fmla="*/ 537 h 537"/>
                <a:gd name="T14" fmla="*/ 307 w 613"/>
                <a:gd name="T15" fmla="*/ 537 h 537"/>
                <a:gd name="T16" fmla="*/ 175 w 613"/>
                <a:gd name="T17" fmla="*/ 537 h 537"/>
                <a:gd name="T18" fmla="*/ 141 w 613"/>
                <a:gd name="T19" fmla="*/ 519 h 537"/>
                <a:gd name="T20" fmla="*/ 74 w 613"/>
                <a:gd name="T21" fmla="*/ 403 h 537"/>
                <a:gd name="T22" fmla="*/ 8 w 613"/>
                <a:gd name="T23" fmla="*/ 289 h 537"/>
                <a:gd name="T24" fmla="*/ 7 w 613"/>
                <a:gd name="T25" fmla="*/ 250 h 537"/>
                <a:gd name="T26" fmla="*/ 74 w 613"/>
                <a:gd name="T27" fmla="*/ 134 h 537"/>
                <a:gd name="T28" fmla="*/ 139 w 613"/>
                <a:gd name="T29" fmla="*/ 20 h 537"/>
                <a:gd name="T30" fmla="*/ 173 w 613"/>
                <a:gd name="T31" fmla="*/ 0 h 537"/>
                <a:gd name="T32" fmla="*/ 307 w 613"/>
                <a:gd name="T33" fmla="*/ 0 h 537"/>
                <a:gd name="T34" fmla="*/ 438 w 613"/>
                <a:gd name="T35" fmla="*/ 0 h 537"/>
                <a:gd name="T36" fmla="*/ 472 w 613"/>
                <a:gd name="T37" fmla="*/ 1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3" h="537">
                  <a:moveTo>
                    <a:pt x="472" y="18"/>
                  </a:moveTo>
                  <a:lnTo>
                    <a:pt x="539" y="134"/>
                  </a:lnTo>
                  <a:cubicBezTo>
                    <a:pt x="561" y="172"/>
                    <a:pt x="583" y="210"/>
                    <a:pt x="605" y="248"/>
                  </a:cubicBezTo>
                  <a:cubicBezTo>
                    <a:pt x="612" y="260"/>
                    <a:pt x="613" y="273"/>
                    <a:pt x="606" y="287"/>
                  </a:cubicBezTo>
                  <a:lnTo>
                    <a:pt x="539" y="403"/>
                  </a:lnTo>
                  <a:cubicBezTo>
                    <a:pt x="518" y="441"/>
                    <a:pt x="496" y="479"/>
                    <a:pt x="474" y="517"/>
                  </a:cubicBezTo>
                  <a:cubicBezTo>
                    <a:pt x="466" y="529"/>
                    <a:pt x="456" y="536"/>
                    <a:pt x="440" y="537"/>
                  </a:cubicBezTo>
                  <a:lnTo>
                    <a:pt x="307" y="537"/>
                  </a:lnTo>
                  <a:cubicBezTo>
                    <a:pt x="263" y="537"/>
                    <a:pt x="219" y="537"/>
                    <a:pt x="175" y="537"/>
                  </a:cubicBezTo>
                  <a:cubicBezTo>
                    <a:pt x="161" y="537"/>
                    <a:pt x="149" y="532"/>
                    <a:pt x="141" y="519"/>
                  </a:cubicBezTo>
                  <a:lnTo>
                    <a:pt x="74" y="403"/>
                  </a:lnTo>
                  <a:cubicBezTo>
                    <a:pt x="52" y="365"/>
                    <a:pt x="30" y="327"/>
                    <a:pt x="8" y="289"/>
                  </a:cubicBezTo>
                  <a:cubicBezTo>
                    <a:pt x="1" y="277"/>
                    <a:pt x="0" y="264"/>
                    <a:pt x="7" y="250"/>
                  </a:cubicBezTo>
                  <a:lnTo>
                    <a:pt x="74" y="134"/>
                  </a:lnTo>
                  <a:cubicBezTo>
                    <a:pt x="96" y="96"/>
                    <a:pt x="117" y="58"/>
                    <a:pt x="139" y="20"/>
                  </a:cubicBezTo>
                  <a:cubicBezTo>
                    <a:pt x="147" y="8"/>
                    <a:pt x="157" y="1"/>
                    <a:pt x="173" y="0"/>
                  </a:cubicBezTo>
                  <a:lnTo>
                    <a:pt x="307" y="0"/>
                  </a:lnTo>
                  <a:cubicBezTo>
                    <a:pt x="350" y="0"/>
                    <a:pt x="394" y="0"/>
                    <a:pt x="438" y="0"/>
                  </a:cubicBezTo>
                  <a:cubicBezTo>
                    <a:pt x="452" y="0"/>
                    <a:pt x="464" y="5"/>
                    <a:pt x="472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074839" y="5909276"/>
              <a:ext cx="265113" cy="192088"/>
            </a:xfrm>
            <a:custGeom>
              <a:avLst/>
              <a:gdLst>
                <a:gd name="T0" fmla="*/ 269 w 322"/>
                <a:gd name="T1" fmla="*/ 0 h 233"/>
                <a:gd name="T2" fmla="*/ 53 w 322"/>
                <a:gd name="T3" fmla="*/ 0 h 233"/>
                <a:gd name="T4" fmla="*/ 0 w 322"/>
                <a:gd name="T5" fmla="*/ 52 h 233"/>
                <a:gd name="T6" fmla="*/ 0 w 322"/>
                <a:gd name="T7" fmla="*/ 181 h 233"/>
                <a:gd name="T8" fmla="*/ 53 w 322"/>
                <a:gd name="T9" fmla="*/ 233 h 233"/>
                <a:gd name="T10" fmla="*/ 269 w 322"/>
                <a:gd name="T11" fmla="*/ 233 h 233"/>
                <a:gd name="T12" fmla="*/ 322 w 322"/>
                <a:gd name="T13" fmla="*/ 181 h 233"/>
                <a:gd name="T14" fmla="*/ 322 w 322"/>
                <a:gd name="T15" fmla="*/ 52 h 233"/>
                <a:gd name="T16" fmla="*/ 269 w 322"/>
                <a:gd name="T17" fmla="*/ 0 h 233"/>
                <a:gd name="T18" fmla="*/ 101 w 322"/>
                <a:gd name="T19" fmla="*/ 101 h 233"/>
                <a:gd name="T20" fmla="*/ 124 w 322"/>
                <a:gd name="T21" fmla="*/ 78 h 233"/>
                <a:gd name="T22" fmla="*/ 101 w 322"/>
                <a:gd name="T23" fmla="*/ 55 h 233"/>
                <a:gd name="T24" fmla="*/ 78 w 322"/>
                <a:gd name="T25" fmla="*/ 78 h 233"/>
                <a:gd name="T26" fmla="*/ 101 w 322"/>
                <a:gd name="T27" fmla="*/ 101 h 233"/>
                <a:gd name="T28" fmla="*/ 141 w 322"/>
                <a:gd name="T29" fmla="*/ 166 h 233"/>
                <a:gd name="T30" fmla="*/ 144 w 322"/>
                <a:gd name="T31" fmla="*/ 128 h 233"/>
                <a:gd name="T32" fmla="*/ 121 w 322"/>
                <a:gd name="T33" fmla="*/ 108 h 233"/>
                <a:gd name="T34" fmla="*/ 109 w 322"/>
                <a:gd name="T35" fmla="*/ 108 h 233"/>
                <a:gd name="T36" fmla="*/ 106 w 322"/>
                <a:gd name="T37" fmla="*/ 117 h 233"/>
                <a:gd name="T38" fmla="*/ 109 w 322"/>
                <a:gd name="T39" fmla="*/ 151 h 233"/>
                <a:gd name="T40" fmla="*/ 100 w 322"/>
                <a:gd name="T41" fmla="*/ 163 h 233"/>
                <a:gd name="T42" fmla="*/ 92 w 322"/>
                <a:gd name="T43" fmla="*/ 151 h 233"/>
                <a:gd name="T44" fmla="*/ 97 w 322"/>
                <a:gd name="T45" fmla="*/ 117 h 233"/>
                <a:gd name="T46" fmla="*/ 94 w 322"/>
                <a:gd name="T47" fmla="*/ 108 h 233"/>
                <a:gd name="T48" fmla="*/ 80 w 322"/>
                <a:gd name="T49" fmla="*/ 108 h 233"/>
                <a:gd name="T50" fmla="*/ 57 w 322"/>
                <a:gd name="T51" fmla="*/ 129 h 233"/>
                <a:gd name="T52" fmla="*/ 60 w 322"/>
                <a:gd name="T53" fmla="*/ 166 h 233"/>
                <a:gd name="T54" fmla="*/ 101 w 322"/>
                <a:gd name="T55" fmla="*/ 176 h 233"/>
                <a:gd name="T56" fmla="*/ 141 w 322"/>
                <a:gd name="T57" fmla="*/ 166 h 233"/>
                <a:gd name="T58" fmla="*/ 165 w 322"/>
                <a:gd name="T59" fmla="*/ 191 h 233"/>
                <a:gd name="T60" fmla="*/ 165 w 322"/>
                <a:gd name="T61" fmla="*/ 191 h 233"/>
                <a:gd name="T62" fmla="*/ 36 w 322"/>
                <a:gd name="T63" fmla="*/ 191 h 233"/>
                <a:gd name="T64" fmla="*/ 36 w 322"/>
                <a:gd name="T65" fmla="*/ 42 h 233"/>
                <a:gd name="T66" fmla="*/ 165 w 322"/>
                <a:gd name="T67" fmla="*/ 42 h 233"/>
                <a:gd name="T68" fmla="*/ 165 w 322"/>
                <a:gd name="T69" fmla="*/ 191 h 233"/>
                <a:gd name="T70" fmla="*/ 249 w 322"/>
                <a:gd name="T71" fmla="*/ 73 h 233"/>
                <a:gd name="T72" fmla="*/ 249 w 322"/>
                <a:gd name="T73" fmla="*/ 73 h 233"/>
                <a:gd name="T74" fmla="*/ 193 w 322"/>
                <a:gd name="T75" fmla="*/ 73 h 233"/>
                <a:gd name="T76" fmla="*/ 181 w 322"/>
                <a:gd name="T77" fmla="*/ 60 h 233"/>
                <a:gd name="T78" fmla="*/ 193 w 322"/>
                <a:gd name="T79" fmla="*/ 48 h 233"/>
                <a:gd name="T80" fmla="*/ 249 w 322"/>
                <a:gd name="T81" fmla="*/ 48 h 233"/>
                <a:gd name="T82" fmla="*/ 261 w 322"/>
                <a:gd name="T83" fmla="*/ 60 h 233"/>
                <a:gd name="T84" fmla="*/ 249 w 322"/>
                <a:gd name="T85" fmla="*/ 73 h 233"/>
                <a:gd name="T86" fmla="*/ 302 w 322"/>
                <a:gd name="T87" fmla="*/ 123 h 233"/>
                <a:gd name="T88" fmla="*/ 302 w 322"/>
                <a:gd name="T89" fmla="*/ 123 h 233"/>
                <a:gd name="T90" fmla="*/ 292 w 322"/>
                <a:gd name="T91" fmla="*/ 133 h 233"/>
                <a:gd name="T92" fmla="*/ 191 w 322"/>
                <a:gd name="T93" fmla="*/ 133 h 233"/>
                <a:gd name="T94" fmla="*/ 181 w 322"/>
                <a:gd name="T95" fmla="*/ 123 h 233"/>
                <a:gd name="T96" fmla="*/ 191 w 322"/>
                <a:gd name="T97" fmla="*/ 113 h 233"/>
                <a:gd name="T98" fmla="*/ 292 w 322"/>
                <a:gd name="T99" fmla="*/ 113 h 233"/>
                <a:gd name="T100" fmla="*/ 302 w 322"/>
                <a:gd name="T101" fmla="*/ 123 h 233"/>
                <a:gd name="T102" fmla="*/ 302 w 322"/>
                <a:gd name="T103" fmla="*/ 163 h 233"/>
                <a:gd name="T104" fmla="*/ 302 w 322"/>
                <a:gd name="T105" fmla="*/ 163 h 233"/>
                <a:gd name="T106" fmla="*/ 292 w 322"/>
                <a:gd name="T107" fmla="*/ 173 h 233"/>
                <a:gd name="T108" fmla="*/ 191 w 322"/>
                <a:gd name="T109" fmla="*/ 173 h 233"/>
                <a:gd name="T110" fmla="*/ 181 w 322"/>
                <a:gd name="T111" fmla="*/ 163 h 233"/>
                <a:gd name="T112" fmla="*/ 191 w 322"/>
                <a:gd name="T113" fmla="*/ 153 h 233"/>
                <a:gd name="T114" fmla="*/ 292 w 322"/>
                <a:gd name="T115" fmla="*/ 153 h 233"/>
                <a:gd name="T116" fmla="*/ 302 w 322"/>
                <a:gd name="T117" fmla="*/ 16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2" h="233">
                  <a:moveTo>
                    <a:pt x="269" y="0"/>
                  </a:moveTo>
                  <a:lnTo>
                    <a:pt x="53" y="0"/>
                  </a:lnTo>
                  <a:cubicBezTo>
                    <a:pt x="24" y="0"/>
                    <a:pt x="0" y="23"/>
                    <a:pt x="0" y="52"/>
                  </a:cubicBezTo>
                  <a:lnTo>
                    <a:pt x="0" y="181"/>
                  </a:lnTo>
                  <a:cubicBezTo>
                    <a:pt x="0" y="210"/>
                    <a:pt x="24" y="233"/>
                    <a:pt x="53" y="233"/>
                  </a:cubicBezTo>
                  <a:lnTo>
                    <a:pt x="269" y="233"/>
                  </a:lnTo>
                  <a:cubicBezTo>
                    <a:pt x="298" y="233"/>
                    <a:pt x="322" y="210"/>
                    <a:pt x="322" y="181"/>
                  </a:cubicBezTo>
                  <a:lnTo>
                    <a:pt x="322" y="52"/>
                  </a:lnTo>
                  <a:cubicBezTo>
                    <a:pt x="322" y="23"/>
                    <a:pt x="298" y="0"/>
                    <a:pt x="269" y="0"/>
                  </a:cubicBezTo>
                  <a:close/>
                  <a:moveTo>
                    <a:pt x="101" y="101"/>
                  </a:moveTo>
                  <a:cubicBezTo>
                    <a:pt x="113" y="101"/>
                    <a:pt x="124" y="91"/>
                    <a:pt x="124" y="78"/>
                  </a:cubicBezTo>
                  <a:cubicBezTo>
                    <a:pt x="124" y="65"/>
                    <a:pt x="113" y="55"/>
                    <a:pt x="101" y="55"/>
                  </a:cubicBezTo>
                  <a:cubicBezTo>
                    <a:pt x="88" y="55"/>
                    <a:pt x="78" y="65"/>
                    <a:pt x="78" y="78"/>
                  </a:cubicBezTo>
                  <a:cubicBezTo>
                    <a:pt x="78" y="91"/>
                    <a:pt x="88" y="101"/>
                    <a:pt x="101" y="101"/>
                  </a:cubicBezTo>
                  <a:close/>
                  <a:moveTo>
                    <a:pt x="141" y="166"/>
                  </a:moveTo>
                  <a:lnTo>
                    <a:pt x="144" y="128"/>
                  </a:lnTo>
                  <a:cubicBezTo>
                    <a:pt x="145" y="117"/>
                    <a:pt x="134" y="108"/>
                    <a:pt x="121" y="108"/>
                  </a:cubicBezTo>
                  <a:lnTo>
                    <a:pt x="109" y="108"/>
                  </a:lnTo>
                  <a:cubicBezTo>
                    <a:pt x="109" y="109"/>
                    <a:pt x="109" y="114"/>
                    <a:pt x="106" y="117"/>
                  </a:cubicBezTo>
                  <a:cubicBezTo>
                    <a:pt x="106" y="117"/>
                    <a:pt x="111" y="142"/>
                    <a:pt x="109" y="151"/>
                  </a:cubicBezTo>
                  <a:cubicBezTo>
                    <a:pt x="108" y="154"/>
                    <a:pt x="104" y="163"/>
                    <a:pt x="100" y="163"/>
                  </a:cubicBezTo>
                  <a:cubicBezTo>
                    <a:pt x="96" y="163"/>
                    <a:pt x="93" y="154"/>
                    <a:pt x="92" y="151"/>
                  </a:cubicBezTo>
                  <a:cubicBezTo>
                    <a:pt x="91" y="142"/>
                    <a:pt x="97" y="117"/>
                    <a:pt x="97" y="117"/>
                  </a:cubicBezTo>
                  <a:cubicBezTo>
                    <a:pt x="96" y="116"/>
                    <a:pt x="94" y="115"/>
                    <a:pt x="94" y="108"/>
                  </a:cubicBezTo>
                  <a:lnTo>
                    <a:pt x="80" y="108"/>
                  </a:lnTo>
                  <a:cubicBezTo>
                    <a:pt x="68" y="108"/>
                    <a:pt x="56" y="117"/>
                    <a:pt x="57" y="129"/>
                  </a:cubicBezTo>
                  <a:lnTo>
                    <a:pt x="60" y="166"/>
                  </a:lnTo>
                  <a:cubicBezTo>
                    <a:pt x="70" y="176"/>
                    <a:pt x="86" y="176"/>
                    <a:pt x="101" y="176"/>
                  </a:cubicBezTo>
                  <a:cubicBezTo>
                    <a:pt x="115" y="176"/>
                    <a:pt x="132" y="175"/>
                    <a:pt x="141" y="166"/>
                  </a:cubicBezTo>
                  <a:close/>
                  <a:moveTo>
                    <a:pt x="165" y="191"/>
                  </a:moveTo>
                  <a:lnTo>
                    <a:pt x="165" y="191"/>
                  </a:lnTo>
                  <a:lnTo>
                    <a:pt x="36" y="191"/>
                  </a:lnTo>
                  <a:lnTo>
                    <a:pt x="36" y="42"/>
                  </a:lnTo>
                  <a:lnTo>
                    <a:pt x="165" y="42"/>
                  </a:lnTo>
                  <a:lnTo>
                    <a:pt x="165" y="191"/>
                  </a:lnTo>
                  <a:close/>
                  <a:moveTo>
                    <a:pt x="249" y="73"/>
                  </a:moveTo>
                  <a:lnTo>
                    <a:pt x="249" y="73"/>
                  </a:lnTo>
                  <a:lnTo>
                    <a:pt x="193" y="73"/>
                  </a:lnTo>
                  <a:cubicBezTo>
                    <a:pt x="186" y="73"/>
                    <a:pt x="181" y="67"/>
                    <a:pt x="181" y="60"/>
                  </a:cubicBezTo>
                  <a:cubicBezTo>
                    <a:pt x="181" y="54"/>
                    <a:pt x="186" y="48"/>
                    <a:pt x="193" y="48"/>
                  </a:cubicBezTo>
                  <a:lnTo>
                    <a:pt x="249" y="48"/>
                  </a:lnTo>
                  <a:cubicBezTo>
                    <a:pt x="256" y="48"/>
                    <a:pt x="261" y="54"/>
                    <a:pt x="261" y="60"/>
                  </a:cubicBezTo>
                  <a:cubicBezTo>
                    <a:pt x="261" y="67"/>
                    <a:pt x="256" y="73"/>
                    <a:pt x="249" y="73"/>
                  </a:cubicBezTo>
                  <a:close/>
                  <a:moveTo>
                    <a:pt x="302" y="123"/>
                  </a:moveTo>
                  <a:lnTo>
                    <a:pt x="302" y="123"/>
                  </a:lnTo>
                  <a:cubicBezTo>
                    <a:pt x="302" y="128"/>
                    <a:pt x="297" y="133"/>
                    <a:pt x="292" y="133"/>
                  </a:cubicBezTo>
                  <a:lnTo>
                    <a:pt x="191" y="133"/>
                  </a:lnTo>
                  <a:cubicBezTo>
                    <a:pt x="186" y="133"/>
                    <a:pt x="181" y="128"/>
                    <a:pt x="181" y="123"/>
                  </a:cubicBezTo>
                  <a:cubicBezTo>
                    <a:pt x="181" y="117"/>
                    <a:pt x="186" y="113"/>
                    <a:pt x="191" y="113"/>
                  </a:cubicBezTo>
                  <a:lnTo>
                    <a:pt x="292" y="113"/>
                  </a:lnTo>
                  <a:cubicBezTo>
                    <a:pt x="297" y="113"/>
                    <a:pt x="302" y="117"/>
                    <a:pt x="302" y="123"/>
                  </a:cubicBezTo>
                  <a:close/>
                  <a:moveTo>
                    <a:pt x="302" y="163"/>
                  </a:moveTo>
                  <a:lnTo>
                    <a:pt x="302" y="163"/>
                  </a:lnTo>
                  <a:cubicBezTo>
                    <a:pt x="302" y="169"/>
                    <a:pt x="297" y="173"/>
                    <a:pt x="292" y="173"/>
                  </a:cubicBezTo>
                  <a:lnTo>
                    <a:pt x="191" y="173"/>
                  </a:lnTo>
                  <a:cubicBezTo>
                    <a:pt x="186" y="173"/>
                    <a:pt x="181" y="169"/>
                    <a:pt x="181" y="163"/>
                  </a:cubicBezTo>
                  <a:cubicBezTo>
                    <a:pt x="181" y="157"/>
                    <a:pt x="186" y="153"/>
                    <a:pt x="191" y="153"/>
                  </a:cubicBezTo>
                  <a:lnTo>
                    <a:pt x="292" y="153"/>
                  </a:lnTo>
                  <a:cubicBezTo>
                    <a:pt x="297" y="153"/>
                    <a:pt x="302" y="157"/>
                    <a:pt x="302" y="163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4" name="TextBox 82"/>
            <p:cNvSpPr txBox="1"/>
            <p:nvPr/>
          </p:nvSpPr>
          <p:spPr>
            <a:xfrm>
              <a:off x="3426850" y="5805264"/>
              <a:ext cx="24713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Group 10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570783" y="5733256"/>
            <a:ext cx="7272808" cy="442913"/>
            <a:chOff x="6825277" y="5783863"/>
            <a:chExt cx="6598984" cy="442913"/>
          </a:xfrm>
        </p:grpSpPr>
        <p:sp>
          <p:nvSpPr>
            <p:cNvPr id="18" name="Freeform 9"/>
            <p:cNvSpPr/>
            <p:nvPr/>
          </p:nvSpPr>
          <p:spPr bwMode="auto">
            <a:xfrm>
              <a:off x="6825277" y="5783863"/>
              <a:ext cx="504825" cy="442913"/>
            </a:xfrm>
            <a:custGeom>
              <a:avLst/>
              <a:gdLst>
                <a:gd name="T0" fmla="*/ 472 w 613"/>
                <a:gd name="T1" fmla="*/ 18 h 537"/>
                <a:gd name="T2" fmla="*/ 539 w 613"/>
                <a:gd name="T3" fmla="*/ 134 h 537"/>
                <a:gd name="T4" fmla="*/ 605 w 613"/>
                <a:gd name="T5" fmla="*/ 248 h 537"/>
                <a:gd name="T6" fmla="*/ 606 w 613"/>
                <a:gd name="T7" fmla="*/ 287 h 537"/>
                <a:gd name="T8" fmla="*/ 539 w 613"/>
                <a:gd name="T9" fmla="*/ 403 h 537"/>
                <a:gd name="T10" fmla="*/ 473 w 613"/>
                <a:gd name="T11" fmla="*/ 517 h 537"/>
                <a:gd name="T12" fmla="*/ 440 w 613"/>
                <a:gd name="T13" fmla="*/ 537 h 537"/>
                <a:gd name="T14" fmla="*/ 306 w 613"/>
                <a:gd name="T15" fmla="*/ 537 h 537"/>
                <a:gd name="T16" fmla="*/ 175 w 613"/>
                <a:gd name="T17" fmla="*/ 537 h 537"/>
                <a:gd name="T18" fmla="*/ 140 w 613"/>
                <a:gd name="T19" fmla="*/ 519 h 537"/>
                <a:gd name="T20" fmla="*/ 73 w 613"/>
                <a:gd name="T21" fmla="*/ 403 h 537"/>
                <a:gd name="T22" fmla="*/ 7 w 613"/>
                <a:gd name="T23" fmla="*/ 289 h 537"/>
                <a:gd name="T24" fmla="*/ 6 w 613"/>
                <a:gd name="T25" fmla="*/ 250 h 537"/>
                <a:gd name="T26" fmla="*/ 73 w 613"/>
                <a:gd name="T27" fmla="*/ 134 h 537"/>
                <a:gd name="T28" fmla="*/ 139 w 613"/>
                <a:gd name="T29" fmla="*/ 20 h 537"/>
                <a:gd name="T30" fmla="*/ 172 w 613"/>
                <a:gd name="T31" fmla="*/ 0 h 537"/>
                <a:gd name="T32" fmla="*/ 306 w 613"/>
                <a:gd name="T33" fmla="*/ 0 h 537"/>
                <a:gd name="T34" fmla="*/ 437 w 613"/>
                <a:gd name="T35" fmla="*/ 0 h 537"/>
                <a:gd name="T36" fmla="*/ 472 w 613"/>
                <a:gd name="T37" fmla="*/ 1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3" h="537">
                  <a:moveTo>
                    <a:pt x="472" y="18"/>
                  </a:moveTo>
                  <a:lnTo>
                    <a:pt x="539" y="134"/>
                  </a:lnTo>
                  <a:cubicBezTo>
                    <a:pt x="561" y="172"/>
                    <a:pt x="583" y="210"/>
                    <a:pt x="605" y="248"/>
                  </a:cubicBezTo>
                  <a:cubicBezTo>
                    <a:pt x="612" y="260"/>
                    <a:pt x="613" y="273"/>
                    <a:pt x="606" y="287"/>
                  </a:cubicBezTo>
                  <a:lnTo>
                    <a:pt x="539" y="403"/>
                  </a:lnTo>
                  <a:cubicBezTo>
                    <a:pt x="517" y="441"/>
                    <a:pt x="495" y="479"/>
                    <a:pt x="473" y="517"/>
                  </a:cubicBezTo>
                  <a:cubicBezTo>
                    <a:pt x="466" y="529"/>
                    <a:pt x="455" y="536"/>
                    <a:pt x="440" y="537"/>
                  </a:cubicBezTo>
                  <a:lnTo>
                    <a:pt x="306" y="537"/>
                  </a:lnTo>
                  <a:cubicBezTo>
                    <a:pt x="262" y="537"/>
                    <a:pt x="219" y="537"/>
                    <a:pt x="175" y="537"/>
                  </a:cubicBezTo>
                  <a:cubicBezTo>
                    <a:pt x="160" y="537"/>
                    <a:pt x="149" y="532"/>
                    <a:pt x="140" y="519"/>
                  </a:cubicBezTo>
                  <a:lnTo>
                    <a:pt x="73" y="403"/>
                  </a:lnTo>
                  <a:cubicBezTo>
                    <a:pt x="51" y="365"/>
                    <a:pt x="29" y="327"/>
                    <a:pt x="7" y="289"/>
                  </a:cubicBezTo>
                  <a:cubicBezTo>
                    <a:pt x="1" y="277"/>
                    <a:pt x="0" y="264"/>
                    <a:pt x="6" y="250"/>
                  </a:cubicBezTo>
                  <a:lnTo>
                    <a:pt x="73" y="134"/>
                  </a:lnTo>
                  <a:cubicBezTo>
                    <a:pt x="95" y="96"/>
                    <a:pt x="117" y="58"/>
                    <a:pt x="139" y="20"/>
                  </a:cubicBezTo>
                  <a:cubicBezTo>
                    <a:pt x="146" y="8"/>
                    <a:pt x="157" y="1"/>
                    <a:pt x="172" y="0"/>
                  </a:cubicBezTo>
                  <a:lnTo>
                    <a:pt x="306" y="0"/>
                  </a:lnTo>
                  <a:cubicBezTo>
                    <a:pt x="350" y="0"/>
                    <a:pt x="394" y="0"/>
                    <a:pt x="437" y="0"/>
                  </a:cubicBezTo>
                  <a:cubicBezTo>
                    <a:pt x="452" y="0"/>
                    <a:pt x="464" y="5"/>
                    <a:pt x="472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6955452" y="5863238"/>
              <a:ext cx="268288" cy="285750"/>
            </a:xfrm>
            <a:custGeom>
              <a:avLst/>
              <a:gdLst>
                <a:gd name="T0" fmla="*/ 163 w 327"/>
                <a:gd name="T1" fmla="*/ 331 h 347"/>
                <a:gd name="T2" fmla="*/ 164 w 327"/>
                <a:gd name="T3" fmla="*/ 192 h 347"/>
                <a:gd name="T4" fmla="*/ 261 w 327"/>
                <a:gd name="T5" fmla="*/ 174 h 347"/>
                <a:gd name="T6" fmla="*/ 200 w 327"/>
                <a:gd name="T7" fmla="*/ 198 h 347"/>
                <a:gd name="T8" fmla="*/ 55 w 327"/>
                <a:gd name="T9" fmla="*/ 124 h 347"/>
                <a:gd name="T10" fmla="*/ 73 w 327"/>
                <a:gd name="T11" fmla="*/ 126 h 347"/>
                <a:gd name="T12" fmla="*/ 96 w 327"/>
                <a:gd name="T13" fmla="*/ 128 h 347"/>
                <a:gd name="T14" fmla="*/ 96 w 327"/>
                <a:gd name="T15" fmla="*/ 113 h 347"/>
                <a:gd name="T16" fmla="*/ 163 w 327"/>
                <a:gd name="T17" fmla="*/ 175 h 347"/>
                <a:gd name="T18" fmla="*/ 238 w 327"/>
                <a:gd name="T19" fmla="*/ 121 h 347"/>
                <a:gd name="T20" fmla="*/ 254 w 327"/>
                <a:gd name="T21" fmla="*/ 118 h 347"/>
                <a:gd name="T22" fmla="*/ 264 w 327"/>
                <a:gd name="T23" fmla="*/ 122 h 347"/>
                <a:gd name="T24" fmla="*/ 240 w 327"/>
                <a:gd name="T25" fmla="*/ 148 h 347"/>
                <a:gd name="T26" fmla="*/ 282 w 327"/>
                <a:gd name="T27" fmla="*/ 197 h 347"/>
                <a:gd name="T28" fmla="*/ 269 w 327"/>
                <a:gd name="T29" fmla="*/ 152 h 347"/>
                <a:gd name="T30" fmla="*/ 269 w 327"/>
                <a:gd name="T31" fmla="*/ 289 h 347"/>
                <a:gd name="T32" fmla="*/ 284 w 327"/>
                <a:gd name="T33" fmla="*/ 285 h 347"/>
                <a:gd name="T34" fmla="*/ 178 w 327"/>
                <a:gd name="T35" fmla="*/ 343 h 347"/>
                <a:gd name="T36" fmla="*/ 164 w 327"/>
                <a:gd name="T37" fmla="*/ 346 h 347"/>
                <a:gd name="T38" fmla="*/ 43 w 327"/>
                <a:gd name="T39" fmla="*/ 285 h 347"/>
                <a:gd name="T40" fmla="*/ 58 w 327"/>
                <a:gd name="T41" fmla="*/ 289 h 347"/>
                <a:gd name="T42" fmla="*/ 58 w 327"/>
                <a:gd name="T43" fmla="*/ 152 h 347"/>
                <a:gd name="T44" fmla="*/ 46 w 327"/>
                <a:gd name="T45" fmla="*/ 197 h 347"/>
                <a:gd name="T46" fmla="*/ 82 w 327"/>
                <a:gd name="T47" fmla="*/ 145 h 347"/>
                <a:gd name="T48" fmla="*/ 36 w 327"/>
                <a:gd name="T49" fmla="*/ 231 h 347"/>
                <a:gd name="T50" fmla="*/ 42 w 327"/>
                <a:gd name="T51" fmla="*/ 244 h 347"/>
                <a:gd name="T52" fmla="*/ 49 w 327"/>
                <a:gd name="T53" fmla="*/ 257 h 347"/>
                <a:gd name="T54" fmla="*/ 26 w 327"/>
                <a:gd name="T55" fmla="*/ 274 h 347"/>
                <a:gd name="T56" fmla="*/ 16 w 327"/>
                <a:gd name="T57" fmla="*/ 217 h 347"/>
                <a:gd name="T58" fmla="*/ 31 w 327"/>
                <a:gd name="T59" fmla="*/ 192 h 347"/>
                <a:gd name="T60" fmla="*/ 272 w 327"/>
                <a:gd name="T61" fmla="*/ 220 h 347"/>
                <a:gd name="T62" fmla="*/ 267 w 327"/>
                <a:gd name="T63" fmla="*/ 234 h 347"/>
                <a:gd name="T64" fmla="*/ 262 w 327"/>
                <a:gd name="T65" fmla="*/ 249 h 347"/>
                <a:gd name="T66" fmla="*/ 259 w 327"/>
                <a:gd name="T67" fmla="*/ 260 h 347"/>
                <a:gd name="T68" fmla="*/ 277 w 327"/>
                <a:gd name="T69" fmla="*/ 210 h 347"/>
                <a:gd name="T70" fmla="*/ 296 w 327"/>
                <a:gd name="T71" fmla="*/ 208 h 347"/>
                <a:gd name="T72" fmla="*/ 162 w 327"/>
                <a:gd name="T73" fmla="*/ 0 h 347"/>
                <a:gd name="T74" fmla="*/ 241 w 327"/>
                <a:gd name="T75" fmla="*/ 62 h 347"/>
                <a:gd name="T76" fmla="*/ 227 w 327"/>
                <a:gd name="T77" fmla="*/ 103 h 347"/>
                <a:gd name="T78" fmla="*/ 210 w 327"/>
                <a:gd name="T79" fmla="*/ 47 h 347"/>
                <a:gd name="T80" fmla="*/ 112 w 327"/>
                <a:gd name="T81" fmla="*/ 106 h 347"/>
                <a:gd name="T82" fmla="*/ 88 w 327"/>
                <a:gd name="T83" fmla="*/ 89 h 347"/>
                <a:gd name="T84" fmla="*/ 114 w 327"/>
                <a:gd name="T85" fmla="*/ 24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7" h="347">
                  <a:moveTo>
                    <a:pt x="153" y="191"/>
                  </a:moveTo>
                  <a:lnTo>
                    <a:pt x="153" y="329"/>
                  </a:lnTo>
                  <a:cubicBezTo>
                    <a:pt x="156" y="331"/>
                    <a:pt x="160" y="331"/>
                    <a:pt x="163" y="331"/>
                  </a:cubicBezTo>
                  <a:cubicBezTo>
                    <a:pt x="167" y="331"/>
                    <a:pt x="171" y="330"/>
                    <a:pt x="174" y="329"/>
                  </a:cubicBezTo>
                  <a:lnTo>
                    <a:pt x="174" y="191"/>
                  </a:lnTo>
                  <a:cubicBezTo>
                    <a:pt x="171" y="192"/>
                    <a:pt x="167" y="192"/>
                    <a:pt x="164" y="192"/>
                  </a:cubicBezTo>
                  <a:cubicBezTo>
                    <a:pt x="160" y="192"/>
                    <a:pt x="157" y="192"/>
                    <a:pt x="153" y="191"/>
                  </a:cubicBezTo>
                  <a:close/>
                  <a:moveTo>
                    <a:pt x="200" y="198"/>
                  </a:moveTo>
                  <a:lnTo>
                    <a:pt x="261" y="174"/>
                  </a:lnTo>
                  <a:lnTo>
                    <a:pt x="261" y="199"/>
                  </a:lnTo>
                  <a:lnTo>
                    <a:pt x="200" y="223"/>
                  </a:lnTo>
                  <a:lnTo>
                    <a:pt x="200" y="198"/>
                  </a:lnTo>
                  <a:close/>
                  <a:moveTo>
                    <a:pt x="82" y="145"/>
                  </a:moveTo>
                  <a:lnTo>
                    <a:pt x="57" y="131"/>
                  </a:lnTo>
                  <a:cubicBezTo>
                    <a:pt x="54" y="130"/>
                    <a:pt x="53" y="126"/>
                    <a:pt x="55" y="124"/>
                  </a:cubicBezTo>
                  <a:cubicBezTo>
                    <a:pt x="56" y="121"/>
                    <a:pt x="60" y="120"/>
                    <a:pt x="62" y="122"/>
                  </a:cubicBezTo>
                  <a:lnTo>
                    <a:pt x="86" y="135"/>
                  </a:lnTo>
                  <a:lnTo>
                    <a:pt x="73" y="126"/>
                  </a:lnTo>
                  <a:cubicBezTo>
                    <a:pt x="70" y="124"/>
                    <a:pt x="70" y="120"/>
                    <a:pt x="72" y="118"/>
                  </a:cubicBezTo>
                  <a:cubicBezTo>
                    <a:pt x="73" y="115"/>
                    <a:pt x="77" y="115"/>
                    <a:pt x="80" y="117"/>
                  </a:cubicBezTo>
                  <a:lnTo>
                    <a:pt x="96" y="128"/>
                  </a:lnTo>
                  <a:lnTo>
                    <a:pt x="88" y="121"/>
                  </a:lnTo>
                  <a:cubicBezTo>
                    <a:pt x="86" y="119"/>
                    <a:pt x="86" y="115"/>
                    <a:pt x="88" y="113"/>
                  </a:cubicBezTo>
                  <a:cubicBezTo>
                    <a:pt x="90" y="111"/>
                    <a:pt x="94" y="110"/>
                    <a:pt x="96" y="113"/>
                  </a:cubicBezTo>
                  <a:lnTo>
                    <a:pt x="162" y="175"/>
                  </a:lnTo>
                  <a:cubicBezTo>
                    <a:pt x="163" y="175"/>
                    <a:pt x="163" y="175"/>
                    <a:pt x="163" y="175"/>
                  </a:cubicBezTo>
                  <a:cubicBezTo>
                    <a:pt x="163" y="175"/>
                    <a:pt x="163" y="175"/>
                    <a:pt x="163" y="175"/>
                  </a:cubicBezTo>
                  <a:lnTo>
                    <a:pt x="230" y="113"/>
                  </a:lnTo>
                  <a:cubicBezTo>
                    <a:pt x="232" y="110"/>
                    <a:pt x="236" y="111"/>
                    <a:pt x="238" y="113"/>
                  </a:cubicBezTo>
                  <a:cubicBezTo>
                    <a:pt x="240" y="115"/>
                    <a:pt x="240" y="119"/>
                    <a:pt x="238" y="121"/>
                  </a:cubicBezTo>
                  <a:lnTo>
                    <a:pt x="229" y="128"/>
                  </a:lnTo>
                  <a:lnTo>
                    <a:pt x="246" y="117"/>
                  </a:lnTo>
                  <a:cubicBezTo>
                    <a:pt x="249" y="115"/>
                    <a:pt x="252" y="115"/>
                    <a:pt x="254" y="118"/>
                  </a:cubicBezTo>
                  <a:cubicBezTo>
                    <a:pt x="256" y="120"/>
                    <a:pt x="255" y="124"/>
                    <a:pt x="253" y="126"/>
                  </a:cubicBezTo>
                  <a:lnTo>
                    <a:pt x="240" y="135"/>
                  </a:lnTo>
                  <a:lnTo>
                    <a:pt x="264" y="122"/>
                  </a:lnTo>
                  <a:cubicBezTo>
                    <a:pt x="266" y="120"/>
                    <a:pt x="270" y="121"/>
                    <a:pt x="271" y="124"/>
                  </a:cubicBezTo>
                  <a:cubicBezTo>
                    <a:pt x="273" y="127"/>
                    <a:pt x="272" y="130"/>
                    <a:pt x="269" y="131"/>
                  </a:cubicBezTo>
                  <a:lnTo>
                    <a:pt x="240" y="148"/>
                  </a:lnTo>
                  <a:lnTo>
                    <a:pt x="284" y="129"/>
                  </a:lnTo>
                  <a:lnTo>
                    <a:pt x="284" y="197"/>
                  </a:lnTo>
                  <a:cubicBezTo>
                    <a:pt x="283" y="197"/>
                    <a:pt x="283" y="197"/>
                    <a:pt x="282" y="197"/>
                  </a:cubicBezTo>
                  <a:lnTo>
                    <a:pt x="273" y="196"/>
                  </a:lnTo>
                  <a:lnTo>
                    <a:pt x="269" y="203"/>
                  </a:lnTo>
                  <a:lnTo>
                    <a:pt x="269" y="152"/>
                  </a:lnTo>
                  <a:lnTo>
                    <a:pt x="190" y="186"/>
                  </a:lnTo>
                  <a:lnTo>
                    <a:pt x="190" y="322"/>
                  </a:lnTo>
                  <a:lnTo>
                    <a:pt x="269" y="289"/>
                  </a:lnTo>
                  <a:lnTo>
                    <a:pt x="269" y="279"/>
                  </a:lnTo>
                  <a:cubicBezTo>
                    <a:pt x="272" y="280"/>
                    <a:pt x="275" y="282"/>
                    <a:pt x="277" y="283"/>
                  </a:cubicBezTo>
                  <a:cubicBezTo>
                    <a:pt x="280" y="284"/>
                    <a:pt x="282" y="284"/>
                    <a:pt x="284" y="285"/>
                  </a:cubicBezTo>
                  <a:lnTo>
                    <a:pt x="284" y="299"/>
                  </a:lnTo>
                  <a:lnTo>
                    <a:pt x="185" y="341"/>
                  </a:lnTo>
                  <a:cubicBezTo>
                    <a:pt x="183" y="342"/>
                    <a:pt x="181" y="343"/>
                    <a:pt x="178" y="343"/>
                  </a:cubicBezTo>
                  <a:lnTo>
                    <a:pt x="174" y="345"/>
                  </a:lnTo>
                  <a:lnTo>
                    <a:pt x="174" y="345"/>
                  </a:lnTo>
                  <a:cubicBezTo>
                    <a:pt x="171" y="346"/>
                    <a:pt x="167" y="346"/>
                    <a:pt x="164" y="346"/>
                  </a:cubicBezTo>
                  <a:cubicBezTo>
                    <a:pt x="156" y="347"/>
                    <a:pt x="149" y="345"/>
                    <a:pt x="142" y="340"/>
                  </a:cubicBezTo>
                  <a:lnTo>
                    <a:pt x="43" y="299"/>
                  </a:lnTo>
                  <a:lnTo>
                    <a:pt x="43" y="285"/>
                  </a:lnTo>
                  <a:cubicBezTo>
                    <a:pt x="45" y="284"/>
                    <a:pt x="48" y="284"/>
                    <a:pt x="50" y="283"/>
                  </a:cubicBezTo>
                  <a:cubicBezTo>
                    <a:pt x="53" y="282"/>
                    <a:pt x="55" y="280"/>
                    <a:pt x="58" y="279"/>
                  </a:cubicBezTo>
                  <a:lnTo>
                    <a:pt x="58" y="289"/>
                  </a:lnTo>
                  <a:lnTo>
                    <a:pt x="138" y="322"/>
                  </a:lnTo>
                  <a:lnTo>
                    <a:pt x="138" y="186"/>
                  </a:lnTo>
                  <a:lnTo>
                    <a:pt x="58" y="152"/>
                  </a:lnTo>
                  <a:lnTo>
                    <a:pt x="58" y="203"/>
                  </a:lnTo>
                  <a:lnTo>
                    <a:pt x="55" y="196"/>
                  </a:lnTo>
                  <a:lnTo>
                    <a:pt x="46" y="197"/>
                  </a:lnTo>
                  <a:cubicBezTo>
                    <a:pt x="45" y="197"/>
                    <a:pt x="44" y="197"/>
                    <a:pt x="43" y="197"/>
                  </a:cubicBezTo>
                  <a:lnTo>
                    <a:pt x="43" y="129"/>
                  </a:lnTo>
                  <a:lnTo>
                    <a:pt x="82" y="145"/>
                  </a:lnTo>
                  <a:close/>
                  <a:moveTo>
                    <a:pt x="49" y="210"/>
                  </a:moveTo>
                  <a:cubicBezTo>
                    <a:pt x="51" y="213"/>
                    <a:pt x="53" y="216"/>
                    <a:pt x="54" y="220"/>
                  </a:cubicBezTo>
                  <a:lnTo>
                    <a:pt x="36" y="231"/>
                  </a:lnTo>
                  <a:lnTo>
                    <a:pt x="56" y="223"/>
                  </a:lnTo>
                  <a:cubicBezTo>
                    <a:pt x="57" y="227"/>
                    <a:pt x="58" y="230"/>
                    <a:pt x="60" y="234"/>
                  </a:cubicBezTo>
                  <a:lnTo>
                    <a:pt x="42" y="244"/>
                  </a:lnTo>
                  <a:lnTo>
                    <a:pt x="61" y="237"/>
                  </a:lnTo>
                  <a:cubicBezTo>
                    <a:pt x="62" y="241"/>
                    <a:pt x="63" y="245"/>
                    <a:pt x="65" y="249"/>
                  </a:cubicBezTo>
                  <a:lnTo>
                    <a:pt x="49" y="257"/>
                  </a:lnTo>
                  <a:lnTo>
                    <a:pt x="65" y="251"/>
                  </a:lnTo>
                  <a:cubicBezTo>
                    <a:pt x="66" y="254"/>
                    <a:pt x="67" y="257"/>
                    <a:pt x="67" y="260"/>
                  </a:cubicBezTo>
                  <a:cubicBezTo>
                    <a:pt x="64" y="262"/>
                    <a:pt x="38" y="279"/>
                    <a:pt x="26" y="274"/>
                  </a:cubicBezTo>
                  <a:cubicBezTo>
                    <a:pt x="13" y="269"/>
                    <a:pt x="1" y="252"/>
                    <a:pt x="0" y="236"/>
                  </a:cubicBezTo>
                  <a:cubicBezTo>
                    <a:pt x="0" y="221"/>
                    <a:pt x="40" y="211"/>
                    <a:pt x="49" y="210"/>
                  </a:cubicBezTo>
                  <a:close/>
                  <a:moveTo>
                    <a:pt x="16" y="217"/>
                  </a:moveTo>
                  <a:lnTo>
                    <a:pt x="26" y="213"/>
                  </a:lnTo>
                  <a:lnTo>
                    <a:pt x="31" y="208"/>
                  </a:lnTo>
                  <a:lnTo>
                    <a:pt x="31" y="192"/>
                  </a:lnTo>
                  <a:cubicBezTo>
                    <a:pt x="22" y="196"/>
                    <a:pt x="18" y="206"/>
                    <a:pt x="16" y="217"/>
                  </a:cubicBezTo>
                  <a:close/>
                  <a:moveTo>
                    <a:pt x="277" y="210"/>
                  </a:moveTo>
                  <a:cubicBezTo>
                    <a:pt x="276" y="213"/>
                    <a:pt x="274" y="216"/>
                    <a:pt x="272" y="220"/>
                  </a:cubicBezTo>
                  <a:lnTo>
                    <a:pt x="291" y="231"/>
                  </a:lnTo>
                  <a:lnTo>
                    <a:pt x="271" y="223"/>
                  </a:lnTo>
                  <a:cubicBezTo>
                    <a:pt x="269" y="227"/>
                    <a:pt x="268" y="230"/>
                    <a:pt x="267" y="234"/>
                  </a:cubicBezTo>
                  <a:lnTo>
                    <a:pt x="284" y="244"/>
                  </a:lnTo>
                  <a:lnTo>
                    <a:pt x="266" y="237"/>
                  </a:lnTo>
                  <a:cubicBezTo>
                    <a:pt x="264" y="241"/>
                    <a:pt x="263" y="245"/>
                    <a:pt x="262" y="249"/>
                  </a:cubicBezTo>
                  <a:lnTo>
                    <a:pt x="278" y="257"/>
                  </a:lnTo>
                  <a:lnTo>
                    <a:pt x="261" y="251"/>
                  </a:lnTo>
                  <a:cubicBezTo>
                    <a:pt x="261" y="254"/>
                    <a:pt x="260" y="257"/>
                    <a:pt x="259" y="260"/>
                  </a:cubicBezTo>
                  <a:cubicBezTo>
                    <a:pt x="263" y="262"/>
                    <a:pt x="289" y="279"/>
                    <a:pt x="301" y="274"/>
                  </a:cubicBezTo>
                  <a:cubicBezTo>
                    <a:pt x="313" y="269"/>
                    <a:pt x="326" y="252"/>
                    <a:pt x="326" y="236"/>
                  </a:cubicBezTo>
                  <a:cubicBezTo>
                    <a:pt x="327" y="221"/>
                    <a:pt x="286" y="211"/>
                    <a:pt x="277" y="210"/>
                  </a:cubicBezTo>
                  <a:close/>
                  <a:moveTo>
                    <a:pt x="311" y="217"/>
                  </a:moveTo>
                  <a:lnTo>
                    <a:pt x="300" y="213"/>
                  </a:lnTo>
                  <a:lnTo>
                    <a:pt x="296" y="208"/>
                  </a:lnTo>
                  <a:lnTo>
                    <a:pt x="295" y="192"/>
                  </a:lnTo>
                  <a:cubicBezTo>
                    <a:pt x="305" y="196"/>
                    <a:pt x="309" y="206"/>
                    <a:pt x="311" y="217"/>
                  </a:cubicBezTo>
                  <a:close/>
                  <a:moveTo>
                    <a:pt x="162" y="0"/>
                  </a:moveTo>
                  <a:cubicBezTo>
                    <a:pt x="181" y="0"/>
                    <a:pt x="198" y="10"/>
                    <a:pt x="210" y="24"/>
                  </a:cubicBezTo>
                  <a:cubicBezTo>
                    <a:pt x="218" y="34"/>
                    <a:pt x="224" y="45"/>
                    <a:pt x="228" y="59"/>
                  </a:cubicBezTo>
                  <a:cubicBezTo>
                    <a:pt x="232" y="58"/>
                    <a:pt x="239" y="57"/>
                    <a:pt x="241" y="62"/>
                  </a:cubicBezTo>
                  <a:cubicBezTo>
                    <a:pt x="244" y="70"/>
                    <a:pt x="242" y="87"/>
                    <a:pt x="237" y="89"/>
                  </a:cubicBezTo>
                  <a:cubicBezTo>
                    <a:pt x="235" y="90"/>
                    <a:pt x="232" y="90"/>
                    <a:pt x="229" y="90"/>
                  </a:cubicBezTo>
                  <a:cubicBezTo>
                    <a:pt x="229" y="94"/>
                    <a:pt x="228" y="99"/>
                    <a:pt x="227" y="103"/>
                  </a:cubicBezTo>
                  <a:cubicBezTo>
                    <a:pt x="222" y="104"/>
                    <a:pt x="217" y="105"/>
                    <a:pt x="213" y="106"/>
                  </a:cubicBezTo>
                  <a:cubicBezTo>
                    <a:pt x="216" y="98"/>
                    <a:pt x="217" y="89"/>
                    <a:pt x="217" y="80"/>
                  </a:cubicBezTo>
                  <a:cubicBezTo>
                    <a:pt x="217" y="68"/>
                    <a:pt x="215" y="57"/>
                    <a:pt x="210" y="47"/>
                  </a:cubicBezTo>
                  <a:cubicBezTo>
                    <a:pt x="173" y="76"/>
                    <a:pt x="125" y="55"/>
                    <a:pt x="113" y="50"/>
                  </a:cubicBezTo>
                  <a:cubicBezTo>
                    <a:pt x="109" y="59"/>
                    <a:pt x="107" y="69"/>
                    <a:pt x="107" y="80"/>
                  </a:cubicBezTo>
                  <a:cubicBezTo>
                    <a:pt x="107" y="89"/>
                    <a:pt x="109" y="98"/>
                    <a:pt x="112" y="106"/>
                  </a:cubicBezTo>
                  <a:cubicBezTo>
                    <a:pt x="107" y="105"/>
                    <a:pt x="103" y="104"/>
                    <a:pt x="98" y="103"/>
                  </a:cubicBezTo>
                  <a:cubicBezTo>
                    <a:pt x="97" y="99"/>
                    <a:pt x="96" y="94"/>
                    <a:pt x="95" y="90"/>
                  </a:cubicBezTo>
                  <a:cubicBezTo>
                    <a:pt x="93" y="90"/>
                    <a:pt x="90" y="90"/>
                    <a:pt x="88" y="89"/>
                  </a:cubicBezTo>
                  <a:cubicBezTo>
                    <a:pt x="82" y="87"/>
                    <a:pt x="81" y="70"/>
                    <a:pt x="84" y="62"/>
                  </a:cubicBezTo>
                  <a:cubicBezTo>
                    <a:pt x="86" y="57"/>
                    <a:pt x="92" y="58"/>
                    <a:pt x="97" y="59"/>
                  </a:cubicBezTo>
                  <a:cubicBezTo>
                    <a:pt x="100" y="45"/>
                    <a:pt x="106" y="34"/>
                    <a:pt x="114" y="24"/>
                  </a:cubicBezTo>
                  <a:cubicBezTo>
                    <a:pt x="126" y="10"/>
                    <a:pt x="143" y="0"/>
                    <a:pt x="162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7359441" y="5805264"/>
              <a:ext cx="60648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Yiyi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 Zhang; 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Hanying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 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Ji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; 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Jiaqi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 Dong; 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Mingming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 Liu</a:t>
              </a:r>
              <a:endParaRPr lang="en-US" altLang="zh-CN" sz="2000" dirty="0">
                <a:solidFill>
                  <a:schemeClr val="bg1"/>
                </a:solidFill>
                <a:latin typeface="Cooper Black" panose="0208090404030B020404" pitchFamily="18" charset="0"/>
                <a:ea typeface="+mj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2591" y="2208380"/>
            <a:ext cx="10441160" cy="1508652"/>
            <a:chOff x="914599" y="2780928"/>
            <a:chExt cx="10441160" cy="860580"/>
          </a:xfrm>
        </p:grpSpPr>
        <p:sp>
          <p:nvSpPr>
            <p:cNvPr id="20" name="Rectangle 3"/>
            <p:cNvSpPr txBox="1">
              <a:spLocks noChangeArrowheads="1"/>
            </p:cNvSpPr>
            <p:nvPr/>
          </p:nvSpPr>
          <p:spPr bwMode="auto">
            <a:xfrm>
              <a:off x="914599" y="2780928"/>
              <a:ext cx="10441160" cy="860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/>
              <a:r>
                <a:rPr lang="en-US" altLang="zh-CN" sz="4600" b="1" dirty="0">
                  <a:solidFill>
                    <a:schemeClr val="bg1"/>
                  </a:solidFill>
                  <a:latin typeface="+mn-ea"/>
                  <a:ea typeface="+mn-ea"/>
                </a:rPr>
                <a:t>Collaborative Filtering Algorithms</a:t>
              </a:r>
              <a:endParaRPr lang="zh-CN" sz="4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 bwMode="auto">
            <a:xfrm>
              <a:off x="1132057" y="3501008"/>
              <a:ext cx="1007968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5492750" y="3759248"/>
            <a:ext cx="1212850" cy="1214438"/>
            <a:chOff x="3460" y="2322"/>
            <a:chExt cx="764" cy="765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3460" y="2322"/>
              <a:ext cx="764" cy="765"/>
            </a:xfrm>
            <a:custGeom>
              <a:avLst/>
              <a:gdLst>
                <a:gd name="T0" fmla="*/ 1023 w 2046"/>
                <a:gd name="T1" fmla="*/ 0 h 2046"/>
                <a:gd name="T2" fmla="*/ 2046 w 2046"/>
                <a:gd name="T3" fmla="*/ 1023 h 2046"/>
                <a:gd name="T4" fmla="*/ 1023 w 2046"/>
                <a:gd name="T5" fmla="*/ 2046 h 2046"/>
                <a:gd name="T6" fmla="*/ 0 w 2046"/>
                <a:gd name="T7" fmla="*/ 1023 h 2046"/>
                <a:gd name="T8" fmla="*/ 1023 w 2046"/>
                <a:gd name="T9" fmla="*/ 0 h 2046"/>
                <a:gd name="T10" fmla="*/ 1023 w 2046"/>
                <a:gd name="T11" fmla="*/ 141 h 2046"/>
                <a:gd name="T12" fmla="*/ 1905 w 2046"/>
                <a:gd name="T13" fmla="*/ 1023 h 2046"/>
                <a:gd name="T14" fmla="*/ 1023 w 2046"/>
                <a:gd name="T15" fmla="*/ 1905 h 2046"/>
                <a:gd name="T16" fmla="*/ 141 w 2046"/>
                <a:gd name="T17" fmla="*/ 1023 h 2046"/>
                <a:gd name="T18" fmla="*/ 1023 w 2046"/>
                <a:gd name="T19" fmla="*/ 141 h 2046"/>
                <a:gd name="T20" fmla="*/ 1023 w 2046"/>
                <a:gd name="T21" fmla="*/ 83 h 2046"/>
                <a:gd name="T22" fmla="*/ 1964 w 2046"/>
                <a:gd name="T23" fmla="*/ 1023 h 2046"/>
                <a:gd name="T24" fmla="*/ 1023 w 2046"/>
                <a:gd name="T25" fmla="*/ 1964 h 2046"/>
                <a:gd name="T26" fmla="*/ 83 w 2046"/>
                <a:gd name="T27" fmla="*/ 1023 h 2046"/>
                <a:gd name="T28" fmla="*/ 1023 w 2046"/>
                <a:gd name="T29" fmla="*/ 83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6" h="2046">
                  <a:moveTo>
                    <a:pt x="1023" y="0"/>
                  </a:moveTo>
                  <a:cubicBezTo>
                    <a:pt x="1588" y="0"/>
                    <a:pt x="2046" y="458"/>
                    <a:pt x="2046" y="1023"/>
                  </a:cubicBezTo>
                  <a:cubicBezTo>
                    <a:pt x="2046" y="1588"/>
                    <a:pt x="1588" y="2046"/>
                    <a:pt x="1023" y="2046"/>
                  </a:cubicBezTo>
                  <a:cubicBezTo>
                    <a:pt x="458" y="2046"/>
                    <a:pt x="0" y="1588"/>
                    <a:pt x="0" y="1023"/>
                  </a:cubicBezTo>
                  <a:cubicBezTo>
                    <a:pt x="0" y="458"/>
                    <a:pt x="458" y="0"/>
                    <a:pt x="1023" y="0"/>
                  </a:cubicBezTo>
                  <a:close/>
                  <a:moveTo>
                    <a:pt x="1023" y="141"/>
                  </a:moveTo>
                  <a:cubicBezTo>
                    <a:pt x="1510" y="141"/>
                    <a:pt x="1905" y="536"/>
                    <a:pt x="1905" y="1023"/>
                  </a:cubicBezTo>
                  <a:cubicBezTo>
                    <a:pt x="1905" y="1510"/>
                    <a:pt x="1510" y="1905"/>
                    <a:pt x="1023" y="1905"/>
                  </a:cubicBezTo>
                  <a:cubicBezTo>
                    <a:pt x="536" y="1905"/>
                    <a:pt x="141" y="1510"/>
                    <a:pt x="141" y="1023"/>
                  </a:cubicBezTo>
                  <a:cubicBezTo>
                    <a:pt x="141" y="536"/>
                    <a:pt x="536" y="141"/>
                    <a:pt x="1023" y="141"/>
                  </a:cubicBezTo>
                  <a:close/>
                  <a:moveTo>
                    <a:pt x="1023" y="83"/>
                  </a:moveTo>
                  <a:cubicBezTo>
                    <a:pt x="1543" y="83"/>
                    <a:pt x="1964" y="504"/>
                    <a:pt x="1964" y="1023"/>
                  </a:cubicBezTo>
                  <a:cubicBezTo>
                    <a:pt x="1964" y="1543"/>
                    <a:pt x="1543" y="1964"/>
                    <a:pt x="1023" y="1964"/>
                  </a:cubicBezTo>
                  <a:cubicBezTo>
                    <a:pt x="504" y="1964"/>
                    <a:pt x="83" y="1543"/>
                    <a:pt x="83" y="1023"/>
                  </a:cubicBezTo>
                  <a:cubicBezTo>
                    <a:pt x="83" y="504"/>
                    <a:pt x="504" y="83"/>
                    <a:pt x="1023" y="83"/>
                  </a:cubicBezTo>
                  <a:close/>
                </a:path>
              </a:pathLst>
            </a:custGeom>
            <a:solidFill>
              <a:srgbClr val="E9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3603" y="2530"/>
              <a:ext cx="510" cy="420"/>
            </a:xfrm>
            <a:custGeom>
              <a:avLst/>
              <a:gdLst>
                <a:gd name="T0" fmla="*/ 725 w 1364"/>
                <a:gd name="T1" fmla="*/ 847 h 1123"/>
                <a:gd name="T2" fmla="*/ 51 w 1364"/>
                <a:gd name="T3" fmla="*/ 757 h 1123"/>
                <a:gd name="T4" fmla="*/ 1159 w 1364"/>
                <a:gd name="T5" fmla="*/ 786 h 1123"/>
                <a:gd name="T6" fmla="*/ 1143 w 1364"/>
                <a:gd name="T7" fmla="*/ 765 h 1123"/>
                <a:gd name="T8" fmla="*/ 720 w 1364"/>
                <a:gd name="T9" fmla="*/ 805 h 1123"/>
                <a:gd name="T10" fmla="*/ 57 w 1364"/>
                <a:gd name="T11" fmla="*/ 484 h 1123"/>
                <a:gd name="T12" fmla="*/ 733 w 1364"/>
                <a:gd name="T13" fmla="*/ 828 h 1123"/>
                <a:gd name="T14" fmla="*/ 1158 w 1364"/>
                <a:gd name="T15" fmla="*/ 621 h 1123"/>
                <a:gd name="T16" fmla="*/ 720 w 1364"/>
                <a:gd name="T17" fmla="*/ 805 h 1123"/>
                <a:gd name="T18" fmla="*/ 1001 w 1364"/>
                <a:gd name="T19" fmla="*/ 579 h 1123"/>
                <a:gd name="T20" fmla="*/ 990 w 1364"/>
                <a:gd name="T21" fmla="*/ 441 h 1123"/>
                <a:gd name="T22" fmla="*/ 284 w 1364"/>
                <a:gd name="T23" fmla="*/ 432 h 1123"/>
                <a:gd name="T24" fmla="*/ 71 w 1364"/>
                <a:gd name="T25" fmla="*/ 478 h 1123"/>
                <a:gd name="T26" fmla="*/ 720 w 1364"/>
                <a:gd name="T27" fmla="*/ 1101 h 1123"/>
                <a:gd name="T28" fmla="*/ 57 w 1364"/>
                <a:gd name="T29" fmla="*/ 780 h 1123"/>
                <a:gd name="T30" fmla="*/ 733 w 1364"/>
                <a:gd name="T31" fmla="*/ 1123 h 1123"/>
                <a:gd name="T32" fmla="*/ 1158 w 1364"/>
                <a:gd name="T33" fmla="*/ 917 h 1123"/>
                <a:gd name="T34" fmla="*/ 720 w 1364"/>
                <a:gd name="T35" fmla="*/ 1101 h 1123"/>
                <a:gd name="T36" fmla="*/ 1067 w 1364"/>
                <a:gd name="T37" fmla="*/ 344 h 1123"/>
                <a:gd name="T38" fmla="*/ 1056 w 1364"/>
                <a:gd name="T39" fmla="*/ 368 h 1123"/>
                <a:gd name="T40" fmla="*/ 1063 w 1364"/>
                <a:gd name="T41" fmla="*/ 404 h 1123"/>
                <a:gd name="T42" fmla="*/ 1035 w 1364"/>
                <a:gd name="T43" fmla="*/ 562 h 1123"/>
                <a:gd name="T44" fmla="*/ 1115 w 1364"/>
                <a:gd name="T45" fmla="*/ 422 h 1123"/>
                <a:gd name="T46" fmla="*/ 1106 w 1364"/>
                <a:gd name="T47" fmla="*/ 389 h 1123"/>
                <a:gd name="T48" fmla="*/ 1114 w 1364"/>
                <a:gd name="T49" fmla="*/ 352 h 1123"/>
                <a:gd name="T50" fmla="*/ 1104 w 1364"/>
                <a:gd name="T51" fmla="*/ 226 h 1123"/>
                <a:gd name="T52" fmla="*/ 1356 w 1364"/>
                <a:gd name="T53" fmla="*/ 174 h 1123"/>
                <a:gd name="T54" fmla="*/ 773 w 1364"/>
                <a:gd name="T55" fmla="*/ 4 h 1123"/>
                <a:gd name="T56" fmla="*/ 413 w 1364"/>
                <a:gd name="T57" fmla="*/ 28 h 1123"/>
                <a:gd name="T58" fmla="*/ 11 w 1364"/>
                <a:gd name="T59" fmla="*/ 76 h 1123"/>
                <a:gd name="T60" fmla="*/ 480 w 1364"/>
                <a:gd name="T61" fmla="*/ 323 h 1123"/>
                <a:gd name="T62" fmla="*/ 1039 w 1364"/>
                <a:gd name="T63" fmla="*/ 238 h 1123"/>
                <a:gd name="T64" fmla="*/ 628 w 1364"/>
                <a:gd name="T65" fmla="*/ 161 h 1123"/>
                <a:gd name="T66" fmla="*/ 1054 w 1364"/>
                <a:gd name="T67" fmla="*/ 204 h 1123"/>
                <a:gd name="T68" fmla="*/ 961 w 1364"/>
                <a:gd name="T69" fmla="*/ 281 h 1123"/>
                <a:gd name="T70" fmla="*/ 315 w 1364"/>
                <a:gd name="T71" fmla="*/ 432 h 1123"/>
                <a:gd name="T72" fmla="*/ 466 w 1364"/>
                <a:gd name="T73" fmla="*/ 350 h 1123"/>
                <a:gd name="T74" fmla="*/ 961 w 1364"/>
                <a:gd name="T75" fmla="*/ 281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64" h="1123">
                  <a:moveTo>
                    <a:pt x="717" y="953"/>
                  </a:moveTo>
                  <a:cubicBezTo>
                    <a:pt x="707" y="917"/>
                    <a:pt x="707" y="881"/>
                    <a:pt x="725" y="847"/>
                  </a:cubicBezTo>
                  <a:lnTo>
                    <a:pt x="54" y="632"/>
                  </a:lnTo>
                  <a:cubicBezTo>
                    <a:pt x="28" y="665"/>
                    <a:pt x="21" y="710"/>
                    <a:pt x="51" y="757"/>
                  </a:cubicBezTo>
                  <a:lnTo>
                    <a:pt x="730" y="975"/>
                  </a:lnTo>
                  <a:lnTo>
                    <a:pt x="1159" y="786"/>
                  </a:lnTo>
                  <a:cubicBezTo>
                    <a:pt x="1170" y="781"/>
                    <a:pt x="1169" y="773"/>
                    <a:pt x="1155" y="768"/>
                  </a:cubicBezTo>
                  <a:lnTo>
                    <a:pt x="1143" y="765"/>
                  </a:lnTo>
                  <a:lnTo>
                    <a:pt x="717" y="953"/>
                  </a:lnTo>
                  <a:close/>
                  <a:moveTo>
                    <a:pt x="720" y="805"/>
                  </a:moveTo>
                  <a:cubicBezTo>
                    <a:pt x="710" y="770"/>
                    <a:pt x="710" y="734"/>
                    <a:pt x="729" y="700"/>
                  </a:cubicBezTo>
                  <a:lnTo>
                    <a:pt x="57" y="484"/>
                  </a:lnTo>
                  <a:cubicBezTo>
                    <a:pt x="31" y="518"/>
                    <a:pt x="24" y="563"/>
                    <a:pt x="55" y="610"/>
                  </a:cubicBezTo>
                  <a:lnTo>
                    <a:pt x="733" y="828"/>
                  </a:lnTo>
                  <a:lnTo>
                    <a:pt x="1162" y="639"/>
                  </a:lnTo>
                  <a:cubicBezTo>
                    <a:pt x="1174" y="633"/>
                    <a:pt x="1172" y="626"/>
                    <a:pt x="1158" y="621"/>
                  </a:cubicBezTo>
                  <a:lnTo>
                    <a:pt x="1146" y="617"/>
                  </a:lnTo>
                  <a:lnTo>
                    <a:pt x="720" y="805"/>
                  </a:lnTo>
                  <a:close/>
                  <a:moveTo>
                    <a:pt x="742" y="694"/>
                  </a:moveTo>
                  <a:lnTo>
                    <a:pt x="1001" y="579"/>
                  </a:lnTo>
                  <a:lnTo>
                    <a:pt x="1021" y="451"/>
                  </a:lnTo>
                  <a:lnTo>
                    <a:pt x="990" y="441"/>
                  </a:lnTo>
                  <a:cubicBezTo>
                    <a:pt x="976" y="548"/>
                    <a:pt x="711" y="556"/>
                    <a:pt x="638" y="556"/>
                  </a:cubicBezTo>
                  <a:cubicBezTo>
                    <a:pt x="562" y="556"/>
                    <a:pt x="284" y="548"/>
                    <a:pt x="284" y="432"/>
                  </a:cubicBezTo>
                  <a:lnTo>
                    <a:pt x="284" y="384"/>
                  </a:lnTo>
                  <a:lnTo>
                    <a:pt x="71" y="478"/>
                  </a:lnTo>
                  <a:lnTo>
                    <a:pt x="742" y="694"/>
                  </a:lnTo>
                  <a:close/>
                  <a:moveTo>
                    <a:pt x="720" y="1101"/>
                  </a:moveTo>
                  <a:cubicBezTo>
                    <a:pt x="710" y="1066"/>
                    <a:pt x="710" y="1030"/>
                    <a:pt x="728" y="995"/>
                  </a:cubicBezTo>
                  <a:lnTo>
                    <a:pt x="57" y="780"/>
                  </a:lnTo>
                  <a:cubicBezTo>
                    <a:pt x="31" y="814"/>
                    <a:pt x="24" y="858"/>
                    <a:pt x="54" y="906"/>
                  </a:cubicBezTo>
                  <a:lnTo>
                    <a:pt x="733" y="1123"/>
                  </a:lnTo>
                  <a:lnTo>
                    <a:pt x="1162" y="934"/>
                  </a:lnTo>
                  <a:cubicBezTo>
                    <a:pt x="1173" y="929"/>
                    <a:pt x="1171" y="921"/>
                    <a:pt x="1158" y="917"/>
                  </a:cubicBezTo>
                  <a:lnTo>
                    <a:pt x="1146" y="913"/>
                  </a:lnTo>
                  <a:lnTo>
                    <a:pt x="720" y="1101"/>
                  </a:lnTo>
                  <a:close/>
                  <a:moveTo>
                    <a:pt x="1067" y="219"/>
                  </a:moveTo>
                  <a:lnTo>
                    <a:pt x="1067" y="344"/>
                  </a:lnTo>
                  <a:cubicBezTo>
                    <a:pt x="1062" y="345"/>
                    <a:pt x="1058" y="348"/>
                    <a:pt x="1058" y="352"/>
                  </a:cubicBezTo>
                  <a:lnTo>
                    <a:pt x="1056" y="368"/>
                  </a:lnTo>
                  <a:cubicBezTo>
                    <a:pt x="1056" y="378"/>
                    <a:pt x="1065" y="382"/>
                    <a:pt x="1064" y="389"/>
                  </a:cubicBezTo>
                  <a:lnTo>
                    <a:pt x="1063" y="404"/>
                  </a:lnTo>
                  <a:cubicBezTo>
                    <a:pt x="1063" y="410"/>
                    <a:pt x="1057" y="415"/>
                    <a:pt x="1056" y="422"/>
                  </a:cubicBezTo>
                  <a:lnTo>
                    <a:pt x="1035" y="562"/>
                  </a:lnTo>
                  <a:cubicBezTo>
                    <a:pt x="1043" y="579"/>
                    <a:pt x="1127" y="579"/>
                    <a:pt x="1136" y="562"/>
                  </a:cubicBezTo>
                  <a:lnTo>
                    <a:pt x="1115" y="422"/>
                  </a:lnTo>
                  <a:cubicBezTo>
                    <a:pt x="1114" y="415"/>
                    <a:pt x="1108" y="410"/>
                    <a:pt x="1107" y="404"/>
                  </a:cubicBezTo>
                  <a:lnTo>
                    <a:pt x="1106" y="389"/>
                  </a:lnTo>
                  <a:cubicBezTo>
                    <a:pt x="1106" y="381"/>
                    <a:pt x="1115" y="379"/>
                    <a:pt x="1115" y="369"/>
                  </a:cubicBezTo>
                  <a:lnTo>
                    <a:pt x="1114" y="352"/>
                  </a:lnTo>
                  <a:cubicBezTo>
                    <a:pt x="1113" y="347"/>
                    <a:pt x="1109" y="344"/>
                    <a:pt x="1104" y="344"/>
                  </a:cubicBezTo>
                  <a:cubicBezTo>
                    <a:pt x="1104" y="218"/>
                    <a:pt x="1104" y="362"/>
                    <a:pt x="1104" y="226"/>
                  </a:cubicBezTo>
                  <a:lnTo>
                    <a:pt x="1356" y="183"/>
                  </a:lnTo>
                  <a:cubicBezTo>
                    <a:pt x="1362" y="182"/>
                    <a:pt x="1364" y="177"/>
                    <a:pt x="1356" y="174"/>
                  </a:cubicBezTo>
                  <a:cubicBezTo>
                    <a:pt x="1235" y="139"/>
                    <a:pt x="1125" y="107"/>
                    <a:pt x="1024" y="77"/>
                  </a:cubicBezTo>
                  <a:cubicBezTo>
                    <a:pt x="934" y="51"/>
                    <a:pt x="850" y="26"/>
                    <a:pt x="773" y="4"/>
                  </a:cubicBezTo>
                  <a:cubicBezTo>
                    <a:pt x="759" y="0"/>
                    <a:pt x="750" y="0"/>
                    <a:pt x="736" y="1"/>
                  </a:cubicBezTo>
                  <a:cubicBezTo>
                    <a:pt x="635" y="9"/>
                    <a:pt x="527" y="18"/>
                    <a:pt x="413" y="28"/>
                  </a:cubicBezTo>
                  <a:cubicBezTo>
                    <a:pt x="289" y="39"/>
                    <a:pt x="155" y="50"/>
                    <a:pt x="12" y="62"/>
                  </a:cubicBezTo>
                  <a:cubicBezTo>
                    <a:pt x="0" y="64"/>
                    <a:pt x="3" y="73"/>
                    <a:pt x="11" y="76"/>
                  </a:cubicBezTo>
                  <a:cubicBezTo>
                    <a:pt x="68" y="106"/>
                    <a:pt x="130" y="139"/>
                    <a:pt x="198" y="175"/>
                  </a:cubicBezTo>
                  <a:cubicBezTo>
                    <a:pt x="281" y="219"/>
                    <a:pt x="374" y="268"/>
                    <a:pt x="480" y="323"/>
                  </a:cubicBezTo>
                  <a:cubicBezTo>
                    <a:pt x="489" y="328"/>
                    <a:pt x="508" y="330"/>
                    <a:pt x="523" y="327"/>
                  </a:cubicBezTo>
                  <a:cubicBezTo>
                    <a:pt x="695" y="298"/>
                    <a:pt x="867" y="268"/>
                    <a:pt x="1039" y="238"/>
                  </a:cubicBezTo>
                  <a:cubicBezTo>
                    <a:pt x="1038" y="232"/>
                    <a:pt x="1036" y="229"/>
                    <a:pt x="1029" y="227"/>
                  </a:cubicBezTo>
                  <a:lnTo>
                    <a:pt x="628" y="161"/>
                  </a:lnTo>
                  <a:cubicBezTo>
                    <a:pt x="593" y="156"/>
                    <a:pt x="599" y="131"/>
                    <a:pt x="619" y="134"/>
                  </a:cubicBezTo>
                  <a:lnTo>
                    <a:pt x="1054" y="204"/>
                  </a:lnTo>
                  <a:cubicBezTo>
                    <a:pt x="1062" y="206"/>
                    <a:pt x="1066" y="211"/>
                    <a:pt x="1067" y="219"/>
                  </a:cubicBezTo>
                  <a:close/>
                  <a:moveTo>
                    <a:pt x="961" y="281"/>
                  </a:moveTo>
                  <a:lnTo>
                    <a:pt x="961" y="432"/>
                  </a:lnTo>
                  <a:cubicBezTo>
                    <a:pt x="961" y="557"/>
                    <a:pt x="315" y="557"/>
                    <a:pt x="315" y="432"/>
                  </a:cubicBezTo>
                  <a:lnTo>
                    <a:pt x="315" y="270"/>
                  </a:lnTo>
                  <a:cubicBezTo>
                    <a:pt x="365" y="296"/>
                    <a:pt x="415" y="323"/>
                    <a:pt x="466" y="350"/>
                  </a:cubicBezTo>
                  <a:cubicBezTo>
                    <a:pt x="483" y="359"/>
                    <a:pt x="509" y="360"/>
                    <a:pt x="528" y="357"/>
                  </a:cubicBezTo>
                  <a:cubicBezTo>
                    <a:pt x="672" y="331"/>
                    <a:pt x="816" y="306"/>
                    <a:pt x="961" y="28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184">
        <p:blinds dir="vert"/>
      </p:transition>
    </mc:Choice>
    <mc:Fallback xmlns="">
      <p:transition spd="slow" advTm="6184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7" name="TextBox 42"/>
          <p:cNvSpPr txBox="1"/>
          <p:nvPr/>
        </p:nvSpPr>
        <p:spPr>
          <a:xfrm>
            <a:off x="1259111" y="18279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Variance Weighting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" name="组合 7"/>
          <p:cNvGrpSpPr/>
          <p:nvPr/>
        </p:nvGrpSpPr>
        <p:grpSpPr>
          <a:xfrm>
            <a:off x="704485" y="2564904"/>
            <a:ext cx="10651274" cy="1901342"/>
            <a:chOff x="704485" y="2751794"/>
            <a:chExt cx="9825281" cy="1721393"/>
          </a:xfrm>
        </p:grpSpPr>
        <p:grpSp>
          <p:nvGrpSpPr>
            <p:cNvPr id="5" name="组合 4"/>
            <p:cNvGrpSpPr/>
            <p:nvPr/>
          </p:nvGrpSpPr>
          <p:grpSpPr>
            <a:xfrm>
              <a:off x="704485" y="2958219"/>
              <a:ext cx="4259443" cy="1210025"/>
              <a:chOff x="1044758" y="1286794"/>
              <a:chExt cx="3470241" cy="801314"/>
            </a:xfrm>
          </p:grpSpPr>
          <p:sp>
            <p:nvSpPr>
              <p:cNvPr id="6" name="右箭头 7"/>
              <p:cNvSpPr/>
              <p:nvPr/>
            </p:nvSpPr>
            <p:spPr bwMode="auto">
              <a:xfrm>
                <a:off x="3938935" y="1489162"/>
                <a:ext cx="576064" cy="461820"/>
              </a:xfrm>
              <a:prstGeom prst="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 bwMode="auto">
              <a:xfrm>
                <a:off x="1058100" y="1286794"/>
                <a:ext cx="3077492" cy="80131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TextBox 18"/>
              <p:cNvSpPr txBox="1"/>
              <p:nvPr/>
            </p:nvSpPr>
            <p:spPr>
              <a:xfrm>
                <a:off x="1044758" y="1444916"/>
                <a:ext cx="3063356" cy="550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 err="1" smtClean="0">
                    <a:solidFill>
                      <a:schemeClr val="bg2"/>
                    </a:solidFill>
                    <a:latin typeface="+mj-ea"/>
                    <a:ea typeface="+mj-ea"/>
                  </a:rPr>
                  <a:t>Vairance</a:t>
                </a:r>
                <a:r>
                  <a:rPr lang="en-US" altLang="zh-CN" sz="2400" dirty="0" smtClean="0">
                    <a:solidFill>
                      <a:schemeClr val="bg2"/>
                    </a:solidFill>
                    <a:latin typeface="+mj-ea"/>
                    <a:ea typeface="+mj-ea"/>
                  </a:rPr>
                  <a:t> Weighting</a:t>
                </a:r>
              </a:p>
              <a:p>
                <a:pPr algn="ctr"/>
                <a:r>
                  <a:rPr lang="en-US" altLang="zh-CN" sz="2400" dirty="0" smtClean="0">
                    <a:solidFill>
                      <a:schemeClr val="bg2"/>
                    </a:solidFill>
                    <a:latin typeface="+mj-ea"/>
                    <a:ea typeface="+mj-ea"/>
                  </a:rPr>
                  <a:t>(Pearson Correlation)</a:t>
                </a:r>
                <a:endParaRPr lang="zh-CN" altLang="en-US" sz="2400" dirty="0">
                  <a:solidFill>
                    <a:schemeClr val="bg2"/>
                  </a:solidFill>
                  <a:latin typeface="+mj-ea"/>
                  <a:ea typeface="+mj-ea"/>
                </a:endParaRPr>
              </a:p>
            </p:txBody>
          </p:sp>
        </p:grp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3071" y="2751794"/>
              <a:ext cx="5366695" cy="17213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866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7" name="TextBox 42"/>
          <p:cNvSpPr txBox="1"/>
          <p:nvPr/>
        </p:nvSpPr>
        <p:spPr>
          <a:xfrm>
            <a:off x="1259111" y="18279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Selecting neighbors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" name="组合 2"/>
          <p:cNvGrpSpPr/>
          <p:nvPr/>
        </p:nvGrpSpPr>
        <p:grpSpPr>
          <a:xfrm>
            <a:off x="626567" y="2852936"/>
            <a:ext cx="11493865" cy="1336517"/>
            <a:chOff x="704485" y="2043694"/>
            <a:chExt cx="11493865" cy="1336517"/>
          </a:xfrm>
        </p:grpSpPr>
        <p:grpSp>
          <p:nvGrpSpPr>
            <p:cNvPr id="5" name="组合 4"/>
            <p:cNvGrpSpPr/>
            <p:nvPr/>
          </p:nvGrpSpPr>
          <p:grpSpPr>
            <a:xfrm>
              <a:off x="704485" y="2043694"/>
              <a:ext cx="4617526" cy="1336517"/>
              <a:chOff x="1044758" y="1286794"/>
              <a:chExt cx="3470241" cy="801314"/>
            </a:xfrm>
          </p:grpSpPr>
          <p:sp>
            <p:nvSpPr>
              <p:cNvPr id="6" name="右箭头 7"/>
              <p:cNvSpPr/>
              <p:nvPr/>
            </p:nvSpPr>
            <p:spPr bwMode="auto">
              <a:xfrm>
                <a:off x="3938935" y="1489162"/>
                <a:ext cx="576064" cy="461820"/>
              </a:xfrm>
              <a:prstGeom prst="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 bwMode="auto">
              <a:xfrm>
                <a:off x="1058100" y="1286794"/>
                <a:ext cx="3077492" cy="80131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TextBox 18"/>
              <p:cNvSpPr txBox="1"/>
              <p:nvPr/>
            </p:nvSpPr>
            <p:spPr>
              <a:xfrm>
                <a:off x="1044758" y="1444916"/>
                <a:ext cx="3063356" cy="498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 smtClean="0">
                    <a:solidFill>
                      <a:schemeClr val="bg2"/>
                    </a:solidFill>
                    <a:latin typeface="+mj-ea"/>
                    <a:ea typeface="+mj-ea"/>
                  </a:rPr>
                  <a:t>Selecting neighbors</a:t>
                </a:r>
              </a:p>
              <a:p>
                <a:pPr algn="ctr"/>
                <a:r>
                  <a:rPr lang="en-US" altLang="zh-CN" sz="2400" dirty="0" smtClean="0">
                    <a:solidFill>
                      <a:schemeClr val="bg2"/>
                    </a:solidFill>
                    <a:latin typeface="+mj-ea"/>
                    <a:ea typeface="+mj-ea"/>
                  </a:rPr>
                  <a:t>(Weight Threshold)</a:t>
                </a:r>
                <a:endParaRPr lang="zh-CN" altLang="en-US" sz="2400" dirty="0">
                  <a:solidFill>
                    <a:schemeClr val="bg2"/>
                  </a:solidFill>
                  <a:latin typeface="+mj-ea"/>
                  <a:ea typeface="+mj-ea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5535047" y="2307427"/>
                  <a:ext cx="6663303" cy="9611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a14:m>
                  <a:r>
                    <a:rPr lang="en-US" altLang="zh-CN" sz="28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=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80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             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𝑡h𝑟𝑒𝑠h𝑜𝑙𝑑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0                                   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              </m:t>
                              </m:r>
                            </m:e>
                          </m:eqArr>
                        </m:e>
                      </m:d>
                    </m:oMath>
                  </a14:m>
                  <a:endParaRPr lang="zh-CN" altLang="en-US" sz="28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047" y="2307427"/>
                  <a:ext cx="6663303" cy="96116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5401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7" name="TextBox 42"/>
          <p:cNvSpPr txBox="1"/>
          <p:nvPr/>
        </p:nvSpPr>
        <p:spPr>
          <a:xfrm>
            <a:off x="1259111" y="18279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Result – Data1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770736"/>
              </p:ext>
            </p:extLst>
          </p:nvPr>
        </p:nvGraphicFramePr>
        <p:xfrm>
          <a:off x="482551" y="908720"/>
          <a:ext cx="11161240" cy="5179789"/>
        </p:xfrm>
        <a:graphic>
          <a:graphicData uri="http://schemas.openxmlformats.org/drawingml/2006/table">
            <a:tbl>
              <a:tblPr/>
              <a:tblGrid>
                <a:gridCol w="1800200"/>
                <a:gridCol w="504056"/>
                <a:gridCol w="1200355"/>
                <a:gridCol w="975422"/>
                <a:gridCol w="1208599"/>
                <a:gridCol w="936104"/>
                <a:gridCol w="1152128"/>
                <a:gridCol w="1008112"/>
                <a:gridCol w="1374946"/>
                <a:gridCol w="1001318"/>
              </a:tblGrid>
              <a:tr h="3600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Rank Score</a:t>
                      </a:r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ctr" rtl="0" fontAlgn="b"/>
                      <a:r>
                        <a:rPr lang="en-US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Z-Score</a:t>
                      </a:r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7E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Deviation for Mean</a:t>
                      </a:r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C4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4856"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Variance=OFF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Variance=ON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Variance=OFF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Variance=ON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856"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Pearson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Spearman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Pearson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SimRank</a:t>
                      </a:r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Pearson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Spearman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Pearson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SimRank</a:t>
                      </a:r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0118">
                <a:tc rowSpan="5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Weight </a:t>
                      </a:r>
                      <a:r>
                        <a:rPr lang="en-US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Threshold</a:t>
                      </a:r>
                      <a:endParaRPr 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altLang="zh-CN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40.77057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40.77628</a:t>
                      </a:r>
                    </a:p>
                  </a:txBody>
                  <a:tcPr marL="24398" marR="24398" marT="16265" marB="1626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978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0.2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39.364175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(52.42%)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39.364175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(52.42%)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39.977511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(50.15%)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39.459138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(52.42%)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39.459138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(52.42%)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39.959964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(50.15%)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978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0.3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38.077085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(29.03%)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38.077087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(29.02%)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39.145602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(34.91%)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38.171786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(29.03%)</a:t>
                      </a:r>
                      <a:endParaRPr lang="zh-CN" altLang="en-US" sz="15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38.171798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(29.02%)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39.233054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(34.91%)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464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0.4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5.820478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(15.14%)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5.820477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(15.14%)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38.091526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(21.31%)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5.857705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(15.14%)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5.857706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(15.14%)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38.232782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(21.31%)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978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1.835299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(5.76%)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1.837463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(5.77%)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5.856577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(11.02%)</a:t>
                      </a:r>
                      <a:endParaRPr lang="zh-CN" altLang="en-US" sz="15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1.8487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(5.76%)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1.846338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(5.77%)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5.871136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600" b="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(11.02%)</a:t>
                      </a:r>
                      <a:endParaRPr lang="zh-CN" altLang="en-US" sz="16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ctr" rtl="0" fontAlgn="b"/>
                      <a:endParaRPr lang="en-US" altLang="zh-CN" sz="15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椭圆 7"/>
          <p:cNvSpPr/>
          <p:nvPr/>
        </p:nvSpPr>
        <p:spPr bwMode="auto">
          <a:xfrm>
            <a:off x="6027167" y="1844824"/>
            <a:ext cx="1224136" cy="864096"/>
          </a:xfrm>
          <a:prstGeom prst="ellipse">
            <a:avLst/>
          </a:prstGeom>
          <a:noFill/>
          <a:ln w="444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10563671" y="1844824"/>
            <a:ext cx="1224136" cy="864096"/>
          </a:xfrm>
          <a:prstGeom prst="ellipse">
            <a:avLst/>
          </a:prstGeom>
          <a:noFill/>
          <a:ln w="444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161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7" name="TextBox 42"/>
          <p:cNvSpPr txBox="1"/>
          <p:nvPr/>
        </p:nvSpPr>
        <p:spPr>
          <a:xfrm>
            <a:off x="1259111" y="18279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Result – Data2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80096"/>
              </p:ext>
            </p:extLst>
          </p:nvPr>
        </p:nvGraphicFramePr>
        <p:xfrm>
          <a:off x="482551" y="908720"/>
          <a:ext cx="11161240" cy="5418670"/>
        </p:xfrm>
        <a:graphic>
          <a:graphicData uri="http://schemas.openxmlformats.org/drawingml/2006/table">
            <a:tbl>
              <a:tblPr/>
              <a:tblGrid>
                <a:gridCol w="1800200"/>
                <a:gridCol w="504056"/>
                <a:gridCol w="1368152"/>
                <a:gridCol w="1224136"/>
                <a:gridCol w="1728192"/>
                <a:gridCol w="1440160"/>
                <a:gridCol w="1512168"/>
                <a:gridCol w="1584176"/>
              </a:tblGrid>
              <a:tr h="3600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MAE</a:t>
                      </a:r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Z-Score</a:t>
                      </a:r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7E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Deviation for Mean</a:t>
                      </a:r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C4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94083"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Variance=OFF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Variance=ON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Variance=OFF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5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Variance=ON</a:t>
                      </a:r>
                    </a:p>
                    <a:p>
                      <a:endParaRPr lang="zh-CN" altLang="en-US" sz="15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7362"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CN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Pearson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Spearman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Pearson</a:t>
                      </a: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5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Pearson</a:t>
                      </a:r>
                    </a:p>
                    <a:p>
                      <a:pPr algn="ctr" rtl="0" fontAlgn="b"/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4398" marR="24398" marT="16265" marB="1626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5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Spearman</a:t>
                      </a:r>
                    </a:p>
                    <a:p>
                      <a:pPr algn="ctr" rtl="0" fontAlgn="b"/>
                      <a:endParaRPr lang="en-US" sz="15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Pearson</a:t>
                      </a:r>
                      <a:endParaRPr lang="en-US" sz="15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398" marR="24398" marT="16265" marB="1626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6801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Weight </a:t>
                      </a:r>
                      <a:r>
                        <a:rPr lang="en-US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Thr</a:t>
                      </a:r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e</a:t>
                      </a:r>
                      <a:r>
                        <a:rPr lang="en-US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shold</a:t>
                      </a:r>
                      <a:endParaRPr 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altLang="zh-CN" sz="15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1.428475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1.593824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1.88334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1.336934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1.319426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1.69374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9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0.2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1.137397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57.83%)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1.137854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57.81%)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1.145734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50.10%)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1.135716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57.83%)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1.136039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57.81%)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1.139967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50.18%)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71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0.3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1.147375</a:t>
                      </a:r>
                    </a:p>
                    <a:p>
                      <a:pPr algn="ctr" rtl="0" fontAlgn="b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40.65%)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1.149654</a:t>
                      </a:r>
                    </a:p>
                    <a:p>
                      <a:pPr algn="ctr" rtl="0" fontAlgn="b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39.92%)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1.159057</a:t>
                      </a:r>
                    </a:p>
                    <a:p>
                      <a:pPr algn="ctr" rtl="0" fontAlgn="b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34.82%)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1.140594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40.64%)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1.142161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39.92%)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1.140594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40.64%)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978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0.4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1.16645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24.28%)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1.171506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23.15%)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1.182244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21.21%)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1.149662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24.28%)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1.1532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23.15%)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1.149662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24.28%)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61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0.5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1.202854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11.80%)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1.210711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10.82%)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1.216701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10.93%)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1.169631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11.80%)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1.174899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altLang="zh-CN" sz="15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5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10.82%)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1.169631</a:t>
                      </a:r>
                    </a:p>
                    <a:p>
                      <a:pPr algn="ctr" rtl="0" fontAlgn="b"/>
                      <a:r>
                        <a:rPr lang="en-US" altLang="zh-CN" sz="1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altLang="zh-CN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11.81%)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椭圆 8"/>
          <p:cNvSpPr/>
          <p:nvPr/>
        </p:nvSpPr>
        <p:spPr bwMode="auto">
          <a:xfrm>
            <a:off x="2858815" y="3284984"/>
            <a:ext cx="1224136" cy="864096"/>
          </a:xfrm>
          <a:prstGeom prst="ellipse">
            <a:avLst/>
          </a:prstGeom>
          <a:noFill/>
          <a:ln w="444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7230137" y="3284984"/>
            <a:ext cx="1224136" cy="864096"/>
          </a:xfrm>
          <a:prstGeom prst="ellipse">
            <a:avLst/>
          </a:prstGeom>
          <a:noFill/>
          <a:ln w="444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455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943041" y="1772816"/>
            <a:ext cx="8548622" cy="3389088"/>
            <a:chOff x="1799025" y="2416176"/>
            <a:chExt cx="8548622" cy="3389088"/>
          </a:xfrm>
        </p:grpSpPr>
        <p:grpSp>
          <p:nvGrpSpPr>
            <p:cNvPr id="3" name="组合 2"/>
            <p:cNvGrpSpPr/>
            <p:nvPr/>
          </p:nvGrpSpPr>
          <p:grpSpPr>
            <a:xfrm>
              <a:off x="1799025" y="2416176"/>
              <a:ext cx="8548622" cy="3389088"/>
              <a:chOff x="1799025" y="1835209"/>
              <a:chExt cx="8548622" cy="3389088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5507437" y="3770486"/>
                <a:ext cx="1080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Part 3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4" name="Line 5"/>
              <p:cNvSpPr>
                <a:spLocks noChangeShapeType="1"/>
              </p:cNvSpPr>
              <p:nvPr/>
            </p:nvSpPr>
            <p:spPr bwMode="auto">
              <a:xfrm flipH="1">
                <a:off x="1850703" y="5224297"/>
                <a:ext cx="8496944" cy="0"/>
              </a:xfrm>
              <a:prstGeom prst="line">
                <a:avLst/>
              </a:prstGeom>
              <a:noFill/>
              <a:ln w="12700" cap="flat">
                <a:solidFill>
                  <a:schemeClr val="bg1">
                    <a:lumMod val="40000"/>
                    <a:lumOff val="6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514999" y="1835209"/>
                <a:ext cx="3039486" cy="1948928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1799025" y="4383335"/>
                <a:ext cx="849694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5400" b="1"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lvl="0">
                  <a:spcBef>
                    <a:spcPts val="0"/>
                  </a:spcBef>
                </a:pPr>
                <a:r>
                  <a:rPr lang="en-US" altLang="zh-CN" sz="4800" dirty="0" smtClean="0">
                    <a:solidFill>
                      <a:schemeClr val="bg1"/>
                    </a:solidFill>
                  </a:rPr>
                  <a:t>Model-Based </a:t>
                </a:r>
                <a:r>
                  <a:rPr lang="en-US" altLang="zh-CN" sz="4800" dirty="0">
                    <a:solidFill>
                      <a:schemeClr val="bg1"/>
                    </a:solidFill>
                  </a:rPr>
                  <a:t>Algorithm</a:t>
                </a:r>
              </a:p>
            </p:txBody>
          </p:sp>
        </p:grp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5725237" y="2990286"/>
              <a:ext cx="866341" cy="798754"/>
            </a:xfrm>
            <a:custGeom>
              <a:avLst/>
              <a:gdLst>
                <a:gd name="T0" fmla="*/ 0 w 565"/>
                <a:gd name="T1" fmla="*/ 310 h 523"/>
                <a:gd name="T2" fmla="*/ 218 w 565"/>
                <a:gd name="T3" fmla="*/ 523 h 523"/>
                <a:gd name="T4" fmla="*/ 381 w 565"/>
                <a:gd name="T5" fmla="*/ 495 h 523"/>
                <a:gd name="T6" fmla="*/ 344 w 565"/>
                <a:gd name="T7" fmla="*/ 231 h 523"/>
                <a:gd name="T8" fmla="*/ 335 w 565"/>
                <a:gd name="T9" fmla="*/ 486 h 523"/>
                <a:gd name="T10" fmla="*/ 222 w 565"/>
                <a:gd name="T11" fmla="*/ 438 h 523"/>
                <a:gd name="T12" fmla="*/ 191 w 565"/>
                <a:gd name="T13" fmla="*/ 305 h 523"/>
                <a:gd name="T14" fmla="*/ 39 w 565"/>
                <a:gd name="T15" fmla="*/ 301 h 523"/>
                <a:gd name="T16" fmla="*/ 43 w 565"/>
                <a:gd name="T17" fmla="*/ 96 h 523"/>
                <a:gd name="T18" fmla="*/ 222 w 565"/>
                <a:gd name="T19" fmla="*/ 55 h 523"/>
                <a:gd name="T20" fmla="*/ 0 w 565"/>
                <a:gd name="T21" fmla="*/ 92 h 523"/>
                <a:gd name="T22" fmla="*/ 318 w 565"/>
                <a:gd name="T23" fmla="*/ 108 h 523"/>
                <a:gd name="T24" fmla="*/ 298 w 565"/>
                <a:gd name="T25" fmla="*/ 86 h 523"/>
                <a:gd name="T26" fmla="*/ 314 w 565"/>
                <a:gd name="T27" fmla="*/ 73 h 523"/>
                <a:gd name="T28" fmla="*/ 353 w 565"/>
                <a:gd name="T29" fmla="*/ 73 h 523"/>
                <a:gd name="T30" fmla="*/ 368 w 565"/>
                <a:gd name="T31" fmla="*/ 86 h 523"/>
                <a:gd name="T32" fmla="*/ 349 w 565"/>
                <a:gd name="T33" fmla="*/ 108 h 523"/>
                <a:gd name="T34" fmla="*/ 368 w 565"/>
                <a:gd name="T35" fmla="*/ 130 h 523"/>
                <a:gd name="T36" fmla="*/ 353 w 565"/>
                <a:gd name="T37" fmla="*/ 143 h 523"/>
                <a:gd name="T38" fmla="*/ 314 w 565"/>
                <a:gd name="T39" fmla="*/ 143 h 523"/>
                <a:gd name="T40" fmla="*/ 298 w 565"/>
                <a:gd name="T41" fmla="*/ 130 h 523"/>
                <a:gd name="T42" fmla="*/ 461 w 565"/>
                <a:gd name="T43" fmla="*/ 196 h 523"/>
                <a:gd name="T44" fmla="*/ 558 w 565"/>
                <a:gd name="T45" fmla="*/ 321 h 523"/>
                <a:gd name="T46" fmla="*/ 518 w 565"/>
                <a:gd name="T47" fmla="*/ 332 h 523"/>
                <a:gd name="T48" fmla="*/ 461 w 565"/>
                <a:gd name="T49" fmla="*/ 196 h 523"/>
                <a:gd name="T50" fmla="*/ 403 w 565"/>
                <a:gd name="T51" fmla="*/ 38 h 523"/>
                <a:gd name="T52" fmla="*/ 445 w 565"/>
                <a:gd name="T53" fmla="*/ 196 h 523"/>
                <a:gd name="T54" fmla="*/ 426 w 565"/>
                <a:gd name="T55" fmla="*/ 220 h 523"/>
                <a:gd name="T56" fmla="*/ 390 w 565"/>
                <a:gd name="T57" fmla="*/ 189 h 523"/>
                <a:gd name="T58" fmla="*/ 264 w 565"/>
                <a:gd name="T59" fmla="*/ 38 h 523"/>
                <a:gd name="T60" fmla="*/ 380 w 565"/>
                <a:gd name="T61" fmla="*/ 62 h 523"/>
                <a:gd name="T62" fmla="*/ 287 w 565"/>
                <a:gd name="T63" fmla="*/ 155 h 523"/>
                <a:gd name="T64" fmla="*/ 181 w 565"/>
                <a:gd name="T65" fmla="*/ 455 h 523"/>
                <a:gd name="T66" fmla="*/ 70 w 565"/>
                <a:gd name="T67" fmla="*/ 342 h 523"/>
                <a:gd name="T68" fmla="*/ 181 w 565"/>
                <a:gd name="T69" fmla="*/ 455 h 523"/>
                <a:gd name="T70" fmla="*/ 65 w 565"/>
                <a:gd name="T71" fmla="*/ 148 h 523"/>
                <a:gd name="T72" fmla="*/ 222 w 565"/>
                <a:gd name="T73" fmla="*/ 157 h 523"/>
                <a:gd name="T74" fmla="*/ 141 w 565"/>
                <a:gd name="T75" fmla="*/ 127 h 523"/>
                <a:gd name="T76" fmla="*/ 65 w 565"/>
                <a:gd name="T77" fmla="*/ 240 h 523"/>
                <a:gd name="T78" fmla="*/ 72 w 565"/>
                <a:gd name="T79" fmla="*/ 266 h 523"/>
                <a:gd name="T80" fmla="*/ 224 w 565"/>
                <a:gd name="T81" fmla="*/ 238 h 523"/>
                <a:gd name="T82" fmla="*/ 65 w 565"/>
                <a:gd name="T83" fmla="*/ 240 h 523"/>
                <a:gd name="T84" fmla="*/ 65 w 565"/>
                <a:gd name="T85" fmla="*/ 203 h 523"/>
                <a:gd name="T86" fmla="*/ 224 w 565"/>
                <a:gd name="T87" fmla="*/ 212 h 523"/>
                <a:gd name="T88" fmla="*/ 233 w 565"/>
                <a:gd name="T89" fmla="*/ 196 h 523"/>
                <a:gd name="T90" fmla="*/ 139 w 565"/>
                <a:gd name="T91" fmla="*/ 183 h 523"/>
                <a:gd name="T92" fmla="*/ 65 w 565"/>
                <a:gd name="T93" fmla="*/ 194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5" h="523">
                  <a:moveTo>
                    <a:pt x="0" y="92"/>
                  </a:moveTo>
                  <a:cubicBezTo>
                    <a:pt x="0" y="164"/>
                    <a:pt x="0" y="237"/>
                    <a:pt x="0" y="310"/>
                  </a:cubicBezTo>
                  <a:cubicBezTo>
                    <a:pt x="0" y="315"/>
                    <a:pt x="95" y="406"/>
                    <a:pt x="107" y="418"/>
                  </a:cubicBezTo>
                  <a:cubicBezTo>
                    <a:pt x="119" y="430"/>
                    <a:pt x="210" y="523"/>
                    <a:pt x="218" y="523"/>
                  </a:cubicBezTo>
                  <a:cubicBezTo>
                    <a:pt x="261" y="523"/>
                    <a:pt x="305" y="523"/>
                    <a:pt x="348" y="523"/>
                  </a:cubicBezTo>
                  <a:cubicBezTo>
                    <a:pt x="367" y="523"/>
                    <a:pt x="373" y="506"/>
                    <a:pt x="381" y="495"/>
                  </a:cubicBezTo>
                  <a:cubicBezTo>
                    <a:pt x="381" y="405"/>
                    <a:pt x="381" y="315"/>
                    <a:pt x="381" y="225"/>
                  </a:cubicBezTo>
                  <a:cubicBezTo>
                    <a:pt x="373" y="228"/>
                    <a:pt x="349" y="218"/>
                    <a:pt x="344" y="231"/>
                  </a:cubicBezTo>
                  <a:cubicBezTo>
                    <a:pt x="341" y="237"/>
                    <a:pt x="344" y="339"/>
                    <a:pt x="344" y="360"/>
                  </a:cubicBezTo>
                  <a:cubicBezTo>
                    <a:pt x="344" y="380"/>
                    <a:pt x="350" y="486"/>
                    <a:pt x="335" y="486"/>
                  </a:cubicBezTo>
                  <a:cubicBezTo>
                    <a:pt x="299" y="486"/>
                    <a:pt x="264" y="486"/>
                    <a:pt x="228" y="486"/>
                  </a:cubicBezTo>
                  <a:cubicBezTo>
                    <a:pt x="217" y="486"/>
                    <a:pt x="222" y="450"/>
                    <a:pt x="222" y="438"/>
                  </a:cubicBezTo>
                  <a:cubicBezTo>
                    <a:pt x="222" y="420"/>
                    <a:pt x="222" y="402"/>
                    <a:pt x="222" y="384"/>
                  </a:cubicBezTo>
                  <a:cubicBezTo>
                    <a:pt x="222" y="334"/>
                    <a:pt x="222" y="326"/>
                    <a:pt x="191" y="305"/>
                  </a:cubicBezTo>
                  <a:cubicBezTo>
                    <a:pt x="177" y="305"/>
                    <a:pt x="178" y="301"/>
                    <a:pt x="165" y="301"/>
                  </a:cubicBezTo>
                  <a:cubicBezTo>
                    <a:pt x="123" y="301"/>
                    <a:pt x="81" y="301"/>
                    <a:pt x="39" y="301"/>
                  </a:cubicBezTo>
                  <a:cubicBezTo>
                    <a:pt x="39" y="235"/>
                    <a:pt x="39" y="170"/>
                    <a:pt x="39" y="105"/>
                  </a:cubicBezTo>
                  <a:cubicBezTo>
                    <a:pt x="39" y="100"/>
                    <a:pt x="41" y="100"/>
                    <a:pt x="43" y="96"/>
                  </a:cubicBezTo>
                  <a:cubicBezTo>
                    <a:pt x="91" y="96"/>
                    <a:pt x="139" y="96"/>
                    <a:pt x="187" y="96"/>
                  </a:cubicBezTo>
                  <a:cubicBezTo>
                    <a:pt x="197" y="90"/>
                    <a:pt x="222" y="68"/>
                    <a:pt x="222" y="55"/>
                  </a:cubicBezTo>
                  <a:cubicBezTo>
                    <a:pt x="162" y="55"/>
                    <a:pt x="101" y="55"/>
                    <a:pt x="41" y="55"/>
                  </a:cubicBezTo>
                  <a:cubicBezTo>
                    <a:pt x="25" y="55"/>
                    <a:pt x="0" y="78"/>
                    <a:pt x="0" y="92"/>
                  </a:cubicBezTo>
                  <a:close/>
                  <a:moveTo>
                    <a:pt x="298" y="128"/>
                  </a:moveTo>
                  <a:lnTo>
                    <a:pt x="318" y="108"/>
                  </a:lnTo>
                  <a:lnTo>
                    <a:pt x="298" y="89"/>
                  </a:lnTo>
                  <a:cubicBezTo>
                    <a:pt x="298" y="88"/>
                    <a:pt x="298" y="87"/>
                    <a:pt x="298" y="86"/>
                  </a:cubicBezTo>
                  <a:lnTo>
                    <a:pt x="311" y="73"/>
                  </a:lnTo>
                  <a:cubicBezTo>
                    <a:pt x="312" y="72"/>
                    <a:pt x="313" y="72"/>
                    <a:pt x="314" y="73"/>
                  </a:cubicBezTo>
                  <a:lnTo>
                    <a:pt x="333" y="93"/>
                  </a:lnTo>
                  <a:lnTo>
                    <a:pt x="353" y="73"/>
                  </a:lnTo>
                  <a:cubicBezTo>
                    <a:pt x="354" y="72"/>
                    <a:pt x="355" y="72"/>
                    <a:pt x="356" y="73"/>
                  </a:cubicBezTo>
                  <a:lnTo>
                    <a:pt x="368" y="86"/>
                  </a:lnTo>
                  <a:cubicBezTo>
                    <a:pt x="369" y="87"/>
                    <a:pt x="369" y="88"/>
                    <a:pt x="368" y="89"/>
                  </a:cubicBezTo>
                  <a:lnTo>
                    <a:pt x="349" y="108"/>
                  </a:lnTo>
                  <a:lnTo>
                    <a:pt x="368" y="128"/>
                  </a:lnTo>
                  <a:cubicBezTo>
                    <a:pt x="369" y="128"/>
                    <a:pt x="369" y="129"/>
                    <a:pt x="368" y="130"/>
                  </a:cubicBezTo>
                  <a:lnTo>
                    <a:pt x="356" y="143"/>
                  </a:lnTo>
                  <a:cubicBezTo>
                    <a:pt x="355" y="144"/>
                    <a:pt x="354" y="144"/>
                    <a:pt x="353" y="143"/>
                  </a:cubicBezTo>
                  <a:lnTo>
                    <a:pt x="333" y="124"/>
                  </a:lnTo>
                  <a:lnTo>
                    <a:pt x="314" y="143"/>
                  </a:lnTo>
                  <a:cubicBezTo>
                    <a:pt x="313" y="144"/>
                    <a:pt x="312" y="144"/>
                    <a:pt x="311" y="143"/>
                  </a:cubicBezTo>
                  <a:lnTo>
                    <a:pt x="298" y="130"/>
                  </a:lnTo>
                  <a:cubicBezTo>
                    <a:pt x="298" y="129"/>
                    <a:pt x="298" y="128"/>
                    <a:pt x="298" y="128"/>
                  </a:cubicBezTo>
                  <a:close/>
                  <a:moveTo>
                    <a:pt x="461" y="196"/>
                  </a:moveTo>
                  <a:lnTo>
                    <a:pt x="558" y="293"/>
                  </a:lnTo>
                  <a:cubicBezTo>
                    <a:pt x="565" y="301"/>
                    <a:pt x="565" y="313"/>
                    <a:pt x="558" y="321"/>
                  </a:cubicBezTo>
                  <a:lnTo>
                    <a:pt x="546" y="332"/>
                  </a:lnTo>
                  <a:cubicBezTo>
                    <a:pt x="539" y="340"/>
                    <a:pt x="526" y="340"/>
                    <a:pt x="518" y="332"/>
                  </a:cubicBezTo>
                  <a:lnTo>
                    <a:pt x="422" y="236"/>
                  </a:lnTo>
                  <a:lnTo>
                    <a:pt x="461" y="196"/>
                  </a:lnTo>
                  <a:close/>
                  <a:moveTo>
                    <a:pt x="264" y="38"/>
                  </a:moveTo>
                  <a:cubicBezTo>
                    <a:pt x="302" y="0"/>
                    <a:pt x="365" y="0"/>
                    <a:pt x="403" y="38"/>
                  </a:cubicBezTo>
                  <a:cubicBezTo>
                    <a:pt x="437" y="73"/>
                    <a:pt x="441" y="126"/>
                    <a:pt x="414" y="165"/>
                  </a:cubicBezTo>
                  <a:lnTo>
                    <a:pt x="445" y="196"/>
                  </a:lnTo>
                  <a:cubicBezTo>
                    <a:pt x="447" y="197"/>
                    <a:pt x="447" y="199"/>
                    <a:pt x="445" y="201"/>
                  </a:cubicBezTo>
                  <a:lnTo>
                    <a:pt x="426" y="220"/>
                  </a:lnTo>
                  <a:cubicBezTo>
                    <a:pt x="425" y="221"/>
                    <a:pt x="423" y="221"/>
                    <a:pt x="421" y="220"/>
                  </a:cubicBezTo>
                  <a:lnTo>
                    <a:pt x="390" y="189"/>
                  </a:lnTo>
                  <a:cubicBezTo>
                    <a:pt x="352" y="216"/>
                    <a:pt x="298" y="212"/>
                    <a:pt x="264" y="178"/>
                  </a:cubicBezTo>
                  <a:cubicBezTo>
                    <a:pt x="225" y="139"/>
                    <a:pt x="225" y="77"/>
                    <a:pt x="264" y="38"/>
                  </a:cubicBezTo>
                  <a:close/>
                  <a:moveTo>
                    <a:pt x="287" y="62"/>
                  </a:moveTo>
                  <a:cubicBezTo>
                    <a:pt x="313" y="36"/>
                    <a:pt x="354" y="36"/>
                    <a:pt x="380" y="62"/>
                  </a:cubicBezTo>
                  <a:cubicBezTo>
                    <a:pt x="406" y="87"/>
                    <a:pt x="406" y="129"/>
                    <a:pt x="380" y="155"/>
                  </a:cubicBezTo>
                  <a:cubicBezTo>
                    <a:pt x="354" y="180"/>
                    <a:pt x="313" y="180"/>
                    <a:pt x="287" y="155"/>
                  </a:cubicBezTo>
                  <a:cubicBezTo>
                    <a:pt x="261" y="129"/>
                    <a:pt x="261" y="87"/>
                    <a:pt x="287" y="62"/>
                  </a:cubicBezTo>
                  <a:close/>
                  <a:moveTo>
                    <a:pt x="181" y="455"/>
                  </a:moveTo>
                  <a:cubicBezTo>
                    <a:pt x="180" y="418"/>
                    <a:pt x="179" y="380"/>
                    <a:pt x="178" y="342"/>
                  </a:cubicBezTo>
                  <a:cubicBezTo>
                    <a:pt x="142" y="342"/>
                    <a:pt x="106" y="342"/>
                    <a:pt x="70" y="342"/>
                  </a:cubicBezTo>
                  <a:cubicBezTo>
                    <a:pt x="69" y="343"/>
                    <a:pt x="68" y="343"/>
                    <a:pt x="68" y="344"/>
                  </a:cubicBezTo>
                  <a:cubicBezTo>
                    <a:pt x="105" y="381"/>
                    <a:pt x="143" y="418"/>
                    <a:pt x="181" y="455"/>
                  </a:cubicBezTo>
                  <a:close/>
                  <a:moveTo>
                    <a:pt x="65" y="133"/>
                  </a:moveTo>
                  <a:cubicBezTo>
                    <a:pt x="65" y="138"/>
                    <a:pt x="65" y="143"/>
                    <a:pt x="65" y="148"/>
                  </a:cubicBezTo>
                  <a:cubicBezTo>
                    <a:pt x="65" y="153"/>
                    <a:pt x="69" y="157"/>
                    <a:pt x="74" y="157"/>
                  </a:cubicBezTo>
                  <a:cubicBezTo>
                    <a:pt x="123" y="157"/>
                    <a:pt x="173" y="157"/>
                    <a:pt x="222" y="157"/>
                  </a:cubicBezTo>
                  <a:cubicBezTo>
                    <a:pt x="236" y="157"/>
                    <a:pt x="232" y="135"/>
                    <a:pt x="228" y="127"/>
                  </a:cubicBezTo>
                  <a:cubicBezTo>
                    <a:pt x="199" y="127"/>
                    <a:pt x="170" y="127"/>
                    <a:pt x="141" y="127"/>
                  </a:cubicBezTo>
                  <a:cubicBezTo>
                    <a:pt x="123" y="127"/>
                    <a:pt x="65" y="122"/>
                    <a:pt x="65" y="133"/>
                  </a:cubicBezTo>
                  <a:close/>
                  <a:moveTo>
                    <a:pt x="65" y="240"/>
                  </a:moveTo>
                  <a:cubicBezTo>
                    <a:pt x="65" y="246"/>
                    <a:pt x="65" y="253"/>
                    <a:pt x="65" y="259"/>
                  </a:cubicBezTo>
                  <a:cubicBezTo>
                    <a:pt x="65" y="264"/>
                    <a:pt x="67" y="266"/>
                    <a:pt x="72" y="266"/>
                  </a:cubicBezTo>
                  <a:cubicBezTo>
                    <a:pt x="125" y="266"/>
                    <a:pt x="178" y="266"/>
                    <a:pt x="231" y="266"/>
                  </a:cubicBezTo>
                  <a:cubicBezTo>
                    <a:pt x="232" y="260"/>
                    <a:pt x="236" y="238"/>
                    <a:pt x="224" y="238"/>
                  </a:cubicBezTo>
                  <a:cubicBezTo>
                    <a:pt x="175" y="238"/>
                    <a:pt x="125" y="238"/>
                    <a:pt x="76" y="238"/>
                  </a:cubicBezTo>
                  <a:cubicBezTo>
                    <a:pt x="73" y="238"/>
                    <a:pt x="68" y="239"/>
                    <a:pt x="65" y="240"/>
                  </a:cubicBezTo>
                  <a:close/>
                  <a:moveTo>
                    <a:pt x="65" y="194"/>
                  </a:moveTo>
                  <a:cubicBezTo>
                    <a:pt x="65" y="197"/>
                    <a:pt x="65" y="200"/>
                    <a:pt x="65" y="203"/>
                  </a:cubicBezTo>
                  <a:cubicBezTo>
                    <a:pt x="65" y="208"/>
                    <a:pt x="67" y="208"/>
                    <a:pt x="70" y="211"/>
                  </a:cubicBezTo>
                  <a:cubicBezTo>
                    <a:pt x="121" y="211"/>
                    <a:pt x="173" y="211"/>
                    <a:pt x="224" y="212"/>
                  </a:cubicBezTo>
                  <a:cubicBezTo>
                    <a:pt x="227" y="210"/>
                    <a:pt x="230" y="209"/>
                    <a:pt x="233" y="207"/>
                  </a:cubicBezTo>
                  <a:cubicBezTo>
                    <a:pt x="233" y="203"/>
                    <a:pt x="233" y="200"/>
                    <a:pt x="233" y="196"/>
                  </a:cubicBezTo>
                  <a:cubicBezTo>
                    <a:pt x="233" y="190"/>
                    <a:pt x="231" y="187"/>
                    <a:pt x="228" y="183"/>
                  </a:cubicBezTo>
                  <a:cubicBezTo>
                    <a:pt x="199" y="183"/>
                    <a:pt x="169" y="183"/>
                    <a:pt x="139" y="183"/>
                  </a:cubicBezTo>
                  <a:cubicBezTo>
                    <a:pt x="125" y="183"/>
                    <a:pt x="110" y="183"/>
                    <a:pt x="96" y="183"/>
                  </a:cubicBezTo>
                  <a:cubicBezTo>
                    <a:pt x="77" y="183"/>
                    <a:pt x="65" y="177"/>
                    <a:pt x="65" y="19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 spd="slow" advTm="10224">
    <p:push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7" name="TextBox 42"/>
          <p:cNvSpPr txBox="1"/>
          <p:nvPr/>
        </p:nvSpPr>
        <p:spPr>
          <a:xfrm>
            <a:off x="1259111" y="182798"/>
            <a:ext cx="4408016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Model-Based Algorithm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0" name="组合 29"/>
          <p:cNvGrpSpPr/>
          <p:nvPr/>
        </p:nvGrpSpPr>
        <p:grpSpPr>
          <a:xfrm>
            <a:off x="626567" y="1268760"/>
            <a:ext cx="10888777" cy="1916661"/>
            <a:chOff x="698575" y="1225311"/>
            <a:chExt cx="10888777" cy="1916661"/>
          </a:xfrm>
        </p:grpSpPr>
        <p:grpSp>
          <p:nvGrpSpPr>
            <p:cNvPr id="4" name="组合 3"/>
            <p:cNvGrpSpPr/>
            <p:nvPr/>
          </p:nvGrpSpPr>
          <p:grpSpPr>
            <a:xfrm>
              <a:off x="698575" y="1286794"/>
              <a:ext cx="3724532" cy="801314"/>
              <a:chOff x="1006490" y="1286794"/>
              <a:chExt cx="2788945" cy="801314"/>
            </a:xfrm>
          </p:grpSpPr>
          <p:sp>
            <p:nvSpPr>
              <p:cNvPr id="6" name="右箭头 7"/>
              <p:cNvSpPr/>
              <p:nvPr/>
            </p:nvSpPr>
            <p:spPr bwMode="auto">
              <a:xfrm>
                <a:off x="3219371" y="1488163"/>
                <a:ext cx="576064" cy="461820"/>
              </a:xfrm>
              <a:prstGeom prst="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 bwMode="auto">
              <a:xfrm>
                <a:off x="1006490" y="1286794"/>
                <a:ext cx="2481545" cy="80131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TextBox 18"/>
              <p:cNvSpPr txBox="1"/>
              <p:nvPr/>
            </p:nvSpPr>
            <p:spPr>
              <a:xfrm>
                <a:off x="1109445" y="1488163"/>
                <a:ext cx="23624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>
                    <a:solidFill>
                      <a:schemeClr val="bg2"/>
                    </a:solidFill>
                    <a:latin typeface="+mj-ea"/>
                    <a:ea typeface="+mj-ea"/>
                  </a:rPr>
                  <a:t>Score Estimation</a:t>
                </a:r>
                <a:endParaRPr lang="zh-CN" altLang="en-US" sz="2000" dirty="0">
                  <a:solidFill>
                    <a:schemeClr val="bg2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672860" y="1225311"/>
              <a:ext cx="7914492" cy="1916661"/>
              <a:chOff x="3672860" y="1225311"/>
              <a:chExt cx="7914492" cy="1916661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44" t="19900" r="5379"/>
              <a:stretch/>
            </p:blipFill>
            <p:spPr>
              <a:xfrm>
                <a:off x="4587007" y="1225311"/>
                <a:ext cx="6729119" cy="907545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2860" y="2220321"/>
                <a:ext cx="7914492" cy="921651"/>
              </a:xfrm>
              <a:prstGeom prst="rect">
                <a:avLst/>
              </a:prstGeom>
            </p:spPr>
          </p:pic>
        </p:grpSp>
      </p:grpSp>
      <p:grpSp>
        <p:nvGrpSpPr>
          <p:cNvPr id="39" name="组合 38"/>
          <p:cNvGrpSpPr/>
          <p:nvPr/>
        </p:nvGrpSpPr>
        <p:grpSpPr>
          <a:xfrm>
            <a:off x="584837" y="5195731"/>
            <a:ext cx="11190812" cy="1475773"/>
            <a:chOff x="601994" y="5329398"/>
            <a:chExt cx="11190812" cy="1504398"/>
          </a:xfrm>
        </p:grpSpPr>
        <p:grpSp>
          <p:nvGrpSpPr>
            <p:cNvPr id="31" name="组合 30"/>
            <p:cNvGrpSpPr/>
            <p:nvPr/>
          </p:nvGrpSpPr>
          <p:grpSpPr>
            <a:xfrm>
              <a:off x="601994" y="5649318"/>
              <a:ext cx="3749105" cy="801314"/>
              <a:chOff x="1006490" y="3471306"/>
              <a:chExt cx="2788945" cy="801314"/>
            </a:xfrm>
          </p:grpSpPr>
          <p:sp>
            <p:nvSpPr>
              <p:cNvPr id="12" name="右箭头 13"/>
              <p:cNvSpPr/>
              <p:nvPr/>
            </p:nvSpPr>
            <p:spPr bwMode="auto">
              <a:xfrm>
                <a:off x="3219371" y="3672675"/>
                <a:ext cx="576064" cy="461820"/>
              </a:xfrm>
              <a:prstGeom prst="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 bwMode="auto">
              <a:xfrm>
                <a:off x="1006490" y="3471306"/>
                <a:ext cx="2481545" cy="80131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2"/>
              <p:cNvSpPr txBox="1"/>
              <p:nvPr/>
            </p:nvSpPr>
            <p:spPr>
              <a:xfrm>
                <a:off x="1111428" y="3672675"/>
                <a:ext cx="23624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2400">
                    <a:solidFill>
                      <a:schemeClr val="accent3"/>
                    </a:solidFill>
                    <a:latin typeface="+mj-ea"/>
                    <a:ea typeface="+mj-ea"/>
                  </a:defRPr>
                </a:lvl1pPr>
              </a:lstStyle>
              <a:p>
                <a:r>
                  <a:rPr lang="en-US" altLang="zh-CN" sz="2000" dirty="0" smtClean="0">
                    <a:solidFill>
                      <a:schemeClr val="bg2"/>
                    </a:solidFill>
                  </a:rPr>
                  <a:t>EM Algorithm</a:t>
                </a:r>
                <a:endParaRPr lang="zh-CN" altLang="en-US" sz="2000" dirty="0">
                  <a:solidFill>
                    <a:schemeClr val="bg2"/>
                  </a:solidFill>
                </a:endParaRPr>
              </a:p>
            </p:txBody>
          </p:sp>
        </p:grp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3036" y="5484585"/>
              <a:ext cx="2990895" cy="1130886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1923" y="5329398"/>
              <a:ext cx="4390883" cy="1504398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626567" y="3266742"/>
            <a:ext cx="10888777" cy="1867624"/>
            <a:chOff x="626567" y="3266742"/>
            <a:chExt cx="10888777" cy="1867624"/>
          </a:xfrm>
        </p:grpSpPr>
        <p:grpSp>
          <p:nvGrpSpPr>
            <p:cNvPr id="3" name="组合 2"/>
            <p:cNvGrpSpPr/>
            <p:nvPr/>
          </p:nvGrpSpPr>
          <p:grpSpPr>
            <a:xfrm>
              <a:off x="626567" y="3446504"/>
              <a:ext cx="3724533" cy="917735"/>
              <a:chOff x="1006490" y="2376343"/>
              <a:chExt cx="2788945" cy="917735"/>
            </a:xfrm>
          </p:grpSpPr>
          <p:sp>
            <p:nvSpPr>
              <p:cNvPr id="9" name="右箭头 10"/>
              <p:cNvSpPr/>
              <p:nvPr/>
            </p:nvSpPr>
            <p:spPr bwMode="auto">
              <a:xfrm>
                <a:off x="3219371" y="2577712"/>
                <a:ext cx="576064" cy="461820"/>
              </a:xfrm>
              <a:prstGeom prst="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 bwMode="auto">
              <a:xfrm>
                <a:off x="1006490" y="2376343"/>
                <a:ext cx="2481545" cy="801314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20"/>
              <p:cNvSpPr txBox="1"/>
              <p:nvPr/>
            </p:nvSpPr>
            <p:spPr>
              <a:xfrm>
                <a:off x="1111428" y="2586192"/>
                <a:ext cx="236247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2400">
                    <a:solidFill>
                      <a:schemeClr val="accent3"/>
                    </a:solidFill>
                    <a:latin typeface="+mj-ea"/>
                    <a:ea typeface="+mj-ea"/>
                  </a:defRPr>
                </a:lvl1pPr>
              </a:lstStyle>
              <a:p>
                <a:r>
                  <a:rPr lang="en-US" altLang="zh-CN" sz="2000" dirty="0" smtClean="0">
                    <a:solidFill>
                      <a:schemeClr val="bg2"/>
                    </a:solidFill>
                  </a:rPr>
                  <a:t>Log-likelihood Function</a:t>
                </a:r>
                <a:endParaRPr lang="zh-CN" altLang="en-US" sz="2000" dirty="0">
                  <a:solidFill>
                    <a:schemeClr val="bg2"/>
                  </a:solidFill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2460" y="3266742"/>
              <a:ext cx="7022884" cy="18676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526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7" name="TextBox 42"/>
          <p:cNvSpPr txBox="1"/>
          <p:nvPr/>
        </p:nvSpPr>
        <p:spPr>
          <a:xfrm>
            <a:off x="1259111" y="182798"/>
            <a:ext cx="4408016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Cross-Validation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142" y="781582"/>
            <a:ext cx="9250066" cy="561100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70983" y="1950435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MAE for test set:   1.360271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87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42"/>
          <p:cNvSpPr txBox="1"/>
          <p:nvPr/>
        </p:nvSpPr>
        <p:spPr>
          <a:xfrm>
            <a:off x="1259111" y="182798"/>
            <a:ext cx="4624040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Comparison —— Data 2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220219"/>
              </p:ext>
            </p:extLst>
          </p:nvPr>
        </p:nvGraphicFramePr>
        <p:xfrm>
          <a:off x="2033058" y="1957735"/>
          <a:ext cx="8132234" cy="2839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4069"/>
                <a:gridCol w="449816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MAE</a:t>
                      </a: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27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Cluster Model</a:t>
                      </a: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1.360271</a:t>
                      </a:r>
                      <a:endParaRPr lang="zh-CN" altLang="en-US" sz="24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Memory-Based</a:t>
                      </a:r>
                      <a:r>
                        <a:rPr lang="en-US" altLang="zh-CN" sz="24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Model </a:t>
                      </a:r>
                    </a:p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 </a:t>
                      </a:r>
                      <a:r>
                        <a:rPr lang="en-US" altLang="zh-CN" sz="24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Corrleation</a:t>
                      </a:r>
                      <a:r>
                        <a:rPr lang="en-US" altLang="zh-CN" sz="24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Pearson </a:t>
                      </a:r>
                    </a:p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Variance = No</a:t>
                      </a:r>
                    </a:p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Threshold =0.2)</a:t>
                      </a: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4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en-US" altLang="zh-CN" sz="24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1.135716</a:t>
                      </a:r>
                    </a:p>
                    <a:p>
                      <a:pPr algn="ctr"/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819255" y="5190291"/>
            <a:ext cx="4707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00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b="1" dirty="0">
                <a:solidFill>
                  <a:schemeClr val="bg1"/>
                </a:solidFill>
              </a:rPr>
              <a:t>The best threshold is 0.2 for both data sets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6567" y="923236"/>
            <a:ext cx="4638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30000"/>
              </a:lnSpc>
              <a:defRPr sz="14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</a:rPr>
              <a:t>For data1,</a:t>
            </a:r>
          </a:p>
          <a:p>
            <a:pPr algn="just">
              <a:lnSpc>
                <a:spcPct val="100000"/>
              </a:lnSpc>
            </a:pPr>
            <a:r>
              <a:rPr lang="en-US" altLang="zh-CN" sz="2400" b="1" dirty="0" err="1">
                <a:solidFill>
                  <a:schemeClr val="bg1"/>
                </a:solidFill>
              </a:rPr>
              <a:t>Simrank</a:t>
            </a:r>
            <a:r>
              <a:rPr lang="en-US" altLang="zh-CN" sz="2400" b="1" dirty="0">
                <a:solidFill>
                  <a:schemeClr val="bg1"/>
                </a:solidFill>
              </a:rPr>
              <a:t> correlation is better than other correlation</a:t>
            </a:r>
            <a:endParaRPr lang="zh-CN" altLang="en-US" sz="2400" b="1" dirty="0">
              <a:solidFill>
                <a:schemeClr val="bg1"/>
              </a:solidFill>
            </a:endParaRPr>
          </a:p>
          <a:p>
            <a:pPr algn="just">
              <a:lnSpc>
                <a:spcPct val="100000"/>
              </a:lnSpc>
            </a:pP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008271" y="913944"/>
            <a:ext cx="47075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00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b="1" dirty="0" smtClean="0">
                <a:solidFill>
                  <a:schemeClr val="bg1"/>
                </a:solidFill>
              </a:rPr>
              <a:t>For data2,</a:t>
            </a:r>
          </a:p>
          <a:p>
            <a:r>
              <a:rPr lang="en-US" altLang="zh-CN" sz="2400" b="1" dirty="0">
                <a:solidFill>
                  <a:schemeClr val="bg1"/>
                </a:solidFill>
              </a:rPr>
              <a:t>Memory-Based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Model (</a:t>
            </a:r>
            <a:r>
              <a:rPr lang="en-US" altLang="zh-CN" sz="2400" b="1" dirty="0" err="1" smtClean="0">
                <a:solidFill>
                  <a:schemeClr val="bg1"/>
                </a:solidFill>
              </a:rPr>
              <a:t>pearson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, threshold=0.2) </a:t>
            </a:r>
            <a:r>
              <a:rPr lang="en-US" altLang="zh-CN" sz="2400" b="1" dirty="0">
                <a:solidFill>
                  <a:schemeClr val="bg1"/>
                </a:solidFill>
              </a:rPr>
              <a:t>is better than Cluster Model</a:t>
            </a:r>
            <a:endParaRPr lang="zh-CN" altLang="en-US" sz="2400" b="1" dirty="0">
              <a:solidFill>
                <a:schemeClr val="bg1"/>
              </a:solidFill>
            </a:endParaRPr>
          </a:p>
          <a:p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6567" y="5099700"/>
            <a:ext cx="4638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00000"/>
              </a:lnSpc>
              <a:defRPr sz="16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b="1" dirty="0">
                <a:solidFill>
                  <a:schemeClr val="bg1"/>
                </a:solidFill>
              </a:rPr>
              <a:t>Variance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Weighting improve the performance for data1, while lower the performance for data2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218855" y="955095"/>
            <a:ext cx="5505276" cy="5426233"/>
            <a:chOff x="4122291" y="1315135"/>
            <a:chExt cx="4606093" cy="4620606"/>
          </a:xfrm>
        </p:grpSpPr>
        <p:sp>
          <p:nvSpPr>
            <p:cNvPr id="30" name="任意多边形 23"/>
            <p:cNvSpPr/>
            <p:nvPr/>
          </p:nvSpPr>
          <p:spPr>
            <a:xfrm rot="5400000" flipV="1">
              <a:off x="6048476" y="1315135"/>
              <a:ext cx="2679907" cy="2679908"/>
            </a:xfrm>
            <a:custGeom>
              <a:avLst/>
              <a:gdLst>
                <a:gd name="connsiteX0" fmla="*/ 0 w 2286000"/>
                <a:gd name="connsiteY0" fmla="*/ 0 h 2286000"/>
                <a:gd name="connsiteX1" fmla="*/ 2286000 w 2286000"/>
                <a:gd name="connsiteY1" fmla="*/ 2286000 h 2286000"/>
                <a:gd name="connsiteX2" fmla="*/ 1638300 w 2286000"/>
                <a:gd name="connsiteY2" fmla="*/ 2286000 h 2286000"/>
                <a:gd name="connsiteX3" fmla="*/ 0 w 2286000"/>
                <a:gd name="connsiteY3" fmla="*/ 6477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2286000">
                  <a:moveTo>
                    <a:pt x="0" y="0"/>
                  </a:moveTo>
                  <a:cubicBezTo>
                    <a:pt x="1262523" y="0"/>
                    <a:pt x="2286000" y="1023477"/>
                    <a:pt x="2286000" y="2286000"/>
                  </a:cubicBezTo>
                  <a:lnTo>
                    <a:pt x="1638300" y="2286000"/>
                  </a:lnTo>
                  <a:cubicBezTo>
                    <a:pt x="1638300" y="1381192"/>
                    <a:pt x="904808" y="647700"/>
                    <a:pt x="0" y="647700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spcBef>
                  <a:spcPct val="20000"/>
                </a:spcBef>
                <a:buChar char="•"/>
              </a:pPr>
              <a:endParaRPr lang="zh-CN" altLang="en-US"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1" name="任意多边形 24"/>
            <p:cNvSpPr/>
            <p:nvPr/>
          </p:nvSpPr>
          <p:spPr>
            <a:xfrm rot="16200000" flipH="1" flipV="1">
              <a:off x="4122291" y="1315135"/>
              <a:ext cx="2679907" cy="2679908"/>
            </a:xfrm>
            <a:custGeom>
              <a:avLst/>
              <a:gdLst>
                <a:gd name="connsiteX0" fmla="*/ 0 w 2286000"/>
                <a:gd name="connsiteY0" fmla="*/ 0 h 2286000"/>
                <a:gd name="connsiteX1" fmla="*/ 2286000 w 2286000"/>
                <a:gd name="connsiteY1" fmla="*/ 2286000 h 2286000"/>
                <a:gd name="connsiteX2" fmla="*/ 1638300 w 2286000"/>
                <a:gd name="connsiteY2" fmla="*/ 2286000 h 2286000"/>
                <a:gd name="connsiteX3" fmla="*/ 0 w 2286000"/>
                <a:gd name="connsiteY3" fmla="*/ 6477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2286000">
                  <a:moveTo>
                    <a:pt x="0" y="0"/>
                  </a:moveTo>
                  <a:cubicBezTo>
                    <a:pt x="1262523" y="0"/>
                    <a:pt x="2286000" y="1023477"/>
                    <a:pt x="2286000" y="2286000"/>
                  </a:cubicBezTo>
                  <a:lnTo>
                    <a:pt x="1638300" y="2286000"/>
                  </a:lnTo>
                  <a:cubicBezTo>
                    <a:pt x="1638300" y="1381192"/>
                    <a:pt x="904808" y="647700"/>
                    <a:pt x="0" y="647700"/>
                  </a:cubicBezTo>
                  <a:close/>
                </a:path>
              </a:pathLst>
            </a:custGeom>
            <a:solidFill>
              <a:schemeClr val="tx1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spcBef>
                  <a:spcPct val="20000"/>
                </a:spcBef>
                <a:buChar char="•"/>
              </a:pPr>
              <a:endParaRPr lang="zh-CN" altLang="en-US"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任意多边形 25"/>
            <p:cNvSpPr/>
            <p:nvPr/>
          </p:nvSpPr>
          <p:spPr>
            <a:xfrm rot="5400000" flipH="1" flipV="1">
              <a:off x="6048476" y="3255834"/>
              <a:ext cx="2679907" cy="2679908"/>
            </a:xfrm>
            <a:custGeom>
              <a:avLst/>
              <a:gdLst>
                <a:gd name="connsiteX0" fmla="*/ 0 w 2286000"/>
                <a:gd name="connsiteY0" fmla="*/ 0 h 2286000"/>
                <a:gd name="connsiteX1" fmla="*/ 2286000 w 2286000"/>
                <a:gd name="connsiteY1" fmla="*/ 2286000 h 2286000"/>
                <a:gd name="connsiteX2" fmla="*/ 1638300 w 2286000"/>
                <a:gd name="connsiteY2" fmla="*/ 2286000 h 2286000"/>
                <a:gd name="connsiteX3" fmla="*/ 0 w 2286000"/>
                <a:gd name="connsiteY3" fmla="*/ 6477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2286000">
                  <a:moveTo>
                    <a:pt x="0" y="0"/>
                  </a:moveTo>
                  <a:cubicBezTo>
                    <a:pt x="1262523" y="0"/>
                    <a:pt x="2286000" y="1023477"/>
                    <a:pt x="2286000" y="2286000"/>
                  </a:cubicBezTo>
                  <a:lnTo>
                    <a:pt x="1638300" y="2286000"/>
                  </a:lnTo>
                  <a:cubicBezTo>
                    <a:pt x="1638300" y="1381192"/>
                    <a:pt x="904808" y="647700"/>
                    <a:pt x="0" y="647700"/>
                  </a:cubicBezTo>
                  <a:close/>
                </a:path>
              </a:pathLst>
            </a:custGeom>
            <a:solidFill>
              <a:schemeClr val="tx1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spcBef>
                  <a:spcPct val="20000"/>
                </a:spcBef>
                <a:buChar char="•"/>
              </a:pPr>
              <a:endParaRPr lang="zh-CN" altLang="en-US"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3" name="任意多边形 26"/>
            <p:cNvSpPr/>
            <p:nvPr/>
          </p:nvSpPr>
          <p:spPr>
            <a:xfrm rot="16200000" flipV="1">
              <a:off x="4122291" y="3255834"/>
              <a:ext cx="2679907" cy="2679908"/>
            </a:xfrm>
            <a:custGeom>
              <a:avLst/>
              <a:gdLst>
                <a:gd name="connsiteX0" fmla="*/ 0 w 2286000"/>
                <a:gd name="connsiteY0" fmla="*/ 0 h 2286000"/>
                <a:gd name="connsiteX1" fmla="*/ 2286000 w 2286000"/>
                <a:gd name="connsiteY1" fmla="*/ 2286000 h 2286000"/>
                <a:gd name="connsiteX2" fmla="*/ 1638300 w 2286000"/>
                <a:gd name="connsiteY2" fmla="*/ 2286000 h 2286000"/>
                <a:gd name="connsiteX3" fmla="*/ 0 w 2286000"/>
                <a:gd name="connsiteY3" fmla="*/ 6477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2286000">
                  <a:moveTo>
                    <a:pt x="0" y="0"/>
                  </a:moveTo>
                  <a:cubicBezTo>
                    <a:pt x="1262523" y="0"/>
                    <a:pt x="2286000" y="1023477"/>
                    <a:pt x="2286000" y="2286000"/>
                  </a:cubicBezTo>
                  <a:lnTo>
                    <a:pt x="1638300" y="2286000"/>
                  </a:lnTo>
                  <a:cubicBezTo>
                    <a:pt x="1638300" y="1381192"/>
                    <a:pt x="904808" y="647700"/>
                    <a:pt x="0" y="647700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spcBef>
                  <a:spcPct val="20000"/>
                </a:spcBef>
                <a:buChar char="•"/>
              </a:pPr>
              <a:endParaRPr lang="zh-CN" altLang="en-US"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4" name="TextBox 83"/>
            <p:cNvSpPr txBox="1"/>
            <p:nvPr/>
          </p:nvSpPr>
          <p:spPr>
            <a:xfrm>
              <a:off x="5321498" y="3389059"/>
              <a:ext cx="22348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</a:rPr>
                <a:t>Conclusion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9" name="Oval 10"/>
            <p:cNvSpPr>
              <a:spLocks noChangeArrowheads="1"/>
            </p:cNvSpPr>
            <p:nvPr/>
          </p:nvSpPr>
          <p:spPr bwMode="auto">
            <a:xfrm>
              <a:off x="6124838" y="1446030"/>
              <a:ext cx="463458" cy="46345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Lifeline JL" panose="00000400000000000000" pitchFamily="2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50" name="Oval 10"/>
            <p:cNvSpPr>
              <a:spLocks noChangeArrowheads="1"/>
            </p:cNvSpPr>
            <p:nvPr/>
          </p:nvSpPr>
          <p:spPr bwMode="auto">
            <a:xfrm>
              <a:off x="8098016" y="3403166"/>
              <a:ext cx="463458" cy="46345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Lifeline JL" panose="00000400000000000000" pitchFamily="2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51" name="Oval 10"/>
            <p:cNvSpPr>
              <a:spLocks noChangeArrowheads="1"/>
            </p:cNvSpPr>
            <p:nvPr/>
          </p:nvSpPr>
          <p:spPr bwMode="auto">
            <a:xfrm>
              <a:off x="6189005" y="5328219"/>
              <a:ext cx="463458" cy="46345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Lifeline JL" panose="00000400000000000000" pitchFamily="2" charset="0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52" name="Oval 10"/>
            <p:cNvSpPr>
              <a:spLocks noChangeArrowheads="1"/>
            </p:cNvSpPr>
            <p:nvPr/>
          </p:nvSpPr>
          <p:spPr bwMode="auto">
            <a:xfrm>
              <a:off x="4263952" y="3403166"/>
              <a:ext cx="463458" cy="46345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Lifeline JL" panose="00000400000000000000" pitchFamily="2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Lifeline JL" panose="00000400000000000000" pitchFamily="2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TextBox 42"/>
          <p:cNvSpPr txBox="1"/>
          <p:nvPr/>
        </p:nvSpPr>
        <p:spPr>
          <a:xfrm>
            <a:off x="1259111" y="18279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Conclusion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37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1044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7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1490663" y="2381307"/>
            <a:ext cx="9217024" cy="860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sz="6000" b="1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Thank You!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5492750" y="3759248"/>
            <a:ext cx="1212850" cy="1214438"/>
            <a:chOff x="3460" y="2322"/>
            <a:chExt cx="764" cy="765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3460" y="2322"/>
              <a:ext cx="764" cy="765"/>
            </a:xfrm>
            <a:custGeom>
              <a:avLst/>
              <a:gdLst>
                <a:gd name="T0" fmla="*/ 1023 w 2046"/>
                <a:gd name="T1" fmla="*/ 0 h 2046"/>
                <a:gd name="T2" fmla="*/ 2046 w 2046"/>
                <a:gd name="T3" fmla="*/ 1023 h 2046"/>
                <a:gd name="T4" fmla="*/ 1023 w 2046"/>
                <a:gd name="T5" fmla="*/ 2046 h 2046"/>
                <a:gd name="T6" fmla="*/ 0 w 2046"/>
                <a:gd name="T7" fmla="*/ 1023 h 2046"/>
                <a:gd name="T8" fmla="*/ 1023 w 2046"/>
                <a:gd name="T9" fmla="*/ 0 h 2046"/>
                <a:gd name="T10" fmla="*/ 1023 w 2046"/>
                <a:gd name="T11" fmla="*/ 141 h 2046"/>
                <a:gd name="T12" fmla="*/ 1905 w 2046"/>
                <a:gd name="T13" fmla="*/ 1023 h 2046"/>
                <a:gd name="T14" fmla="*/ 1023 w 2046"/>
                <a:gd name="T15" fmla="*/ 1905 h 2046"/>
                <a:gd name="T16" fmla="*/ 141 w 2046"/>
                <a:gd name="T17" fmla="*/ 1023 h 2046"/>
                <a:gd name="T18" fmla="*/ 1023 w 2046"/>
                <a:gd name="T19" fmla="*/ 141 h 2046"/>
                <a:gd name="T20" fmla="*/ 1023 w 2046"/>
                <a:gd name="T21" fmla="*/ 83 h 2046"/>
                <a:gd name="T22" fmla="*/ 1964 w 2046"/>
                <a:gd name="T23" fmla="*/ 1023 h 2046"/>
                <a:gd name="T24" fmla="*/ 1023 w 2046"/>
                <a:gd name="T25" fmla="*/ 1964 h 2046"/>
                <a:gd name="T26" fmla="*/ 83 w 2046"/>
                <a:gd name="T27" fmla="*/ 1023 h 2046"/>
                <a:gd name="T28" fmla="*/ 1023 w 2046"/>
                <a:gd name="T29" fmla="*/ 83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6" h="2046">
                  <a:moveTo>
                    <a:pt x="1023" y="0"/>
                  </a:moveTo>
                  <a:cubicBezTo>
                    <a:pt x="1588" y="0"/>
                    <a:pt x="2046" y="458"/>
                    <a:pt x="2046" y="1023"/>
                  </a:cubicBezTo>
                  <a:cubicBezTo>
                    <a:pt x="2046" y="1588"/>
                    <a:pt x="1588" y="2046"/>
                    <a:pt x="1023" y="2046"/>
                  </a:cubicBezTo>
                  <a:cubicBezTo>
                    <a:pt x="458" y="2046"/>
                    <a:pt x="0" y="1588"/>
                    <a:pt x="0" y="1023"/>
                  </a:cubicBezTo>
                  <a:cubicBezTo>
                    <a:pt x="0" y="458"/>
                    <a:pt x="458" y="0"/>
                    <a:pt x="1023" y="0"/>
                  </a:cubicBezTo>
                  <a:close/>
                  <a:moveTo>
                    <a:pt x="1023" y="141"/>
                  </a:moveTo>
                  <a:cubicBezTo>
                    <a:pt x="1510" y="141"/>
                    <a:pt x="1905" y="536"/>
                    <a:pt x="1905" y="1023"/>
                  </a:cubicBezTo>
                  <a:cubicBezTo>
                    <a:pt x="1905" y="1510"/>
                    <a:pt x="1510" y="1905"/>
                    <a:pt x="1023" y="1905"/>
                  </a:cubicBezTo>
                  <a:cubicBezTo>
                    <a:pt x="536" y="1905"/>
                    <a:pt x="141" y="1510"/>
                    <a:pt x="141" y="1023"/>
                  </a:cubicBezTo>
                  <a:cubicBezTo>
                    <a:pt x="141" y="536"/>
                    <a:pt x="536" y="141"/>
                    <a:pt x="1023" y="141"/>
                  </a:cubicBezTo>
                  <a:close/>
                  <a:moveTo>
                    <a:pt x="1023" y="83"/>
                  </a:moveTo>
                  <a:cubicBezTo>
                    <a:pt x="1543" y="83"/>
                    <a:pt x="1964" y="504"/>
                    <a:pt x="1964" y="1023"/>
                  </a:cubicBezTo>
                  <a:cubicBezTo>
                    <a:pt x="1964" y="1543"/>
                    <a:pt x="1543" y="1964"/>
                    <a:pt x="1023" y="1964"/>
                  </a:cubicBezTo>
                  <a:cubicBezTo>
                    <a:pt x="504" y="1964"/>
                    <a:pt x="83" y="1543"/>
                    <a:pt x="83" y="1023"/>
                  </a:cubicBezTo>
                  <a:cubicBezTo>
                    <a:pt x="83" y="504"/>
                    <a:pt x="504" y="83"/>
                    <a:pt x="1023" y="83"/>
                  </a:cubicBezTo>
                  <a:close/>
                </a:path>
              </a:pathLst>
            </a:custGeom>
            <a:solidFill>
              <a:srgbClr val="E9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4A0D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3603" y="2530"/>
              <a:ext cx="510" cy="420"/>
            </a:xfrm>
            <a:custGeom>
              <a:avLst/>
              <a:gdLst>
                <a:gd name="T0" fmla="*/ 725 w 1364"/>
                <a:gd name="T1" fmla="*/ 847 h 1123"/>
                <a:gd name="T2" fmla="*/ 51 w 1364"/>
                <a:gd name="T3" fmla="*/ 757 h 1123"/>
                <a:gd name="T4" fmla="*/ 1159 w 1364"/>
                <a:gd name="T5" fmla="*/ 786 h 1123"/>
                <a:gd name="T6" fmla="*/ 1143 w 1364"/>
                <a:gd name="T7" fmla="*/ 765 h 1123"/>
                <a:gd name="T8" fmla="*/ 720 w 1364"/>
                <a:gd name="T9" fmla="*/ 805 h 1123"/>
                <a:gd name="T10" fmla="*/ 57 w 1364"/>
                <a:gd name="T11" fmla="*/ 484 h 1123"/>
                <a:gd name="T12" fmla="*/ 733 w 1364"/>
                <a:gd name="T13" fmla="*/ 828 h 1123"/>
                <a:gd name="T14" fmla="*/ 1158 w 1364"/>
                <a:gd name="T15" fmla="*/ 621 h 1123"/>
                <a:gd name="T16" fmla="*/ 720 w 1364"/>
                <a:gd name="T17" fmla="*/ 805 h 1123"/>
                <a:gd name="T18" fmla="*/ 1001 w 1364"/>
                <a:gd name="T19" fmla="*/ 579 h 1123"/>
                <a:gd name="T20" fmla="*/ 990 w 1364"/>
                <a:gd name="T21" fmla="*/ 441 h 1123"/>
                <a:gd name="T22" fmla="*/ 284 w 1364"/>
                <a:gd name="T23" fmla="*/ 432 h 1123"/>
                <a:gd name="T24" fmla="*/ 71 w 1364"/>
                <a:gd name="T25" fmla="*/ 478 h 1123"/>
                <a:gd name="T26" fmla="*/ 720 w 1364"/>
                <a:gd name="T27" fmla="*/ 1101 h 1123"/>
                <a:gd name="T28" fmla="*/ 57 w 1364"/>
                <a:gd name="T29" fmla="*/ 780 h 1123"/>
                <a:gd name="T30" fmla="*/ 733 w 1364"/>
                <a:gd name="T31" fmla="*/ 1123 h 1123"/>
                <a:gd name="T32" fmla="*/ 1158 w 1364"/>
                <a:gd name="T33" fmla="*/ 917 h 1123"/>
                <a:gd name="T34" fmla="*/ 720 w 1364"/>
                <a:gd name="T35" fmla="*/ 1101 h 1123"/>
                <a:gd name="T36" fmla="*/ 1067 w 1364"/>
                <a:gd name="T37" fmla="*/ 344 h 1123"/>
                <a:gd name="T38" fmla="*/ 1056 w 1364"/>
                <a:gd name="T39" fmla="*/ 368 h 1123"/>
                <a:gd name="T40" fmla="*/ 1063 w 1364"/>
                <a:gd name="T41" fmla="*/ 404 h 1123"/>
                <a:gd name="T42" fmla="*/ 1035 w 1364"/>
                <a:gd name="T43" fmla="*/ 562 h 1123"/>
                <a:gd name="T44" fmla="*/ 1115 w 1364"/>
                <a:gd name="T45" fmla="*/ 422 h 1123"/>
                <a:gd name="T46" fmla="*/ 1106 w 1364"/>
                <a:gd name="T47" fmla="*/ 389 h 1123"/>
                <a:gd name="T48" fmla="*/ 1114 w 1364"/>
                <a:gd name="T49" fmla="*/ 352 h 1123"/>
                <a:gd name="T50" fmla="*/ 1104 w 1364"/>
                <a:gd name="T51" fmla="*/ 226 h 1123"/>
                <a:gd name="T52" fmla="*/ 1356 w 1364"/>
                <a:gd name="T53" fmla="*/ 174 h 1123"/>
                <a:gd name="T54" fmla="*/ 773 w 1364"/>
                <a:gd name="T55" fmla="*/ 4 h 1123"/>
                <a:gd name="T56" fmla="*/ 413 w 1364"/>
                <a:gd name="T57" fmla="*/ 28 h 1123"/>
                <a:gd name="T58" fmla="*/ 11 w 1364"/>
                <a:gd name="T59" fmla="*/ 76 h 1123"/>
                <a:gd name="T60" fmla="*/ 480 w 1364"/>
                <a:gd name="T61" fmla="*/ 323 h 1123"/>
                <a:gd name="T62" fmla="*/ 1039 w 1364"/>
                <a:gd name="T63" fmla="*/ 238 h 1123"/>
                <a:gd name="T64" fmla="*/ 628 w 1364"/>
                <a:gd name="T65" fmla="*/ 161 h 1123"/>
                <a:gd name="T66" fmla="*/ 1054 w 1364"/>
                <a:gd name="T67" fmla="*/ 204 h 1123"/>
                <a:gd name="T68" fmla="*/ 961 w 1364"/>
                <a:gd name="T69" fmla="*/ 281 h 1123"/>
                <a:gd name="T70" fmla="*/ 315 w 1364"/>
                <a:gd name="T71" fmla="*/ 432 h 1123"/>
                <a:gd name="T72" fmla="*/ 466 w 1364"/>
                <a:gd name="T73" fmla="*/ 350 h 1123"/>
                <a:gd name="T74" fmla="*/ 961 w 1364"/>
                <a:gd name="T75" fmla="*/ 281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64" h="1123">
                  <a:moveTo>
                    <a:pt x="717" y="953"/>
                  </a:moveTo>
                  <a:cubicBezTo>
                    <a:pt x="707" y="917"/>
                    <a:pt x="707" y="881"/>
                    <a:pt x="725" y="847"/>
                  </a:cubicBezTo>
                  <a:lnTo>
                    <a:pt x="54" y="632"/>
                  </a:lnTo>
                  <a:cubicBezTo>
                    <a:pt x="28" y="665"/>
                    <a:pt x="21" y="710"/>
                    <a:pt x="51" y="757"/>
                  </a:cubicBezTo>
                  <a:lnTo>
                    <a:pt x="730" y="975"/>
                  </a:lnTo>
                  <a:lnTo>
                    <a:pt x="1159" y="786"/>
                  </a:lnTo>
                  <a:cubicBezTo>
                    <a:pt x="1170" y="781"/>
                    <a:pt x="1169" y="773"/>
                    <a:pt x="1155" y="768"/>
                  </a:cubicBezTo>
                  <a:lnTo>
                    <a:pt x="1143" y="765"/>
                  </a:lnTo>
                  <a:lnTo>
                    <a:pt x="717" y="953"/>
                  </a:lnTo>
                  <a:close/>
                  <a:moveTo>
                    <a:pt x="720" y="805"/>
                  </a:moveTo>
                  <a:cubicBezTo>
                    <a:pt x="710" y="770"/>
                    <a:pt x="710" y="734"/>
                    <a:pt x="729" y="700"/>
                  </a:cubicBezTo>
                  <a:lnTo>
                    <a:pt x="57" y="484"/>
                  </a:lnTo>
                  <a:cubicBezTo>
                    <a:pt x="31" y="518"/>
                    <a:pt x="24" y="563"/>
                    <a:pt x="55" y="610"/>
                  </a:cubicBezTo>
                  <a:lnTo>
                    <a:pt x="733" y="828"/>
                  </a:lnTo>
                  <a:lnTo>
                    <a:pt x="1162" y="639"/>
                  </a:lnTo>
                  <a:cubicBezTo>
                    <a:pt x="1174" y="633"/>
                    <a:pt x="1172" y="626"/>
                    <a:pt x="1158" y="621"/>
                  </a:cubicBezTo>
                  <a:lnTo>
                    <a:pt x="1146" y="617"/>
                  </a:lnTo>
                  <a:lnTo>
                    <a:pt x="720" y="805"/>
                  </a:lnTo>
                  <a:close/>
                  <a:moveTo>
                    <a:pt x="742" y="694"/>
                  </a:moveTo>
                  <a:lnTo>
                    <a:pt x="1001" y="579"/>
                  </a:lnTo>
                  <a:lnTo>
                    <a:pt x="1021" y="451"/>
                  </a:lnTo>
                  <a:lnTo>
                    <a:pt x="990" y="441"/>
                  </a:lnTo>
                  <a:cubicBezTo>
                    <a:pt x="976" y="548"/>
                    <a:pt x="711" y="556"/>
                    <a:pt x="638" y="556"/>
                  </a:cubicBezTo>
                  <a:cubicBezTo>
                    <a:pt x="562" y="556"/>
                    <a:pt x="284" y="548"/>
                    <a:pt x="284" y="432"/>
                  </a:cubicBezTo>
                  <a:lnTo>
                    <a:pt x="284" y="384"/>
                  </a:lnTo>
                  <a:lnTo>
                    <a:pt x="71" y="478"/>
                  </a:lnTo>
                  <a:lnTo>
                    <a:pt x="742" y="694"/>
                  </a:lnTo>
                  <a:close/>
                  <a:moveTo>
                    <a:pt x="720" y="1101"/>
                  </a:moveTo>
                  <a:cubicBezTo>
                    <a:pt x="710" y="1066"/>
                    <a:pt x="710" y="1030"/>
                    <a:pt x="728" y="995"/>
                  </a:cubicBezTo>
                  <a:lnTo>
                    <a:pt x="57" y="780"/>
                  </a:lnTo>
                  <a:cubicBezTo>
                    <a:pt x="31" y="814"/>
                    <a:pt x="24" y="858"/>
                    <a:pt x="54" y="906"/>
                  </a:cubicBezTo>
                  <a:lnTo>
                    <a:pt x="733" y="1123"/>
                  </a:lnTo>
                  <a:lnTo>
                    <a:pt x="1162" y="934"/>
                  </a:lnTo>
                  <a:cubicBezTo>
                    <a:pt x="1173" y="929"/>
                    <a:pt x="1171" y="921"/>
                    <a:pt x="1158" y="917"/>
                  </a:cubicBezTo>
                  <a:lnTo>
                    <a:pt x="1146" y="913"/>
                  </a:lnTo>
                  <a:lnTo>
                    <a:pt x="720" y="1101"/>
                  </a:lnTo>
                  <a:close/>
                  <a:moveTo>
                    <a:pt x="1067" y="219"/>
                  </a:moveTo>
                  <a:lnTo>
                    <a:pt x="1067" y="344"/>
                  </a:lnTo>
                  <a:cubicBezTo>
                    <a:pt x="1062" y="345"/>
                    <a:pt x="1058" y="348"/>
                    <a:pt x="1058" y="352"/>
                  </a:cubicBezTo>
                  <a:lnTo>
                    <a:pt x="1056" y="368"/>
                  </a:lnTo>
                  <a:cubicBezTo>
                    <a:pt x="1056" y="378"/>
                    <a:pt x="1065" y="382"/>
                    <a:pt x="1064" y="389"/>
                  </a:cubicBezTo>
                  <a:lnTo>
                    <a:pt x="1063" y="404"/>
                  </a:lnTo>
                  <a:cubicBezTo>
                    <a:pt x="1063" y="410"/>
                    <a:pt x="1057" y="415"/>
                    <a:pt x="1056" y="422"/>
                  </a:cubicBezTo>
                  <a:lnTo>
                    <a:pt x="1035" y="562"/>
                  </a:lnTo>
                  <a:cubicBezTo>
                    <a:pt x="1043" y="579"/>
                    <a:pt x="1127" y="579"/>
                    <a:pt x="1136" y="562"/>
                  </a:cubicBezTo>
                  <a:lnTo>
                    <a:pt x="1115" y="422"/>
                  </a:lnTo>
                  <a:cubicBezTo>
                    <a:pt x="1114" y="415"/>
                    <a:pt x="1108" y="410"/>
                    <a:pt x="1107" y="404"/>
                  </a:cubicBezTo>
                  <a:lnTo>
                    <a:pt x="1106" y="389"/>
                  </a:lnTo>
                  <a:cubicBezTo>
                    <a:pt x="1106" y="381"/>
                    <a:pt x="1115" y="379"/>
                    <a:pt x="1115" y="369"/>
                  </a:cubicBezTo>
                  <a:lnTo>
                    <a:pt x="1114" y="352"/>
                  </a:lnTo>
                  <a:cubicBezTo>
                    <a:pt x="1113" y="347"/>
                    <a:pt x="1109" y="344"/>
                    <a:pt x="1104" y="344"/>
                  </a:cubicBezTo>
                  <a:cubicBezTo>
                    <a:pt x="1104" y="218"/>
                    <a:pt x="1104" y="362"/>
                    <a:pt x="1104" y="226"/>
                  </a:cubicBezTo>
                  <a:lnTo>
                    <a:pt x="1356" y="183"/>
                  </a:lnTo>
                  <a:cubicBezTo>
                    <a:pt x="1362" y="182"/>
                    <a:pt x="1364" y="177"/>
                    <a:pt x="1356" y="174"/>
                  </a:cubicBezTo>
                  <a:cubicBezTo>
                    <a:pt x="1235" y="139"/>
                    <a:pt x="1125" y="107"/>
                    <a:pt x="1024" y="77"/>
                  </a:cubicBezTo>
                  <a:cubicBezTo>
                    <a:pt x="934" y="51"/>
                    <a:pt x="850" y="26"/>
                    <a:pt x="773" y="4"/>
                  </a:cubicBezTo>
                  <a:cubicBezTo>
                    <a:pt x="759" y="0"/>
                    <a:pt x="750" y="0"/>
                    <a:pt x="736" y="1"/>
                  </a:cubicBezTo>
                  <a:cubicBezTo>
                    <a:pt x="635" y="9"/>
                    <a:pt x="527" y="18"/>
                    <a:pt x="413" y="28"/>
                  </a:cubicBezTo>
                  <a:cubicBezTo>
                    <a:pt x="289" y="39"/>
                    <a:pt x="155" y="50"/>
                    <a:pt x="12" y="62"/>
                  </a:cubicBezTo>
                  <a:cubicBezTo>
                    <a:pt x="0" y="64"/>
                    <a:pt x="3" y="73"/>
                    <a:pt x="11" y="76"/>
                  </a:cubicBezTo>
                  <a:cubicBezTo>
                    <a:pt x="68" y="106"/>
                    <a:pt x="130" y="139"/>
                    <a:pt x="198" y="175"/>
                  </a:cubicBezTo>
                  <a:cubicBezTo>
                    <a:pt x="281" y="219"/>
                    <a:pt x="374" y="268"/>
                    <a:pt x="480" y="323"/>
                  </a:cubicBezTo>
                  <a:cubicBezTo>
                    <a:pt x="489" y="328"/>
                    <a:pt x="508" y="330"/>
                    <a:pt x="523" y="327"/>
                  </a:cubicBezTo>
                  <a:cubicBezTo>
                    <a:pt x="695" y="298"/>
                    <a:pt x="867" y="268"/>
                    <a:pt x="1039" y="238"/>
                  </a:cubicBezTo>
                  <a:cubicBezTo>
                    <a:pt x="1038" y="232"/>
                    <a:pt x="1036" y="229"/>
                    <a:pt x="1029" y="227"/>
                  </a:cubicBezTo>
                  <a:lnTo>
                    <a:pt x="628" y="161"/>
                  </a:lnTo>
                  <a:cubicBezTo>
                    <a:pt x="593" y="156"/>
                    <a:pt x="599" y="131"/>
                    <a:pt x="619" y="134"/>
                  </a:cubicBezTo>
                  <a:lnTo>
                    <a:pt x="1054" y="204"/>
                  </a:lnTo>
                  <a:cubicBezTo>
                    <a:pt x="1062" y="206"/>
                    <a:pt x="1066" y="211"/>
                    <a:pt x="1067" y="219"/>
                  </a:cubicBezTo>
                  <a:close/>
                  <a:moveTo>
                    <a:pt x="961" y="281"/>
                  </a:moveTo>
                  <a:lnTo>
                    <a:pt x="961" y="432"/>
                  </a:lnTo>
                  <a:cubicBezTo>
                    <a:pt x="961" y="557"/>
                    <a:pt x="315" y="557"/>
                    <a:pt x="315" y="432"/>
                  </a:cubicBezTo>
                  <a:lnTo>
                    <a:pt x="315" y="270"/>
                  </a:lnTo>
                  <a:cubicBezTo>
                    <a:pt x="365" y="296"/>
                    <a:pt x="415" y="323"/>
                    <a:pt x="466" y="350"/>
                  </a:cubicBezTo>
                  <a:cubicBezTo>
                    <a:pt x="483" y="359"/>
                    <a:pt x="509" y="360"/>
                    <a:pt x="528" y="357"/>
                  </a:cubicBezTo>
                  <a:cubicBezTo>
                    <a:pt x="672" y="331"/>
                    <a:pt x="816" y="306"/>
                    <a:pt x="961" y="28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4A0D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098823" y="5144863"/>
            <a:ext cx="2728544" cy="442913"/>
            <a:chOff x="2930823" y="5783863"/>
            <a:chExt cx="2967341" cy="442913"/>
          </a:xfrm>
        </p:grpSpPr>
        <p:sp>
          <p:nvSpPr>
            <p:cNvPr id="29" name="Freeform 7"/>
            <p:cNvSpPr/>
            <p:nvPr/>
          </p:nvSpPr>
          <p:spPr bwMode="auto">
            <a:xfrm>
              <a:off x="2930823" y="5783863"/>
              <a:ext cx="503238" cy="442913"/>
            </a:xfrm>
            <a:custGeom>
              <a:avLst/>
              <a:gdLst>
                <a:gd name="T0" fmla="*/ 472 w 613"/>
                <a:gd name="T1" fmla="*/ 18 h 537"/>
                <a:gd name="T2" fmla="*/ 539 w 613"/>
                <a:gd name="T3" fmla="*/ 134 h 537"/>
                <a:gd name="T4" fmla="*/ 605 w 613"/>
                <a:gd name="T5" fmla="*/ 248 h 537"/>
                <a:gd name="T6" fmla="*/ 606 w 613"/>
                <a:gd name="T7" fmla="*/ 287 h 537"/>
                <a:gd name="T8" fmla="*/ 539 w 613"/>
                <a:gd name="T9" fmla="*/ 403 h 537"/>
                <a:gd name="T10" fmla="*/ 474 w 613"/>
                <a:gd name="T11" fmla="*/ 517 h 537"/>
                <a:gd name="T12" fmla="*/ 440 w 613"/>
                <a:gd name="T13" fmla="*/ 537 h 537"/>
                <a:gd name="T14" fmla="*/ 307 w 613"/>
                <a:gd name="T15" fmla="*/ 537 h 537"/>
                <a:gd name="T16" fmla="*/ 175 w 613"/>
                <a:gd name="T17" fmla="*/ 537 h 537"/>
                <a:gd name="T18" fmla="*/ 141 w 613"/>
                <a:gd name="T19" fmla="*/ 519 h 537"/>
                <a:gd name="T20" fmla="*/ 74 w 613"/>
                <a:gd name="T21" fmla="*/ 403 h 537"/>
                <a:gd name="T22" fmla="*/ 8 w 613"/>
                <a:gd name="T23" fmla="*/ 289 h 537"/>
                <a:gd name="T24" fmla="*/ 7 w 613"/>
                <a:gd name="T25" fmla="*/ 250 h 537"/>
                <a:gd name="T26" fmla="*/ 74 w 613"/>
                <a:gd name="T27" fmla="*/ 134 h 537"/>
                <a:gd name="T28" fmla="*/ 139 w 613"/>
                <a:gd name="T29" fmla="*/ 20 h 537"/>
                <a:gd name="T30" fmla="*/ 173 w 613"/>
                <a:gd name="T31" fmla="*/ 0 h 537"/>
                <a:gd name="T32" fmla="*/ 307 w 613"/>
                <a:gd name="T33" fmla="*/ 0 h 537"/>
                <a:gd name="T34" fmla="*/ 438 w 613"/>
                <a:gd name="T35" fmla="*/ 0 h 537"/>
                <a:gd name="T36" fmla="*/ 472 w 613"/>
                <a:gd name="T37" fmla="*/ 1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3" h="537">
                  <a:moveTo>
                    <a:pt x="472" y="18"/>
                  </a:moveTo>
                  <a:lnTo>
                    <a:pt x="539" y="134"/>
                  </a:lnTo>
                  <a:cubicBezTo>
                    <a:pt x="561" y="172"/>
                    <a:pt x="583" y="210"/>
                    <a:pt x="605" y="248"/>
                  </a:cubicBezTo>
                  <a:cubicBezTo>
                    <a:pt x="612" y="260"/>
                    <a:pt x="613" y="273"/>
                    <a:pt x="606" y="287"/>
                  </a:cubicBezTo>
                  <a:lnTo>
                    <a:pt x="539" y="403"/>
                  </a:lnTo>
                  <a:cubicBezTo>
                    <a:pt x="518" y="441"/>
                    <a:pt x="496" y="479"/>
                    <a:pt x="474" y="517"/>
                  </a:cubicBezTo>
                  <a:cubicBezTo>
                    <a:pt x="466" y="529"/>
                    <a:pt x="456" y="536"/>
                    <a:pt x="440" y="537"/>
                  </a:cubicBezTo>
                  <a:lnTo>
                    <a:pt x="307" y="537"/>
                  </a:lnTo>
                  <a:cubicBezTo>
                    <a:pt x="263" y="537"/>
                    <a:pt x="219" y="537"/>
                    <a:pt x="175" y="537"/>
                  </a:cubicBezTo>
                  <a:cubicBezTo>
                    <a:pt x="161" y="537"/>
                    <a:pt x="149" y="532"/>
                    <a:pt x="141" y="519"/>
                  </a:cubicBezTo>
                  <a:lnTo>
                    <a:pt x="74" y="403"/>
                  </a:lnTo>
                  <a:cubicBezTo>
                    <a:pt x="52" y="365"/>
                    <a:pt x="30" y="327"/>
                    <a:pt x="8" y="289"/>
                  </a:cubicBezTo>
                  <a:cubicBezTo>
                    <a:pt x="1" y="277"/>
                    <a:pt x="0" y="264"/>
                    <a:pt x="7" y="250"/>
                  </a:cubicBezTo>
                  <a:lnTo>
                    <a:pt x="74" y="134"/>
                  </a:lnTo>
                  <a:cubicBezTo>
                    <a:pt x="96" y="96"/>
                    <a:pt x="117" y="58"/>
                    <a:pt x="139" y="20"/>
                  </a:cubicBezTo>
                  <a:cubicBezTo>
                    <a:pt x="147" y="8"/>
                    <a:pt x="157" y="1"/>
                    <a:pt x="173" y="0"/>
                  </a:cubicBezTo>
                  <a:lnTo>
                    <a:pt x="307" y="0"/>
                  </a:lnTo>
                  <a:cubicBezTo>
                    <a:pt x="350" y="0"/>
                    <a:pt x="394" y="0"/>
                    <a:pt x="438" y="0"/>
                  </a:cubicBezTo>
                  <a:cubicBezTo>
                    <a:pt x="452" y="0"/>
                    <a:pt x="464" y="5"/>
                    <a:pt x="472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Freeform 8"/>
            <p:cNvSpPr>
              <a:spLocks noEditPoints="1"/>
            </p:cNvSpPr>
            <p:nvPr/>
          </p:nvSpPr>
          <p:spPr bwMode="auto">
            <a:xfrm>
              <a:off x="3074839" y="5909276"/>
              <a:ext cx="265113" cy="192088"/>
            </a:xfrm>
            <a:custGeom>
              <a:avLst/>
              <a:gdLst>
                <a:gd name="T0" fmla="*/ 269 w 322"/>
                <a:gd name="T1" fmla="*/ 0 h 233"/>
                <a:gd name="T2" fmla="*/ 53 w 322"/>
                <a:gd name="T3" fmla="*/ 0 h 233"/>
                <a:gd name="T4" fmla="*/ 0 w 322"/>
                <a:gd name="T5" fmla="*/ 52 h 233"/>
                <a:gd name="T6" fmla="*/ 0 w 322"/>
                <a:gd name="T7" fmla="*/ 181 h 233"/>
                <a:gd name="T8" fmla="*/ 53 w 322"/>
                <a:gd name="T9" fmla="*/ 233 h 233"/>
                <a:gd name="T10" fmla="*/ 269 w 322"/>
                <a:gd name="T11" fmla="*/ 233 h 233"/>
                <a:gd name="T12" fmla="*/ 322 w 322"/>
                <a:gd name="T13" fmla="*/ 181 h 233"/>
                <a:gd name="T14" fmla="*/ 322 w 322"/>
                <a:gd name="T15" fmla="*/ 52 h 233"/>
                <a:gd name="T16" fmla="*/ 269 w 322"/>
                <a:gd name="T17" fmla="*/ 0 h 233"/>
                <a:gd name="T18" fmla="*/ 101 w 322"/>
                <a:gd name="T19" fmla="*/ 101 h 233"/>
                <a:gd name="T20" fmla="*/ 124 w 322"/>
                <a:gd name="T21" fmla="*/ 78 h 233"/>
                <a:gd name="T22" fmla="*/ 101 w 322"/>
                <a:gd name="T23" fmla="*/ 55 h 233"/>
                <a:gd name="T24" fmla="*/ 78 w 322"/>
                <a:gd name="T25" fmla="*/ 78 h 233"/>
                <a:gd name="T26" fmla="*/ 101 w 322"/>
                <a:gd name="T27" fmla="*/ 101 h 233"/>
                <a:gd name="T28" fmla="*/ 141 w 322"/>
                <a:gd name="T29" fmla="*/ 166 h 233"/>
                <a:gd name="T30" fmla="*/ 144 w 322"/>
                <a:gd name="T31" fmla="*/ 128 h 233"/>
                <a:gd name="T32" fmla="*/ 121 w 322"/>
                <a:gd name="T33" fmla="*/ 108 h 233"/>
                <a:gd name="T34" fmla="*/ 109 w 322"/>
                <a:gd name="T35" fmla="*/ 108 h 233"/>
                <a:gd name="T36" fmla="*/ 106 w 322"/>
                <a:gd name="T37" fmla="*/ 117 h 233"/>
                <a:gd name="T38" fmla="*/ 109 w 322"/>
                <a:gd name="T39" fmla="*/ 151 h 233"/>
                <a:gd name="T40" fmla="*/ 100 w 322"/>
                <a:gd name="T41" fmla="*/ 163 h 233"/>
                <a:gd name="T42" fmla="*/ 92 w 322"/>
                <a:gd name="T43" fmla="*/ 151 h 233"/>
                <a:gd name="T44" fmla="*/ 97 w 322"/>
                <a:gd name="T45" fmla="*/ 117 h 233"/>
                <a:gd name="T46" fmla="*/ 94 w 322"/>
                <a:gd name="T47" fmla="*/ 108 h 233"/>
                <a:gd name="T48" fmla="*/ 80 w 322"/>
                <a:gd name="T49" fmla="*/ 108 h 233"/>
                <a:gd name="T50" fmla="*/ 57 w 322"/>
                <a:gd name="T51" fmla="*/ 129 h 233"/>
                <a:gd name="T52" fmla="*/ 60 w 322"/>
                <a:gd name="T53" fmla="*/ 166 h 233"/>
                <a:gd name="T54" fmla="*/ 101 w 322"/>
                <a:gd name="T55" fmla="*/ 176 h 233"/>
                <a:gd name="T56" fmla="*/ 141 w 322"/>
                <a:gd name="T57" fmla="*/ 166 h 233"/>
                <a:gd name="T58" fmla="*/ 165 w 322"/>
                <a:gd name="T59" fmla="*/ 191 h 233"/>
                <a:gd name="T60" fmla="*/ 165 w 322"/>
                <a:gd name="T61" fmla="*/ 191 h 233"/>
                <a:gd name="T62" fmla="*/ 36 w 322"/>
                <a:gd name="T63" fmla="*/ 191 h 233"/>
                <a:gd name="T64" fmla="*/ 36 w 322"/>
                <a:gd name="T65" fmla="*/ 42 h 233"/>
                <a:gd name="T66" fmla="*/ 165 w 322"/>
                <a:gd name="T67" fmla="*/ 42 h 233"/>
                <a:gd name="T68" fmla="*/ 165 w 322"/>
                <a:gd name="T69" fmla="*/ 191 h 233"/>
                <a:gd name="T70" fmla="*/ 249 w 322"/>
                <a:gd name="T71" fmla="*/ 73 h 233"/>
                <a:gd name="T72" fmla="*/ 249 w 322"/>
                <a:gd name="T73" fmla="*/ 73 h 233"/>
                <a:gd name="T74" fmla="*/ 193 w 322"/>
                <a:gd name="T75" fmla="*/ 73 h 233"/>
                <a:gd name="T76" fmla="*/ 181 w 322"/>
                <a:gd name="T77" fmla="*/ 60 h 233"/>
                <a:gd name="T78" fmla="*/ 193 w 322"/>
                <a:gd name="T79" fmla="*/ 48 h 233"/>
                <a:gd name="T80" fmla="*/ 249 w 322"/>
                <a:gd name="T81" fmla="*/ 48 h 233"/>
                <a:gd name="T82" fmla="*/ 261 w 322"/>
                <a:gd name="T83" fmla="*/ 60 h 233"/>
                <a:gd name="T84" fmla="*/ 249 w 322"/>
                <a:gd name="T85" fmla="*/ 73 h 233"/>
                <a:gd name="T86" fmla="*/ 302 w 322"/>
                <a:gd name="T87" fmla="*/ 123 h 233"/>
                <a:gd name="T88" fmla="*/ 302 w 322"/>
                <a:gd name="T89" fmla="*/ 123 h 233"/>
                <a:gd name="T90" fmla="*/ 292 w 322"/>
                <a:gd name="T91" fmla="*/ 133 h 233"/>
                <a:gd name="T92" fmla="*/ 191 w 322"/>
                <a:gd name="T93" fmla="*/ 133 h 233"/>
                <a:gd name="T94" fmla="*/ 181 w 322"/>
                <a:gd name="T95" fmla="*/ 123 h 233"/>
                <a:gd name="T96" fmla="*/ 191 w 322"/>
                <a:gd name="T97" fmla="*/ 113 h 233"/>
                <a:gd name="T98" fmla="*/ 292 w 322"/>
                <a:gd name="T99" fmla="*/ 113 h 233"/>
                <a:gd name="T100" fmla="*/ 302 w 322"/>
                <a:gd name="T101" fmla="*/ 123 h 233"/>
                <a:gd name="T102" fmla="*/ 302 w 322"/>
                <a:gd name="T103" fmla="*/ 163 h 233"/>
                <a:gd name="T104" fmla="*/ 302 w 322"/>
                <a:gd name="T105" fmla="*/ 163 h 233"/>
                <a:gd name="T106" fmla="*/ 292 w 322"/>
                <a:gd name="T107" fmla="*/ 173 h 233"/>
                <a:gd name="T108" fmla="*/ 191 w 322"/>
                <a:gd name="T109" fmla="*/ 173 h 233"/>
                <a:gd name="T110" fmla="*/ 181 w 322"/>
                <a:gd name="T111" fmla="*/ 163 h 233"/>
                <a:gd name="T112" fmla="*/ 191 w 322"/>
                <a:gd name="T113" fmla="*/ 153 h 233"/>
                <a:gd name="T114" fmla="*/ 292 w 322"/>
                <a:gd name="T115" fmla="*/ 153 h 233"/>
                <a:gd name="T116" fmla="*/ 302 w 322"/>
                <a:gd name="T117" fmla="*/ 16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2" h="233">
                  <a:moveTo>
                    <a:pt x="269" y="0"/>
                  </a:moveTo>
                  <a:lnTo>
                    <a:pt x="53" y="0"/>
                  </a:lnTo>
                  <a:cubicBezTo>
                    <a:pt x="24" y="0"/>
                    <a:pt x="0" y="23"/>
                    <a:pt x="0" y="52"/>
                  </a:cubicBezTo>
                  <a:lnTo>
                    <a:pt x="0" y="181"/>
                  </a:lnTo>
                  <a:cubicBezTo>
                    <a:pt x="0" y="210"/>
                    <a:pt x="24" y="233"/>
                    <a:pt x="53" y="233"/>
                  </a:cubicBezTo>
                  <a:lnTo>
                    <a:pt x="269" y="233"/>
                  </a:lnTo>
                  <a:cubicBezTo>
                    <a:pt x="298" y="233"/>
                    <a:pt x="322" y="210"/>
                    <a:pt x="322" y="181"/>
                  </a:cubicBezTo>
                  <a:lnTo>
                    <a:pt x="322" y="52"/>
                  </a:lnTo>
                  <a:cubicBezTo>
                    <a:pt x="322" y="23"/>
                    <a:pt x="298" y="0"/>
                    <a:pt x="269" y="0"/>
                  </a:cubicBezTo>
                  <a:close/>
                  <a:moveTo>
                    <a:pt x="101" y="101"/>
                  </a:moveTo>
                  <a:cubicBezTo>
                    <a:pt x="113" y="101"/>
                    <a:pt x="124" y="91"/>
                    <a:pt x="124" y="78"/>
                  </a:cubicBezTo>
                  <a:cubicBezTo>
                    <a:pt x="124" y="65"/>
                    <a:pt x="113" y="55"/>
                    <a:pt x="101" y="55"/>
                  </a:cubicBezTo>
                  <a:cubicBezTo>
                    <a:pt x="88" y="55"/>
                    <a:pt x="78" y="65"/>
                    <a:pt x="78" y="78"/>
                  </a:cubicBezTo>
                  <a:cubicBezTo>
                    <a:pt x="78" y="91"/>
                    <a:pt x="88" y="101"/>
                    <a:pt x="101" y="101"/>
                  </a:cubicBezTo>
                  <a:close/>
                  <a:moveTo>
                    <a:pt x="141" y="166"/>
                  </a:moveTo>
                  <a:lnTo>
                    <a:pt x="144" y="128"/>
                  </a:lnTo>
                  <a:cubicBezTo>
                    <a:pt x="145" y="117"/>
                    <a:pt x="134" y="108"/>
                    <a:pt x="121" y="108"/>
                  </a:cubicBezTo>
                  <a:lnTo>
                    <a:pt x="109" y="108"/>
                  </a:lnTo>
                  <a:cubicBezTo>
                    <a:pt x="109" y="109"/>
                    <a:pt x="109" y="114"/>
                    <a:pt x="106" y="117"/>
                  </a:cubicBezTo>
                  <a:cubicBezTo>
                    <a:pt x="106" y="117"/>
                    <a:pt x="111" y="142"/>
                    <a:pt x="109" y="151"/>
                  </a:cubicBezTo>
                  <a:cubicBezTo>
                    <a:pt x="108" y="154"/>
                    <a:pt x="104" y="163"/>
                    <a:pt x="100" y="163"/>
                  </a:cubicBezTo>
                  <a:cubicBezTo>
                    <a:pt x="96" y="163"/>
                    <a:pt x="93" y="154"/>
                    <a:pt x="92" y="151"/>
                  </a:cubicBezTo>
                  <a:cubicBezTo>
                    <a:pt x="91" y="142"/>
                    <a:pt x="97" y="117"/>
                    <a:pt x="97" y="117"/>
                  </a:cubicBezTo>
                  <a:cubicBezTo>
                    <a:pt x="96" y="116"/>
                    <a:pt x="94" y="115"/>
                    <a:pt x="94" y="108"/>
                  </a:cubicBezTo>
                  <a:lnTo>
                    <a:pt x="80" y="108"/>
                  </a:lnTo>
                  <a:cubicBezTo>
                    <a:pt x="68" y="108"/>
                    <a:pt x="56" y="117"/>
                    <a:pt x="57" y="129"/>
                  </a:cubicBezTo>
                  <a:lnTo>
                    <a:pt x="60" y="166"/>
                  </a:lnTo>
                  <a:cubicBezTo>
                    <a:pt x="70" y="176"/>
                    <a:pt x="86" y="176"/>
                    <a:pt x="101" y="176"/>
                  </a:cubicBezTo>
                  <a:cubicBezTo>
                    <a:pt x="115" y="176"/>
                    <a:pt x="132" y="175"/>
                    <a:pt x="141" y="166"/>
                  </a:cubicBezTo>
                  <a:close/>
                  <a:moveTo>
                    <a:pt x="165" y="191"/>
                  </a:moveTo>
                  <a:lnTo>
                    <a:pt x="165" y="191"/>
                  </a:lnTo>
                  <a:lnTo>
                    <a:pt x="36" y="191"/>
                  </a:lnTo>
                  <a:lnTo>
                    <a:pt x="36" y="42"/>
                  </a:lnTo>
                  <a:lnTo>
                    <a:pt x="165" y="42"/>
                  </a:lnTo>
                  <a:lnTo>
                    <a:pt x="165" y="191"/>
                  </a:lnTo>
                  <a:close/>
                  <a:moveTo>
                    <a:pt x="249" y="73"/>
                  </a:moveTo>
                  <a:lnTo>
                    <a:pt x="249" y="73"/>
                  </a:lnTo>
                  <a:lnTo>
                    <a:pt x="193" y="73"/>
                  </a:lnTo>
                  <a:cubicBezTo>
                    <a:pt x="186" y="73"/>
                    <a:pt x="181" y="67"/>
                    <a:pt x="181" y="60"/>
                  </a:cubicBezTo>
                  <a:cubicBezTo>
                    <a:pt x="181" y="54"/>
                    <a:pt x="186" y="48"/>
                    <a:pt x="193" y="48"/>
                  </a:cubicBezTo>
                  <a:lnTo>
                    <a:pt x="249" y="48"/>
                  </a:lnTo>
                  <a:cubicBezTo>
                    <a:pt x="256" y="48"/>
                    <a:pt x="261" y="54"/>
                    <a:pt x="261" y="60"/>
                  </a:cubicBezTo>
                  <a:cubicBezTo>
                    <a:pt x="261" y="67"/>
                    <a:pt x="256" y="73"/>
                    <a:pt x="249" y="73"/>
                  </a:cubicBezTo>
                  <a:close/>
                  <a:moveTo>
                    <a:pt x="302" y="123"/>
                  </a:moveTo>
                  <a:lnTo>
                    <a:pt x="302" y="123"/>
                  </a:lnTo>
                  <a:cubicBezTo>
                    <a:pt x="302" y="128"/>
                    <a:pt x="297" y="133"/>
                    <a:pt x="292" y="133"/>
                  </a:cubicBezTo>
                  <a:lnTo>
                    <a:pt x="191" y="133"/>
                  </a:lnTo>
                  <a:cubicBezTo>
                    <a:pt x="186" y="133"/>
                    <a:pt x="181" y="128"/>
                    <a:pt x="181" y="123"/>
                  </a:cubicBezTo>
                  <a:cubicBezTo>
                    <a:pt x="181" y="117"/>
                    <a:pt x="186" y="113"/>
                    <a:pt x="191" y="113"/>
                  </a:cubicBezTo>
                  <a:lnTo>
                    <a:pt x="292" y="113"/>
                  </a:lnTo>
                  <a:cubicBezTo>
                    <a:pt x="297" y="113"/>
                    <a:pt x="302" y="117"/>
                    <a:pt x="302" y="123"/>
                  </a:cubicBezTo>
                  <a:close/>
                  <a:moveTo>
                    <a:pt x="302" y="163"/>
                  </a:moveTo>
                  <a:lnTo>
                    <a:pt x="302" y="163"/>
                  </a:lnTo>
                  <a:cubicBezTo>
                    <a:pt x="302" y="169"/>
                    <a:pt x="297" y="173"/>
                    <a:pt x="292" y="173"/>
                  </a:cubicBezTo>
                  <a:lnTo>
                    <a:pt x="191" y="173"/>
                  </a:lnTo>
                  <a:cubicBezTo>
                    <a:pt x="186" y="173"/>
                    <a:pt x="181" y="169"/>
                    <a:pt x="181" y="163"/>
                  </a:cubicBezTo>
                  <a:cubicBezTo>
                    <a:pt x="181" y="157"/>
                    <a:pt x="186" y="153"/>
                    <a:pt x="191" y="153"/>
                  </a:cubicBezTo>
                  <a:lnTo>
                    <a:pt x="292" y="153"/>
                  </a:lnTo>
                  <a:cubicBezTo>
                    <a:pt x="297" y="153"/>
                    <a:pt x="302" y="157"/>
                    <a:pt x="302" y="163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1" name="TextBox 82"/>
            <p:cNvSpPr txBox="1"/>
            <p:nvPr/>
          </p:nvSpPr>
          <p:spPr>
            <a:xfrm>
              <a:off x="3426850" y="5805264"/>
              <a:ext cx="24713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Group 10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570783" y="5733256"/>
            <a:ext cx="7272808" cy="442913"/>
            <a:chOff x="6825277" y="5783863"/>
            <a:chExt cx="6598984" cy="442913"/>
          </a:xfrm>
        </p:grpSpPr>
        <p:sp>
          <p:nvSpPr>
            <p:cNvPr id="33" name="Freeform 9"/>
            <p:cNvSpPr/>
            <p:nvPr/>
          </p:nvSpPr>
          <p:spPr bwMode="auto">
            <a:xfrm>
              <a:off x="6825277" y="5783863"/>
              <a:ext cx="504825" cy="442913"/>
            </a:xfrm>
            <a:custGeom>
              <a:avLst/>
              <a:gdLst>
                <a:gd name="T0" fmla="*/ 472 w 613"/>
                <a:gd name="T1" fmla="*/ 18 h 537"/>
                <a:gd name="T2" fmla="*/ 539 w 613"/>
                <a:gd name="T3" fmla="*/ 134 h 537"/>
                <a:gd name="T4" fmla="*/ 605 w 613"/>
                <a:gd name="T5" fmla="*/ 248 h 537"/>
                <a:gd name="T6" fmla="*/ 606 w 613"/>
                <a:gd name="T7" fmla="*/ 287 h 537"/>
                <a:gd name="T8" fmla="*/ 539 w 613"/>
                <a:gd name="T9" fmla="*/ 403 h 537"/>
                <a:gd name="T10" fmla="*/ 473 w 613"/>
                <a:gd name="T11" fmla="*/ 517 h 537"/>
                <a:gd name="T12" fmla="*/ 440 w 613"/>
                <a:gd name="T13" fmla="*/ 537 h 537"/>
                <a:gd name="T14" fmla="*/ 306 w 613"/>
                <a:gd name="T15" fmla="*/ 537 h 537"/>
                <a:gd name="T16" fmla="*/ 175 w 613"/>
                <a:gd name="T17" fmla="*/ 537 h 537"/>
                <a:gd name="T18" fmla="*/ 140 w 613"/>
                <a:gd name="T19" fmla="*/ 519 h 537"/>
                <a:gd name="T20" fmla="*/ 73 w 613"/>
                <a:gd name="T21" fmla="*/ 403 h 537"/>
                <a:gd name="T22" fmla="*/ 7 w 613"/>
                <a:gd name="T23" fmla="*/ 289 h 537"/>
                <a:gd name="T24" fmla="*/ 6 w 613"/>
                <a:gd name="T25" fmla="*/ 250 h 537"/>
                <a:gd name="T26" fmla="*/ 73 w 613"/>
                <a:gd name="T27" fmla="*/ 134 h 537"/>
                <a:gd name="T28" fmla="*/ 139 w 613"/>
                <a:gd name="T29" fmla="*/ 20 h 537"/>
                <a:gd name="T30" fmla="*/ 172 w 613"/>
                <a:gd name="T31" fmla="*/ 0 h 537"/>
                <a:gd name="T32" fmla="*/ 306 w 613"/>
                <a:gd name="T33" fmla="*/ 0 h 537"/>
                <a:gd name="T34" fmla="*/ 437 w 613"/>
                <a:gd name="T35" fmla="*/ 0 h 537"/>
                <a:gd name="T36" fmla="*/ 472 w 613"/>
                <a:gd name="T37" fmla="*/ 1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3" h="537">
                  <a:moveTo>
                    <a:pt x="472" y="18"/>
                  </a:moveTo>
                  <a:lnTo>
                    <a:pt x="539" y="134"/>
                  </a:lnTo>
                  <a:cubicBezTo>
                    <a:pt x="561" y="172"/>
                    <a:pt x="583" y="210"/>
                    <a:pt x="605" y="248"/>
                  </a:cubicBezTo>
                  <a:cubicBezTo>
                    <a:pt x="612" y="260"/>
                    <a:pt x="613" y="273"/>
                    <a:pt x="606" y="287"/>
                  </a:cubicBezTo>
                  <a:lnTo>
                    <a:pt x="539" y="403"/>
                  </a:lnTo>
                  <a:cubicBezTo>
                    <a:pt x="517" y="441"/>
                    <a:pt x="495" y="479"/>
                    <a:pt x="473" y="517"/>
                  </a:cubicBezTo>
                  <a:cubicBezTo>
                    <a:pt x="466" y="529"/>
                    <a:pt x="455" y="536"/>
                    <a:pt x="440" y="537"/>
                  </a:cubicBezTo>
                  <a:lnTo>
                    <a:pt x="306" y="537"/>
                  </a:lnTo>
                  <a:cubicBezTo>
                    <a:pt x="262" y="537"/>
                    <a:pt x="219" y="537"/>
                    <a:pt x="175" y="537"/>
                  </a:cubicBezTo>
                  <a:cubicBezTo>
                    <a:pt x="160" y="537"/>
                    <a:pt x="149" y="532"/>
                    <a:pt x="140" y="519"/>
                  </a:cubicBezTo>
                  <a:lnTo>
                    <a:pt x="73" y="403"/>
                  </a:lnTo>
                  <a:cubicBezTo>
                    <a:pt x="51" y="365"/>
                    <a:pt x="29" y="327"/>
                    <a:pt x="7" y="289"/>
                  </a:cubicBezTo>
                  <a:cubicBezTo>
                    <a:pt x="1" y="277"/>
                    <a:pt x="0" y="264"/>
                    <a:pt x="6" y="250"/>
                  </a:cubicBezTo>
                  <a:lnTo>
                    <a:pt x="73" y="134"/>
                  </a:lnTo>
                  <a:cubicBezTo>
                    <a:pt x="95" y="96"/>
                    <a:pt x="117" y="58"/>
                    <a:pt x="139" y="20"/>
                  </a:cubicBezTo>
                  <a:cubicBezTo>
                    <a:pt x="146" y="8"/>
                    <a:pt x="157" y="1"/>
                    <a:pt x="172" y="0"/>
                  </a:cubicBezTo>
                  <a:lnTo>
                    <a:pt x="306" y="0"/>
                  </a:lnTo>
                  <a:cubicBezTo>
                    <a:pt x="350" y="0"/>
                    <a:pt x="394" y="0"/>
                    <a:pt x="437" y="0"/>
                  </a:cubicBezTo>
                  <a:cubicBezTo>
                    <a:pt x="452" y="0"/>
                    <a:pt x="464" y="5"/>
                    <a:pt x="472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4" name="Freeform 10"/>
            <p:cNvSpPr>
              <a:spLocks noEditPoints="1"/>
            </p:cNvSpPr>
            <p:nvPr/>
          </p:nvSpPr>
          <p:spPr bwMode="auto">
            <a:xfrm>
              <a:off x="6955452" y="5863238"/>
              <a:ext cx="268288" cy="285750"/>
            </a:xfrm>
            <a:custGeom>
              <a:avLst/>
              <a:gdLst>
                <a:gd name="T0" fmla="*/ 163 w 327"/>
                <a:gd name="T1" fmla="*/ 331 h 347"/>
                <a:gd name="T2" fmla="*/ 164 w 327"/>
                <a:gd name="T3" fmla="*/ 192 h 347"/>
                <a:gd name="T4" fmla="*/ 261 w 327"/>
                <a:gd name="T5" fmla="*/ 174 h 347"/>
                <a:gd name="T6" fmla="*/ 200 w 327"/>
                <a:gd name="T7" fmla="*/ 198 h 347"/>
                <a:gd name="T8" fmla="*/ 55 w 327"/>
                <a:gd name="T9" fmla="*/ 124 h 347"/>
                <a:gd name="T10" fmla="*/ 73 w 327"/>
                <a:gd name="T11" fmla="*/ 126 h 347"/>
                <a:gd name="T12" fmla="*/ 96 w 327"/>
                <a:gd name="T13" fmla="*/ 128 h 347"/>
                <a:gd name="T14" fmla="*/ 96 w 327"/>
                <a:gd name="T15" fmla="*/ 113 h 347"/>
                <a:gd name="T16" fmla="*/ 163 w 327"/>
                <a:gd name="T17" fmla="*/ 175 h 347"/>
                <a:gd name="T18" fmla="*/ 238 w 327"/>
                <a:gd name="T19" fmla="*/ 121 h 347"/>
                <a:gd name="T20" fmla="*/ 254 w 327"/>
                <a:gd name="T21" fmla="*/ 118 h 347"/>
                <a:gd name="T22" fmla="*/ 264 w 327"/>
                <a:gd name="T23" fmla="*/ 122 h 347"/>
                <a:gd name="T24" fmla="*/ 240 w 327"/>
                <a:gd name="T25" fmla="*/ 148 h 347"/>
                <a:gd name="T26" fmla="*/ 282 w 327"/>
                <a:gd name="T27" fmla="*/ 197 h 347"/>
                <a:gd name="T28" fmla="*/ 269 w 327"/>
                <a:gd name="T29" fmla="*/ 152 h 347"/>
                <a:gd name="T30" fmla="*/ 269 w 327"/>
                <a:gd name="T31" fmla="*/ 289 h 347"/>
                <a:gd name="T32" fmla="*/ 284 w 327"/>
                <a:gd name="T33" fmla="*/ 285 h 347"/>
                <a:gd name="T34" fmla="*/ 178 w 327"/>
                <a:gd name="T35" fmla="*/ 343 h 347"/>
                <a:gd name="T36" fmla="*/ 164 w 327"/>
                <a:gd name="T37" fmla="*/ 346 h 347"/>
                <a:gd name="T38" fmla="*/ 43 w 327"/>
                <a:gd name="T39" fmla="*/ 285 h 347"/>
                <a:gd name="T40" fmla="*/ 58 w 327"/>
                <a:gd name="T41" fmla="*/ 289 h 347"/>
                <a:gd name="T42" fmla="*/ 58 w 327"/>
                <a:gd name="T43" fmla="*/ 152 h 347"/>
                <a:gd name="T44" fmla="*/ 46 w 327"/>
                <a:gd name="T45" fmla="*/ 197 h 347"/>
                <a:gd name="T46" fmla="*/ 82 w 327"/>
                <a:gd name="T47" fmla="*/ 145 h 347"/>
                <a:gd name="T48" fmla="*/ 36 w 327"/>
                <a:gd name="T49" fmla="*/ 231 h 347"/>
                <a:gd name="T50" fmla="*/ 42 w 327"/>
                <a:gd name="T51" fmla="*/ 244 h 347"/>
                <a:gd name="T52" fmla="*/ 49 w 327"/>
                <a:gd name="T53" fmla="*/ 257 h 347"/>
                <a:gd name="T54" fmla="*/ 26 w 327"/>
                <a:gd name="T55" fmla="*/ 274 h 347"/>
                <a:gd name="T56" fmla="*/ 16 w 327"/>
                <a:gd name="T57" fmla="*/ 217 h 347"/>
                <a:gd name="T58" fmla="*/ 31 w 327"/>
                <a:gd name="T59" fmla="*/ 192 h 347"/>
                <a:gd name="T60" fmla="*/ 272 w 327"/>
                <a:gd name="T61" fmla="*/ 220 h 347"/>
                <a:gd name="T62" fmla="*/ 267 w 327"/>
                <a:gd name="T63" fmla="*/ 234 h 347"/>
                <a:gd name="T64" fmla="*/ 262 w 327"/>
                <a:gd name="T65" fmla="*/ 249 h 347"/>
                <a:gd name="T66" fmla="*/ 259 w 327"/>
                <a:gd name="T67" fmla="*/ 260 h 347"/>
                <a:gd name="T68" fmla="*/ 277 w 327"/>
                <a:gd name="T69" fmla="*/ 210 h 347"/>
                <a:gd name="T70" fmla="*/ 296 w 327"/>
                <a:gd name="T71" fmla="*/ 208 h 347"/>
                <a:gd name="T72" fmla="*/ 162 w 327"/>
                <a:gd name="T73" fmla="*/ 0 h 347"/>
                <a:gd name="T74" fmla="*/ 241 w 327"/>
                <a:gd name="T75" fmla="*/ 62 h 347"/>
                <a:gd name="T76" fmla="*/ 227 w 327"/>
                <a:gd name="T77" fmla="*/ 103 h 347"/>
                <a:gd name="T78" fmla="*/ 210 w 327"/>
                <a:gd name="T79" fmla="*/ 47 h 347"/>
                <a:gd name="T80" fmla="*/ 112 w 327"/>
                <a:gd name="T81" fmla="*/ 106 h 347"/>
                <a:gd name="T82" fmla="*/ 88 w 327"/>
                <a:gd name="T83" fmla="*/ 89 h 347"/>
                <a:gd name="T84" fmla="*/ 114 w 327"/>
                <a:gd name="T85" fmla="*/ 24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7" h="347">
                  <a:moveTo>
                    <a:pt x="153" y="191"/>
                  </a:moveTo>
                  <a:lnTo>
                    <a:pt x="153" y="329"/>
                  </a:lnTo>
                  <a:cubicBezTo>
                    <a:pt x="156" y="331"/>
                    <a:pt x="160" y="331"/>
                    <a:pt x="163" y="331"/>
                  </a:cubicBezTo>
                  <a:cubicBezTo>
                    <a:pt x="167" y="331"/>
                    <a:pt x="171" y="330"/>
                    <a:pt x="174" y="329"/>
                  </a:cubicBezTo>
                  <a:lnTo>
                    <a:pt x="174" y="191"/>
                  </a:lnTo>
                  <a:cubicBezTo>
                    <a:pt x="171" y="192"/>
                    <a:pt x="167" y="192"/>
                    <a:pt x="164" y="192"/>
                  </a:cubicBezTo>
                  <a:cubicBezTo>
                    <a:pt x="160" y="192"/>
                    <a:pt x="157" y="192"/>
                    <a:pt x="153" y="191"/>
                  </a:cubicBezTo>
                  <a:close/>
                  <a:moveTo>
                    <a:pt x="200" y="198"/>
                  </a:moveTo>
                  <a:lnTo>
                    <a:pt x="261" y="174"/>
                  </a:lnTo>
                  <a:lnTo>
                    <a:pt x="261" y="199"/>
                  </a:lnTo>
                  <a:lnTo>
                    <a:pt x="200" y="223"/>
                  </a:lnTo>
                  <a:lnTo>
                    <a:pt x="200" y="198"/>
                  </a:lnTo>
                  <a:close/>
                  <a:moveTo>
                    <a:pt x="82" y="145"/>
                  </a:moveTo>
                  <a:lnTo>
                    <a:pt x="57" y="131"/>
                  </a:lnTo>
                  <a:cubicBezTo>
                    <a:pt x="54" y="130"/>
                    <a:pt x="53" y="126"/>
                    <a:pt x="55" y="124"/>
                  </a:cubicBezTo>
                  <a:cubicBezTo>
                    <a:pt x="56" y="121"/>
                    <a:pt x="60" y="120"/>
                    <a:pt x="62" y="122"/>
                  </a:cubicBezTo>
                  <a:lnTo>
                    <a:pt x="86" y="135"/>
                  </a:lnTo>
                  <a:lnTo>
                    <a:pt x="73" y="126"/>
                  </a:lnTo>
                  <a:cubicBezTo>
                    <a:pt x="70" y="124"/>
                    <a:pt x="70" y="120"/>
                    <a:pt x="72" y="118"/>
                  </a:cubicBezTo>
                  <a:cubicBezTo>
                    <a:pt x="73" y="115"/>
                    <a:pt x="77" y="115"/>
                    <a:pt x="80" y="117"/>
                  </a:cubicBezTo>
                  <a:lnTo>
                    <a:pt x="96" y="128"/>
                  </a:lnTo>
                  <a:lnTo>
                    <a:pt x="88" y="121"/>
                  </a:lnTo>
                  <a:cubicBezTo>
                    <a:pt x="86" y="119"/>
                    <a:pt x="86" y="115"/>
                    <a:pt x="88" y="113"/>
                  </a:cubicBezTo>
                  <a:cubicBezTo>
                    <a:pt x="90" y="111"/>
                    <a:pt x="94" y="110"/>
                    <a:pt x="96" y="113"/>
                  </a:cubicBezTo>
                  <a:lnTo>
                    <a:pt x="162" y="175"/>
                  </a:lnTo>
                  <a:cubicBezTo>
                    <a:pt x="163" y="175"/>
                    <a:pt x="163" y="175"/>
                    <a:pt x="163" y="175"/>
                  </a:cubicBezTo>
                  <a:cubicBezTo>
                    <a:pt x="163" y="175"/>
                    <a:pt x="163" y="175"/>
                    <a:pt x="163" y="175"/>
                  </a:cubicBezTo>
                  <a:lnTo>
                    <a:pt x="230" y="113"/>
                  </a:lnTo>
                  <a:cubicBezTo>
                    <a:pt x="232" y="110"/>
                    <a:pt x="236" y="111"/>
                    <a:pt x="238" y="113"/>
                  </a:cubicBezTo>
                  <a:cubicBezTo>
                    <a:pt x="240" y="115"/>
                    <a:pt x="240" y="119"/>
                    <a:pt x="238" y="121"/>
                  </a:cubicBezTo>
                  <a:lnTo>
                    <a:pt x="229" y="128"/>
                  </a:lnTo>
                  <a:lnTo>
                    <a:pt x="246" y="117"/>
                  </a:lnTo>
                  <a:cubicBezTo>
                    <a:pt x="249" y="115"/>
                    <a:pt x="252" y="115"/>
                    <a:pt x="254" y="118"/>
                  </a:cubicBezTo>
                  <a:cubicBezTo>
                    <a:pt x="256" y="120"/>
                    <a:pt x="255" y="124"/>
                    <a:pt x="253" y="126"/>
                  </a:cubicBezTo>
                  <a:lnTo>
                    <a:pt x="240" y="135"/>
                  </a:lnTo>
                  <a:lnTo>
                    <a:pt x="264" y="122"/>
                  </a:lnTo>
                  <a:cubicBezTo>
                    <a:pt x="266" y="120"/>
                    <a:pt x="270" y="121"/>
                    <a:pt x="271" y="124"/>
                  </a:cubicBezTo>
                  <a:cubicBezTo>
                    <a:pt x="273" y="127"/>
                    <a:pt x="272" y="130"/>
                    <a:pt x="269" y="131"/>
                  </a:cubicBezTo>
                  <a:lnTo>
                    <a:pt x="240" y="148"/>
                  </a:lnTo>
                  <a:lnTo>
                    <a:pt x="284" y="129"/>
                  </a:lnTo>
                  <a:lnTo>
                    <a:pt x="284" y="197"/>
                  </a:lnTo>
                  <a:cubicBezTo>
                    <a:pt x="283" y="197"/>
                    <a:pt x="283" y="197"/>
                    <a:pt x="282" y="197"/>
                  </a:cubicBezTo>
                  <a:lnTo>
                    <a:pt x="273" y="196"/>
                  </a:lnTo>
                  <a:lnTo>
                    <a:pt x="269" y="203"/>
                  </a:lnTo>
                  <a:lnTo>
                    <a:pt x="269" y="152"/>
                  </a:lnTo>
                  <a:lnTo>
                    <a:pt x="190" y="186"/>
                  </a:lnTo>
                  <a:lnTo>
                    <a:pt x="190" y="322"/>
                  </a:lnTo>
                  <a:lnTo>
                    <a:pt x="269" y="289"/>
                  </a:lnTo>
                  <a:lnTo>
                    <a:pt x="269" y="279"/>
                  </a:lnTo>
                  <a:cubicBezTo>
                    <a:pt x="272" y="280"/>
                    <a:pt x="275" y="282"/>
                    <a:pt x="277" y="283"/>
                  </a:cubicBezTo>
                  <a:cubicBezTo>
                    <a:pt x="280" y="284"/>
                    <a:pt x="282" y="284"/>
                    <a:pt x="284" y="285"/>
                  </a:cubicBezTo>
                  <a:lnTo>
                    <a:pt x="284" y="299"/>
                  </a:lnTo>
                  <a:lnTo>
                    <a:pt x="185" y="341"/>
                  </a:lnTo>
                  <a:cubicBezTo>
                    <a:pt x="183" y="342"/>
                    <a:pt x="181" y="343"/>
                    <a:pt x="178" y="343"/>
                  </a:cubicBezTo>
                  <a:lnTo>
                    <a:pt x="174" y="345"/>
                  </a:lnTo>
                  <a:lnTo>
                    <a:pt x="174" y="345"/>
                  </a:lnTo>
                  <a:cubicBezTo>
                    <a:pt x="171" y="346"/>
                    <a:pt x="167" y="346"/>
                    <a:pt x="164" y="346"/>
                  </a:cubicBezTo>
                  <a:cubicBezTo>
                    <a:pt x="156" y="347"/>
                    <a:pt x="149" y="345"/>
                    <a:pt x="142" y="340"/>
                  </a:cubicBezTo>
                  <a:lnTo>
                    <a:pt x="43" y="299"/>
                  </a:lnTo>
                  <a:lnTo>
                    <a:pt x="43" y="285"/>
                  </a:lnTo>
                  <a:cubicBezTo>
                    <a:pt x="45" y="284"/>
                    <a:pt x="48" y="284"/>
                    <a:pt x="50" y="283"/>
                  </a:cubicBezTo>
                  <a:cubicBezTo>
                    <a:pt x="53" y="282"/>
                    <a:pt x="55" y="280"/>
                    <a:pt x="58" y="279"/>
                  </a:cubicBezTo>
                  <a:lnTo>
                    <a:pt x="58" y="289"/>
                  </a:lnTo>
                  <a:lnTo>
                    <a:pt x="138" y="322"/>
                  </a:lnTo>
                  <a:lnTo>
                    <a:pt x="138" y="186"/>
                  </a:lnTo>
                  <a:lnTo>
                    <a:pt x="58" y="152"/>
                  </a:lnTo>
                  <a:lnTo>
                    <a:pt x="58" y="203"/>
                  </a:lnTo>
                  <a:lnTo>
                    <a:pt x="55" y="196"/>
                  </a:lnTo>
                  <a:lnTo>
                    <a:pt x="46" y="197"/>
                  </a:lnTo>
                  <a:cubicBezTo>
                    <a:pt x="45" y="197"/>
                    <a:pt x="44" y="197"/>
                    <a:pt x="43" y="197"/>
                  </a:cubicBezTo>
                  <a:lnTo>
                    <a:pt x="43" y="129"/>
                  </a:lnTo>
                  <a:lnTo>
                    <a:pt x="82" y="145"/>
                  </a:lnTo>
                  <a:close/>
                  <a:moveTo>
                    <a:pt x="49" y="210"/>
                  </a:moveTo>
                  <a:cubicBezTo>
                    <a:pt x="51" y="213"/>
                    <a:pt x="53" y="216"/>
                    <a:pt x="54" y="220"/>
                  </a:cubicBezTo>
                  <a:lnTo>
                    <a:pt x="36" y="231"/>
                  </a:lnTo>
                  <a:lnTo>
                    <a:pt x="56" y="223"/>
                  </a:lnTo>
                  <a:cubicBezTo>
                    <a:pt x="57" y="227"/>
                    <a:pt x="58" y="230"/>
                    <a:pt x="60" y="234"/>
                  </a:cubicBezTo>
                  <a:lnTo>
                    <a:pt x="42" y="244"/>
                  </a:lnTo>
                  <a:lnTo>
                    <a:pt x="61" y="237"/>
                  </a:lnTo>
                  <a:cubicBezTo>
                    <a:pt x="62" y="241"/>
                    <a:pt x="63" y="245"/>
                    <a:pt x="65" y="249"/>
                  </a:cubicBezTo>
                  <a:lnTo>
                    <a:pt x="49" y="257"/>
                  </a:lnTo>
                  <a:lnTo>
                    <a:pt x="65" y="251"/>
                  </a:lnTo>
                  <a:cubicBezTo>
                    <a:pt x="66" y="254"/>
                    <a:pt x="67" y="257"/>
                    <a:pt x="67" y="260"/>
                  </a:cubicBezTo>
                  <a:cubicBezTo>
                    <a:pt x="64" y="262"/>
                    <a:pt x="38" y="279"/>
                    <a:pt x="26" y="274"/>
                  </a:cubicBezTo>
                  <a:cubicBezTo>
                    <a:pt x="13" y="269"/>
                    <a:pt x="1" y="252"/>
                    <a:pt x="0" y="236"/>
                  </a:cubicBezTo>
                  <a:cubicBezTo>
                    <a:pt x="0" y="221"/>
                    <a:pt x="40" y="211"/>
                    <a:pt x="49" y="210"/>
                  </a:cubicBezTo>
                  <a:close/>
                  <a:moveTo>
                    <a:pt x="16" y="217"/>
                  </a:moveTo>
                  <a:lnTo>
                    <a:pt x="26" y="213"/>
                  </a:lnTo>
                  <a:lnTo>
                    <a:pt x="31" y="208"/>
                  </a:lnTo>
                  <a:lnTo>
                    <a:pt x="31" y="192"/>
                  </a:lnTo>
                  <a:cubicBezTo>
                    <a:pt x="22" y="196"/>
                    <a:pt x="18" y="206"/>
                    <a:pt x="16" y="217"/>
                  </a:cubicBezTo>
                  <a:close/>
                  <a:moveTo>
                    <a:pt x="277" y="210"/>
                  </a:moveTo>
                  <a:cubicBezTo>
                    <a:pt x="276" y="213"/>
                    <a:pt x="274" y="216"/>
                    <a:pt x="272" y="220"/>
                  </a:cubicBezTo>
                  <a:lnTo>
                    <a:pt x="291" y="231"/>
                  </a:lnTo>
                  <a:lnTo>
                    <a:pt x="271" y="223"/>
                  </a:lnTo>
                  <a:cubicBezTo>
                    <a:pt x="269" y="227"/>
                    <a:pt x="268" y="230"/>
                    <a:pt x="267" y="234"/>
                  </a:cubicBezTo>
                  <a:lnTo>
                    <a:pt x="284" y="244"/>
                  </a:lnTo>
                  <a:lnTo>
                    <a:pt x="266" y="237"/>
                  </a:lnTo>
                  <a:cubicBezTo>
                    <a:pt x="264" y="241"/>
                    <a:pt x="263" y="245"/>
                    <a:pt x="262" y="249"/>
                  </a:cubicBezTo>
                  <a:lnTo>
                    <a:pt x="278" y="257"/>
                  </a:lnTo>
                  <a:lnTo>
                    <a:pt x="261" y="251"/>
                  </a:lnTo>
                  <a:cubicBezTo>
                    <a:pt x="261" y="254"/>
                    <a:pt x="260" y="257"/>
                    <a:pt x="259" y="260"/>
                  </a:cubicBezTo>
                  <a:cubicBezTo>
                    <a:pt x="263" y="262"/>
                    <a:pt x="289" y="279"/>
                    <a:pt x="301" y="274"/>
                  </a:cubicBezTo>
                  <a:cubicBezTo>
                    <a:pt x="313" y="269"/>
                    <a:pt x="326" y="252"/>
                    <a:pt x="326" y="236"/>
                  </a:cubicBezTo>
                  <a:cubicBezTo>
                    <a:pt x="327" y="221"/>
                    <a:pt x="286" y="211"/>
                    <a:pt x="277" y="210"/>
                  </a:cubicBezTo>
                  <a:close/>
                  <a:moveTo>
                    <a:pt x="311" y="217"/>
                  </a:moveTo>
                  <a:lnTo>
                    <a:pt x="300" y="213"/>
                  </a:lnTo>
                  <a:lnTo>
                    <a:pt x="296" y="208"/>
                  </a:lnTo>
                  <a:lnTo>
                    <a:pt x="295" y="192"/>
                  </a:lnTo>
                  <a:cubicBezTo>
                    <a:pt x="305" y="196"/>
                    <a:pt x="309" y="206"/>
                    <a:pt x="311" y="217"/>
                  </a:cubicBezTo>
                  <a:close/>
                  <a:moveTo>
                    <a:pt x="162" y="0"/>
                  </a:moveTo>
                  <a:cubicBezTo>
                    <a:pt x="181" y="0"/>
                    <a:pt x="198" y="10"/>
                    <a:pt x="210" y="24"/>
                  </a:cubicBezTo>
                  <a:cubicBezTo>
                    <a:pt x="218" y="34"/>
                    <a:pt x="224" y="45"/>
                    <a:pt x="228" y="59"/>
                  </a:cubicBezTo>
                  <a:cubicBezTo>
                    <a:pt x="232" y="58"/>
                    <a:pt x="239" y="57"/>
                    <a:pt x="241" y="62"/>
                  </a:cubicBezTo>
                  <a:cubicBezTo>
                    <a:pt x="244" y="70"/>
                    <a:pt x="242" y="87"/>
                    <a:pt x="237" y="89"/>
                  </a:cubicBezTo>
                  <a:cubicBezTo>
                    <a:pt x="235" y="90"/>
                    <a:pt x="232" y="90"/>
                    <a:pt x="229" y="90"/>
                  </a:cubicBezTo>
                  <a:cubicBezTo>
                    <a:pt x="229" y="94"/>
                    <a:pt x="228" y="99"/>
                    <a:pt x="227" y="103"/>
                  </a:cubicBezTo>
                  <a:cubicBezTo>
                    <a:pt x="222" y="104"/>
                    <a:pt x="217" y="105"/>
                    <a:pt x="213" y="106"/>
                  </a:cubicBezTo>
                  <a:cubicBezTo>
                    <a:pt x="216" y="98"/>
                    <a:pt x="217" y="89"/>
                    <a:pt x="217" y="80"/>
                  </a:cubicBezTo>
                  <a:cubicBezTo>
                    <a:pt x="217" y="68"/>
                    <a:pt x="215" y="57"/>
                    <a:pt x="210" y="47"/>
                  </a:cubicBezTo>
                  <a:cubicBezTo>
                    <a:pt x="173" y="76"/>
                    <a:pt x="125" y="55"/>
                    <a:pt x="113" y="50"/>
                  </a:cubicBezTo>
                  <a:cubicBezTo>
                    <a:pt x="109" y="59"/>
                    <a:pt x="107" y="69"/>
                    <a:pt x="107" y="80"/>
                  </a:cubicBezTo>
                  <a:cubicBezTo>
                    <a:pt x="107" y="89"/>
                    <a:pt x="109" y="98"/>
                    <a:pt x="112" y="106"/>
                  </a:cubicBezTo>
                  <a:cubicBezTo>
                    <a:pt x="107" y="105"/>
                    <a:pt x="103" y="104"/>
                    <a:pt x="98" y="103"/>
                  </a:cubicBezTo>
                  <a:cubicBezTo>
                    <a:pt x="97" y="99"/>
                    <a:pt x="96" y="94"/>
                    <a:pt x="95" y="90"/>
                  </a:cubicBezTo>
                  <a:cubicBezTo>
                    <a:pt x="93" y="90"/>
                    <a:pt x="90" y="90"/>
                    <a:pt x="88" y="89"/>
                  </a:cubicBezTo>
                  <a:cubicBezTo>
                    <a:pt x="82" y="87"/>
                    <a:pt x="81" y="70"/>
                    <a:pt x="84" y="62"/>
                  </a:cubicBezTo>
                  <a:cubicBezTo>
                    <a:pt x="86" y="57"/>
                    <a:pt x="92" y="58"/>
                    <a:pt x="97" y="59"/>
                  </a:cubicBezTo>
                  <a:cubicBezTo>
                    <a:pt x="100" y="45"/>
                    <a:pt x="106" y="34"/>
                    <a:pt x="114" y="24"/>
                  </a:cubicBezTo>
                  <a:cubicBezTo>
                    <a:pt x="126" y="10"/>
                    <a:pt x="143" y="0"/>
                    <a:pt x="162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35" name="TextBox 82"/>
            <p:cNvSpPr txBox="1"/>
            <p:nvPr/>
          </p:nvSpPr>
          <p:spPr>
            <a:xfrm>
              <a:off x="7359441" y="5805264"/>
              <a:ext cx="60648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Yiyi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 Zhang; 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Hanying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 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Ji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; 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Jiaqi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 Dong; 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Mingming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Cooper Black" panose="0208090404030B020404" pitchFamily="18" charset="0"/>
                  <a:ea typeface="+mj-ea"/>
                </a:rPr>
                <a:t> Liu</a:t>
              </a:r>
              <a:endParaRPr lang="en-US" altLang="zh-CN" sz="2000" dirty="0">
                <a:solidFill>
                  <a:schemeClr val="bg1"/>
                </a:solidFill>
                <a:latin typeface="Cooper Black" panose="0208090404030B020404" pitchFamily="18" charset="0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184">
        <p:blinds dir="vert"/>
      </p:transition>
    </mc:Choice>
    <mc:Fallback xmlns="">
      <p:transition spd="slow" advTm="6184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6"/>
          <p:cNvSpPr/>
          <p:nvPr/>
        </p:nvSpPr>
        <p:spPr bwMode="auto">
          <a:xfrm>
            <a:off x="4253018" y="1584582"/>
            <a:ext cx="681596" cy="598572"/>
          </a:xfrm>
          <a:custGeom>
            <a:avLst/>
            <a:gdLst>
              <a:gd name="T0" fmla="*/ 787 w 1021"/>
              <a:gd name="T1" fmla="*/ 31 h 896"/>
              <a:gd name="T2" fmla="*/ 899 w 1021"/>
              <a:gd name="T3" fmla="*/ 224 h 896"/>
              <a:gd name="T4" fmla="*/ 1008 w 1021"/>
              <a:gd name="T5" fmla="*/ 414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2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6 h 896"/>
              <a:gd name="T20" fmla="*/ 123 w 1021"/>
              <a:gd name="T21" fmla="*/ 672 h 896"/>
              <a:gd name="T22" fmla="*/ 13 w 1021"/>
              <a:gd name="T23" fmla="*/ 483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5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1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1"/>
                </a:moveTo>
                <a:lnTo>
                  <a:pt x="899" y="224"/>
                </a:lnTo>
                <a:cubicBezTo>
                  <a:pt x="935" y="287"/>
                  <a:pt x="972" y="351"/>
                  <a:pt x="1008" y="414"/>
                </a:cubicBezTo>
                <a:cubicBezTo>
                  <a:pt x="1020" y="435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6"/>
                  <a:pt x="826" y="799"/>
                  <a:pt x="789" y="862"/>
                </a:cubicBezTo>
                <a:cubicBezTo>
                  <a:pt x="777" y="882"/>
                  <a:pt x="759" y="895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6"/>
                  <a:pt x="248" y="887"/>
                  <a:pt x="234" y="866"/>
                </a:cubicBezTo>
                <a:lnTo>
                  <a:pt x="123" y="672"/>
                </a:lnTo>
                <a:cubicBezTo>
                  <a:pt x="86" y="609"/>
                  <a:pt x="50" y="546"/>
                  <a:pt x="13" y="483"/>
                </a:cubicBezTo>
                <a:cubicBezTo>
                  <a:pt x="2" y="462"/>
                  <a:pt x="0" y="440"/>
                  <a:pt x="11" y="417"/>
                </a:cubicBezTo>
                <a:lnTo>
                  <a:pt x="123" y="224"/>
                </a:lnTo>
                <a:cubicBezTo>
                  <a:pt x="159" y="161"/>
                  <a:pt x="196" y="98"/>
                  <a:pt x="232" y="35"/>
                </a:cubicBezTo>
                <a:cubicBezTo>
                  <a:pt x="244" y="14"/>
                  <a:pt x="262" y="2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1"/>
                  <a:pt x="773" y="10"/>
                  <a:pt x="787" y="31"/>
                </a:cubicBezTo>
                <a:close/>
              </a:path>
            </a:pathLst>
          </a:custGeom>
          <a:solidFill>
            <a:schemeClr val="accent1"/>
          </a:solidFill>
          <a:ln w="38100" cap="flat">
            <a:solidFill>
              <a:schemeClr val="tx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7"/>
          <p:cNvSpPr/>
          <p:nvPr/>
        </p:nvSpPr>
        <p:spPr bwMode="auto">
          <a:xfrm>
            <a:off x="4253018" y="2374186"/>
            <a:ext cx="681596" cy="598572"/>
          </a:xfrm>
          <a:custGeom>
            <a:avLst/>
            <a:gdLst>
              <a:gd name="T0" fmla="*/ 787 w 1021"/>
              <a:gd name="T1" fmla="*/ 31 h 896"/>
              <a:gd name="T2" fmla="*/ 899 w 1021"/>
              <a:gd name="T3" fmla="*/ 224 h 896"/>
              <a:gd name="T4" fmla="*/ 1008 w 1021"/>
              <a:gd name="T5" fmla="*/ 413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1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5 h 896"/>
              <a:gd name="T20" fmla="*/ 123 w 1021"/>
              <a:gd name="T21" fmla="*/ 672 h 896"/>
              <a:gd name="T22" fmla="*/ 13 w 1021"/>
              <a:gd name="T23" fmla="*/ 482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4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1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1"/>
                </a:moveTo>
                <a:lnTo>
                  <a:pt x="899" y="224"/>
                </a:lnTo>
                <a:cubicBezTo>
                  <a:pt x="935" y="287"/>
                  <a:pt x="972" y="350"/>
                  <a:pt x="1008" y="413"/>
                </a:cubicBezTo>
                <a:cubicBezTo>
                  <a:pt x="1020" y="434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5"/>
                  <a:pt x="826" y="798"/>
                  <a:pt x="789" y="861"/>
                </a:cubicBezTo>
                <a:cubicBezTo>
                  <a:pt x="777" y="882"/>
                  <a:pt x="759" y="894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6"/>
                  <a:pt x="248" y="886"/>
                  <a:pt x="234" y="865"/>
                </a:cubicBezTo>
                <a:lnTo>
                  <a:pt x="123" y="672"/>
                </a:lnTo>
                <a:cubicBezTo>
                  <a:pt x="86" y="609"/>
                  <a:pt x="50" y="546"/>
                  <a:pt x="13" y="482"/>
                </a:cubicBezTo>
                <a:cubicBezTo>
                  <a:pt x="2" y="462"/>
                  <a:pt x="0" y="440"/>
                  <a:pt x="11" y="417"/>
                </a:cubicBezTo>
                <a:lnTo>
                  <a:pt x="123" y="224"/>
                </a:lnTo>
                <a:cubicBezTo>
                  <a:pt x="159" y="161"/>
                  <a:pt x="196" y="97"/>
                  <a:pt x="232" y="34"/>
                </a:cubicBezTo>
                <a:cubicBezTo>
                  <a:pt x="244" y="14"/>
                  <a:pt x="262" y="2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0"/>
                  <a:pt x="773" y="10"/>
                  <a:pt x="787" y="31"/>
                </a:cubicBezTo>
                <a:close/>
              </a:path>
            </a:pathLst>
          </a:custGeom>
          <a:solidFill>
            <a:schemeClr val="accent1"/>
          </a:solidFill>
          <a:ln w="38100" cap="flat">
            <a:solidFill>
              <a:schemeClr val="tx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8"/>
          <p:cNvSpPr/>
          <p:nvPr/>
        </p:nvSpPr>
        <p:spPr bwMode="auto">
          <a:xfrm>
            <a:off x="4253018" y="3123149"/>
            <a:ext cx="681596" cy="598572"/>
          </a:xfrm>
          <a:custGeom>
            <a:avLst/>
            <a:gdLst>
              <a:gd name="T0" fmla="*/ 787 w 1021"/>
              <a:gd name="T1" fmla="*/ 31 h 897"/>
              <a:gd name="T2" fmla="*/ 899 w 1021"/>
              <a:gd name="T3" fmla="*/ 224 h 897"/>
              <a:gd name="T4" fmla="*/ 1008 w 1021"/>
              <a:gd name="T5" fmla="*/ 414 h 897"/>
              <a:gd name="T6" fmla="*/ 1010 w 1021"/>
              <a:gd name="T7" fmla="*/ 479 h 897"/>
              <a:gd name="T8" fmla="*/ 899 w 1021"/>
              <a:gd name="T9" fmla="*/ 673 h 897"/>
              <a:gd name="T10" fmla="*/ 789 w 1021"/>
              <a:gd name="T11" fmla="*/ 862 h 897"/>
              <a:gd name="T12" fmla="*/ 734 w 1021"/>
              <a:gd name="T13" fmla="*/ 897 h 897"/>
              <a:gd name="T14" fmla="*/ 511 w 1021"/>
              <a:gd name="T15" fmla="*/ 897 h 897"/>
              <a:gd name="T16" fmla="*/ 292 w 1021"/>
              <a:gd name="T17" fmla="*/ 897 h 897"/>
              <a:gd name="T18" fmla="*/ 234 w 1021"/>
              <a:gd name="T19" fmla="*/ 866 h 897"/>
              <a:gd name="T20" fmla="*/ 123 w 1021"/>
              <a:gd name="T21" fmla="*/ 673 h 897"/>
              <a:gd name="T22" fmla="*/ 13 w 1021"/>
              <a:gd name="T23" fmla="*/ 483 h 897"/>
              <a:gd name="T24" fmla="*/ 11 w 1021"/>
              <a:gd name="T25" fmla="*/ 418 h 897"/>
              <a:gd name="T26" fmla="*/ 123 w 1021"/>
              <a:gd name="T27" fmla="*/ 224 h 897"/>
              <a:gd name="T28" fmla="*/ 232 w 1021"/>
              <a:gd name="T29" fmla="*/ 35 h 897"/>
              <a:gd name="T30" fmla="*/ 288 w 1021"/>
              <a:gd name="T31" fmla="*/ 0 h 897"/>
              <a:gd name="T32" fmla="*/ 511 w 1021"/>
              <a:gd name="T33" fmla="*/ 0 h 897"/>
              <a:gd name="T34" fmla="*/ 730 w 1021"/>
              <a:gd name="T35" fmla="*/ 0 h 897"/>
              <a:gd name="T36" fmla="*/ 787 w 1021"/>
              <a:gd name="T37" fmla="*/ 31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7">
                <a:moveTo>
                  <a:pt x="787" y="31"/>
                </a:moveTo>
                <a:lnTo>
                  <a:pt x="899" y="224"/>
                </a:lnTo>
                <a:cubicBezTo>
                  <a:pt x="935" y="288"/>
                  <a:pt x="972" y="351"/>
                  <a:pt x="1008" y="414"/>
                </a:cubicBezTo>
                <a:cubicBezTo>
                  <a:pt x="1020" y="435"/>
                  <a:pt x="1021" y="457"/>
                  <a:pt x="1010" y="479"/>
                </a:cubicBezTo>
                <a:lnTo>
                  <a:pt x="899" y="673"/>
                </a:lnTo>
                <a:cubicBezTo>
                  <a:pt x="862" y="736"/>
                  <a:pt x="826" y="799"/>
                  <a:pt x="789" y="862"/>
                </a:cubicBezTo>
                <a:cubicBezTo>
                  <a:pt x="777" y="883"/>
                  <a:pt x="759" y="895"/>
                  <a:pt x="734" y="897"/>
                </a:cubicBezTo>
                <a:lnTo>
                  <a:pt x="511" y="897"/>
                </a:lnTo>
                <a:cubicBezTo>
                  <a:pt x="438" y="897"/>
                  <a:pt x="365" y="897"/>
                  <a:pt x="292" y="897"/>
                </a:cubicBezTo>
                <a:cubicBezTo>
                  <a:pt x="268" y="896"/>
                  <a:pt x="248" y="887"/>
                  <a:pt x="234" y="866"/>
                </a:cubicBezTo>
                <a:lnTo>
                  <a:pt x="123" y="673"/>
                </a:lnTo>
                <a:cubicBezTo>
                  <a:pt x="86" y="609"/>
                  <a:pt x="50" y="546"/>
                  <a:pt x="13" y="483"/>
                </a:cubicBezTo>
                <a:cubicBezTo>
                  <a:pt x="2" y="462"/>
                  <a:pt x="0" y="440"/>
                  <a:pt x="11" y="418"/>
                </a:cubicBezTo>
                <a:lnTo>
                  <a:pt x="123" y="224"/>
                </a:lnTo>
                <a:cubicBezTo>
                  <a:pt x="159" y="161"/>
                  <a:pt x="196" y="98"/>
                  <a:pt x="232" y="35"/>
                </a:cubicBezTo>
                <a:cubicBezTo>
                  <a:pt x="244" y="14"/>
                  <a:pt x="262" y="2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1"/>
                  <a:pt x="773" y="10"/>
                  <a:pt x="787" y="31"/>
                </a:cubicBezTo>
                <a:close/>
              </a:path>
            </a:pathLst>
          </a:custGeom>
          <a:solidFill>
            <a:schemeClr val="accent1"/>
          </a:solidFill>
          <a:ln w="38100" cap="flat">
            <a:solidFill>
              <a:schemeClr val="tx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9"/>
          <p:cNvSpPr/>
          <p:nvPr/>
        </p:nvSpPr>
        <p:spPr bwMode="auto">
          <a:xfrm>
            <a:off x="4253018" y="3861090"/>
            <a:ext cx="681596" cy="598572"/>
          </a:xfrm>
          <a:custGeom>
            <a:avLst/>
            <a:gdLst>
              <a:gd name="T0" fmla="*/ 787 w 1021"/>
              <a:gd name="T1" fmla="*/ 31 h 896"/>
              <a:gd name="T2" fmla="*/ 899 w 1021"/>
              <a:gd name="T3" fmla="*/ 224 h 896"/>
              <a:gd name="T4" fmla="*/ 1008 w 1021"/>
              <a:gd name="T5" fmla="*/ 414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2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5 h 896"/>
              <a:gd name="T20" fmla="*/ 123 w 1021"/>
              <a:gd name="T21" fmla="*/ 672 h 896"/>
              <a:gd name="T22" fmla="*/ 13 w 1021"/>
              <a:gd name="T23" fmla="*/ 483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5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1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1"/>
                </a:moveTo>
                <a:lnTo>
                  <a:pt x="899" y="224"/>
                </a:lnTo>
                <a:cubicBezTo>
                  <a:pt x="935" y="287"/>
                  <a:pt x="972" y="350"/>
                  <a:pt x="1008" y="414"/>
                </a:cubicBezTo>
                <a:cubicBezTo>
                  <a:pt x="1020" y="434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5"/>
                  <a:pt x="826" y="799"/>
                  <a:pt x="789" y="862"/>
                </a:cubicBezTo>
                <a:cubicBezTo>
                  <a:pt x="777" y="882"/>
                  <a:pt x="759" y="894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6"/>
                  <a:pt x="248" y="886"/>
                  <a:pt x="234" y="865"/>
                </a:cubicBezTo>
                <a:lnTo>
                  <a:pt x="123" y="672"/>
                </a:lnTo>
                <a:cubicBezTo>
                  <a:pt x="86" y="609"/>
                  <a:pt x="50" y="546"/>
                  <a:pt x="13" y="483"/>
                </a:cubicBezTo>
                <a:cubicBezTo>
                  <a:pt x="2" y="462"/>
                  <a:pt x="0" y="440"/>
                  <a:pt x="11" y="417"/>
                </a:cubicBezTo>
                <a:lnTo>
                  <a:pt x="123" y="224"/>
                </a:lnTo>
                <a:cubicBezTo>
                  <a:pt x="159" y="161"/>
                  <a:pt x="196" y="98"/>
                  <a:pt x="232" y="35"/>
                </a:cubicBezTo>
                <a:cubicBezTo>
                  <a:pt x="244" y="14"/>
                  <a:pt x="262" y="2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0"/>
                  <a:pt x="773" y="10"/>
                  <a:pt x="787" y="31"/>
                </a:cubicBezTo>
                <a:close/>
              </a:path>
            </a:pathLst>
          </a:custGeom>
          <a:solidFill>
            <a:schemeClr val="accent1"/>
          </a:solidFill>
          <a:ln w="38100" cap="flat">
            <a:solidFill>
              <a:schemeClr val="tx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10"/>
          <p:cNvSpPr/>
          <p:nvPr/>
        </p:nvSpPr>
        <p:spPr bwMode="auto">
          <a:xfrm>
            <a:off x="4253018" y="4563175"/>
            <a:ext cx="681596" cy="598572"/>
          </a:xfrm>
          <a:custGeom>
            <a:avLst/>
            <a:gdLst>
              <a:gd name="T0" fmla="*/ 787 w 1021"/>
              <a:gd name="T1" fmla="*/ 30 h 896"/>
              <a:gd name="T2" fmla="*/ 899 w 1021"/>
              <a:gd name="T3" fmla="*/ 224 h 896"/>
              <a:gd name="T4" fmla="*/ 1008 w 1021"/>
              <a:gd name="T5" fmla="*/ 413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1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5 h 896"/>
              <a:gd name="T20" fmla="*/ 123 w 1021"/>
              <a:gd name="T21" fmla="*/ 672 h 896"/>
              <a:gd name="T22" fmla="*/ 13 w 1021"/>
              <a:gd name="T23" fmla="*/ 482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4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0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0"/>
                </a:moveTo>
                <a:lnTo>
                  <a:pt x="899" y="224"/>
                </a:lnTo>
                <a:cubicBezTo>
                  <a:pt x="935" y="287"/>
                  <a:pt x="972" y="350"/>
                  <a:pt x="1008" y="413"/>
                </a:cubicBezTo>
                <a:cubicBezTo>
                  <a:pt x="1020" y="434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5"/>
                  <a:pt x="826" y="798"/>
                  <a:pt x="789" y="861"/>
                </a:cubicBezTo>
                <a:cubicBezTo>
                  <a:pt x="777" y="882"/>
                  <a:pt x="759" y="894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5"/>
                  <a:pt x="248" y="886"/>
                  <a:pt x="234" y="865"/>
                </a:cubicBezTo>
                <a:lnTo>
                  <a:pt x="123" y="672"/>
                </a:lnTo>
                <a:cubicBezTo>
                  <a:pt x="86" y="609"/>
                  <a:pt x="50" y="545"/>
                  <a:pt x="13" y="482"/>
                </a:cubicBezTo>
                <a:cubicBezTo>
                  <a:pt x="2" y="461"/>
                  <a:pt x="0" y="440"/>
                  <a:pt x="11" y="417"/>
                </a:cubicBezTo>
                <a:lnTo>
                  <a:pt x="123" y="224"/>
                </a:lnTo>
                <a:cubicBezTo>
                  <a:pt x="159" y="160"/>
                  <a:pt x="196" y="97"/>
                  <a:pt x="232" y="34"/>
                </a:cubicBezTo>
                <a:cubicBezTo>
                  <a:pt x="244" y="14"/>
                  <a:pt x="262" y="1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0"/>
                  <a:pt x="773" y="9"/>
                  <a:pt x="787" y="30"/>
                </a:cubicBezTo>
                <a:close/>
              </a:path>
            </a:pathLst>
          </a:custGeom>
          <a:solidFill>
            <a:schemeClr val="accent1"/>
          </a:solidFill>
          <a:ln w="38100" cap="flat">
            <a:solidFill>
              <a:schemeClr val="tx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TextBox 47"/>
          <p:cNvSpPr txBox="1"/>
          <p:nvPr/>
        </p:nvSpPr>
        <p:spPr>
          <a:xfrm>
            <a:off x="4969901" y="1753652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Data Set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TextBox 48"/>
          <p:cNvSpPr txBox="1"/>
          <p:nvPr/>
        </p:nvSpPr>
        <p:spPr>
          <a:xfrm>
            <a:off x="4969901" y="2545740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dirty="0" smtClean="0">
                <a:solidFill>
                  <a:schemeClr val="bg1"/>
                </a:solidFill>
              </a:rPr>
              <a:t>Memory-Based Model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7" name="TextBox 55"/>
          <p:cNvSpPr txBox="1"/>
          <p:nvPr/>
        </p:nvSpPr>
        <p:spPr>
          <a:xfrm>
            <a:off x="4969901" y="3265820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dirty="0" smtClean="0">
                <a:solidFill>
                  <a:schemeClr val="bg1"/>
                </a:solidFill>
              </a:rPr>
              <a:t>Model-Based Model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8" name="TextBox 56"/>
          <p:cNvSpPr txBox="1"/>
          <p:nvPr/>
        </p:nvSpPr>
        <p:spPr>
          <a:xfrm>
            <a:off x="4969901" y="4005064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dirty="0" smtClean="0">
                <a:solidFill>
                  <a:schemeClr val="bg1"/>
                </a:solidFill>
              </a:rPr>
              <a:t>Comparison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9" name="TextBox 57"/>
          <p:cNvSpPr txBox="1"/>
          <p:nvPr/>
        </p:nvSpPr>
        <p:spPr>
          <a:xfrm>
            <a:off x="4969901" y="4705980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dirty="0" smtClean="0">
                <a:solidFill>
                  <a:schemeClr val="bg1"/>
                </a:solidFill>
              </a:rPr>
              <a:t>Conclusion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5" name="Freeform 21"/>
          <p:cNvSpPr>
            <a:spLocks noEditPoints="1"/>
          </p:cNvSpPr>
          <p:nvPr/>
        </p:nvSpPr>
        <p:spPr bwMode="auto">
          <a:xfrm>
            <a:off x="4375801" y="1726254"/>
            <a:ext cx="355552" cy="359590"/>
          </a:xfrm>
          <a:custGeom>
            <a:avLst/>
            <a:gdLst>
              <a:gd name="T0" fmla="*/ 429 w 563"/>
              <a:gd name="T1" fmla="*/ 130 h 595"/>
              <a:gd name="T2" fmla="*/ 419 w 563"/>
              <a:gd name="T3" fmla="*/ 63 h 595"/>
              <a:gd name="T4" fmla="*/ 460 w 563"/>
              <a:gd name="T5" fmla="*/ 170 h 595"/>
              <a:gd name="T6" fmla="*/ 229 w 563"/>
              <a:gd name="T7" fmla="*/ 200 h 595"/>
              <a:gd name="T8" fmla="*/ 460 w 563"/>
              <a:gd name="T9" fmla="*/ 170 h 595"/>
              <a:gd name="T10" fmla="*/ 229 w 563"/>
              <a:gd name="T11" fmla="*/ 234 h 595"/>
              <a:gd name="T12" fmla="*/ 460 w 563"/>
              <a:gd name="T13" fmla="*/ 264 h 595"/>
              <a:gd name="T14" fmla="*/ 460 w 563"/>
              <a:gd name="T15" fmla="*/ 303 h 595"/>
              <a:gd name="T16" fmla="*/ 384 w 563"/>
              <a:gd name="T17" fmla="*/ 333 h 595"/>
              <a:gd name="T18" fmla="*/ 460 w 563"/>
              <a:gd name="T19" fmla="*/ 303 h 595"/>
              <a:gd name="T20" fmla="*/ 229 w 563"/>
              <a:gd name="T21" fmla="*/ 104 h 595"/>
              <a:gd name="T22" fmla="*/ 359 w 563"/>
              <a:gd name="T23" fmla="*/ 134 h 595"/>
              <a:gd name="T24" fmla="*/ 174 w 563"/>
              <a:gd name="T25" fmla="*/ 490 h 595"/>
              <a:gd name="T26" fmla="*/ 265 w 563"/>
              <a:gd name="T27" fmla="*/ 438 h 595"/>
              <a:gd name="T28" fmla="*/ 174 w 563"/>
              <a:gd name="T29" fmla="*/ 490 h 595"/>
              <a:gd name="T30" fmla="*/ 113 w 563"/>
              <a:gd name="T31" fmla="*/ 402 h 595"/>
              <a:gd name="T32" fmla="*/ 208 w 563"/>
              <a:gd name="T33" fmla="*/ 448 h 595"/>
              <a:gd name="T34" fmla="*/ 219 w 563"/>
              <a:gd name="T35" fmla="*/ 341 h 595"/>
              <a:gd name="T36" fmla="*/ 98 w 563"/>
              <a:gd name="T37" fmla="*/ 252 h 595"/>
              <a:gd name="T38" fmla="*/ 63 w 563"/>
              <a:gd name="T39" fmla="*/ 192 h 595"/>
              <a:gd name="T40" fmla="*/ 7 w 563"/>
              <a:gd name="T41" fmla="*/ 249 h 595"/>
              <a:gd name="T42" fmla="*/ 73 w 563"/>
              <a:gd name="T43" fmla="*/ 408 h 595"/>
              <a:gd name="T44" fmla="*/ 35 w 563"/>
              <a:gd name="T45" fmla="*/ 286 h 595"/>
              <a:gd name="T46" fmla="*/ 49 w 563"/>
              <a:gd name="T47" fmla="*/ 252 h 595"/>
              <a:gd name="T48" fmla="*/ 122 w 563"/>
              <a:gd name="T49" fmla="*/ 210 h 595"/>
              <a:gd name="T50" fmla="*/ 439 w 563"/>
              <a:gd name="T51" fmla="*/ 0 h 595"/>
              <a:gd name="T52" fmla="*/ 133 w 563"/>
              <a:gd name="T53" fmla="*/ 78 h 595"/>
              <a:gd name="T54" fmla="*/ 192 w 563"/>
              <a:gd name="T55" fmla="*/ 247 h 595"/>
              <a:gd name="T56" fmla="*/ 211 w 563"/>
              <a:gd name="T57" fmla="*/ 59 h 595"/>
              <a:gd name="T58" fmla="*/ 392 w 563"/>
              <a:gd name="T59" fmla="*/ 142 h 595"/>
              <a:gd name="T60" fmla="*/ 504 w 563"/>
              <a:gd name="T61" fmla="*/ 157 h 595"/>
              <a:gd name="T62" fmla="*/ 484 w 563"/>
              <a:gd name="T63" fmla="*/ 465 h 595"/>
              <a:gd name="T64" fmla="*/ 318 w 563"/>
              <a:gd name="T65" fmla="*/ 524 h 595"/>
              <a:gd name="T66" fmla="*/ 563 w 563"/>
              <a:gd name="T67" fmla="*/ 446 h 595"/>
              <a:gd name="T68" fmla="*/ 439 w 563"/>
              <a:gd name="T69" fmla="*/ 0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63" h="595">
                <a:moveTo>
                  <a:pt x="486" y="130"/>
                </a:moveTo>
                <a:lnTo>
                  <a:pt x="429" y="130"/>
                </a:lnTo>
                <a:cubicBezTo>
                  <a:pt x="424" y="130"/>
                  <a:pt x="419" y="125"/>
                  <a:pt x="419" y="120"/>
                </a:cubicBezTo>
                <a:lnTo>
                  <a:pt x="419" y="63"/>
                </a:lnTo>
                <a:lnTo>
                  <a:pt x="486" y="130"/>
                </a:lnTo>
                <a:close/>
                <a:moveTo>
                  <a:pt x="460" y="170"/>
                </a:moveTo>
                <a:lnTo>
                  <a:pt x="229" y="170"/>
                </a:lnTo>
                <a:lnTo>
                  <a:pt x="229" y="200"/>
                </a:lnTo>
                <a:lnTo>
                  <a:pt x="460" y="200"/>
                </a:lnTo>
                <a:lnTo>
                  <a:pt x="460" y="170"/>
                </a:lnTo>
                <a:close/>
                <a:moveTo>
                  <a:pt x="460" y="234"/>
                </a:moveTo>
                <a:lnTo>
                  <a:pt x="229" y="234"/>
                </a:lnTo>
                <a:lnTo>
                  <a:pt x="229" y="264"/>
                </a:lnTo>
                <a:lnTo>
                  <a:pt x="460" y="264"/>
                </a:lnTo>
                <a:lnTo>
                  <a:pt x="460" y="234"/>
                </a:lnTo>
                <a:close/>
                <a:moveTo>
                  <a:pt x="460" y="303"/>
                </a:moveTo>
                <a:lnTo>
                  <a:pt x="384" y="303"/>
                </a:lnTo>
                <a:lnTo>
                  <a:pt x="384" y="333"/>
                </a:lnTo>
                <a:lnTo>
                  <a:pt x="460" y="333"/>
                </a:lnTo>
                <a:lnTo>
                  <a:pt x="460" y="303"/>
                </a:lnTo>
                <a:close/>
                <a:moveTo>
                  <a:pt x="359" y="104"/>
                </a:moveTo>
                <a:lnTo>
                  <a:pt x="229" y="104"/>
                </a:lnTo>
                <a:lnTo>
                  <a:pt x="229" y="134"/>
                </a:lnTo>
                <a:lnTo>
                  <a:pt x="359" y="134"/>
                </a:lnTo>
                <a:lnTo>
                  <a:pt x="359" y="104"/>
                </a:lnTo>
                <a:close/>
                <a:moveTo>
                  <a:pt x="174" y="490"/>
                </a:moveTo>
                <a:cubicBezTo>
                  <a:pt x="226" y="553"/>
                  <a:pt x="279" y="595"/>
                  <a:pt x="291" y="588"/>
                </a:cubicBezTo>
                <a:cubicBezTo>
                  <a:pt x="303" y="581"/>
                  <a:pt x="293" y="515"/>
                  <a:pt x="265" y="438"/>
                </a:cubicBezTo>
                <a:cubicBezTo>
                  <a:pt x="250" y="448"/>
                  <a:pt x="236" y="457"/>
                  <a:pt x="220" y="466"/>
                </a:cubicBezTo>
                <a:cubicBezTo>
                  <a:pt x="205" y="475"/>
                  <a:pt x="190" y="483"/>
                  <a:pt x="174" y="490"/>
                </a:cubicBezTo>
                <a:close/>
                <a:moveTo>
                  <a:pt x="54" y="274"/>
                </a:moveTo>
                <a:cubicBezTo>
                  <a:pt x="64" y="309"/>
                  <a:pt x="85" y="353"/>
                  <a:pt x="113" y="402"/>
                </a:cubicBezTo>
                <a:cubicBezTo>
                  <a:pt x="127" y="427"/>
                  <a:pt x="144" y="451"/>
                  <a:pt x="161" y="473"/>
                </a:cubicBezTo>
                <a:cubicBezTo>
                  <a:pt x="176" y="465"/>
                  <a:pt x="192" y="457"/>
                  <a:pt x="208" y="448"/>
                </a:cubicBezTo>
                <a:cubicBezTo>
                  <a:pt x="225" y="439"/>
                  <a:pt x="241" y="428"/>
                  <a:pt x="256" y="417"/>
                </a:cubicBezTo>
                <a:cubicBezTo>
                  <a:pt x="246" y="392"/>
                  <a:pt x="234" y="366"/>
                  <a:pt x="219" y="341"/>
                </a:cubicBezTo>
                <a:cubicBezTo>
                  <a:pt x="191" y="292"/>
                  <a:pt x="163" y="252"/>
                  <a:pt x="138" y="226"/>
                </a:cubicBezTo>
                <a:cubicBezTo>
                  <a:pt x="125" y="234"/>
                  <a:pt x="112" y="244"/>
                  <a:pt x="98" y="252"/>
                </a:cubicBezTo>
                <a:cubicBezTo>
                  <a:pt x="83" y="260"/>
                  <a:pt x="69" y="267"/>
                  <a:pt x="54" y="274"/>
                </a:cubicBezTo>
                <a:close/>
                <a:moveTo>
                  <a:pt x="63" y="192"/>
                </a:moveTo>
                <a:cubicBezTo>
                  <a:pt x="55" y="197"/>
                  <a:pt x="50" y="205"/>
                  <a:pt x="48" y="215"/>
                </a:cubicBezTo>
                <a:cubicBezTo>
                  <a:pt x="33" y="219"/>
                  <a:pt x="18" y="229"/>
                  <a:pt x="7" y="249"/>
                </a:cubicBezTo>
                <a:cubicBezTo>
                  <a:pt x="0" y="265"/>
                  <a:pt x="2" y="289"/>
                  <a:pt x="12" y="307"/>
                </a:cubicBezTo>
                <a:cubicBezTo>
                  <a:pt x="29" y="338"/>
                  <a:pt x="52" y="377"/>
                  <a:pt x="73" y="408"/>
                </a:cubicBezTo>
                <a:cubicBezTo>
                  <a:pt x="86" y="413"/>
                  <a:pt x="83" y="386"/>
                  <a:pt x="78" y="379"/>
                </a:cubicBezTo>
                <a:cubicBezTo>
                  <a:pt x="62" y="354"/>
                  <a:pt x="48" y="331"/>
                  <a:pt x="35" y="286"/>
                </a:cubicBezTo>
                <a:cubicBezTo>
                  <a:pt x="32" y="265"/>
                  <a:pt x="41" y="256"/>
                  <a:pt x="48" y="246"/>
                </a:cubicBezTo>
                <a:cubicBezTo>
                  <a:pt x="48" y="248"/>
                  <a:pt x="48" y="250"/>
                  <a:pt x="49" y="252"/>
                </a:cubicBezTo>
                <a:cubicBezTo>
                  <a:pt x="61" y="247"/>
                  <a:pt x="73" y="240"/>
                  <a:pt x="86" y="234"/>
                </a:cubicBezTo>
                <a:cubicBezTo>
                  <a:pt x="98" y="227"/>
                  <a:pt x="110" y="218"/>
                  <a:pt x="122" y="210"/>
                </a:cubicBezTo>
                <a:cubicBezTo>
                  <a:pt x="99" y="190"/>
                  <a:pt x="79" y="183"/>
                  <a:pt x="63" y="192"/>
                </a:cubicBezTo>
                <a:close/>
                <a:moveTo>
                  <a:pt x="439" y="0"/>
                </a:moveTo>
                <a:lnTo>
                  <a:pt x="211" y="0"/>
                </a:lnTo>
                <a:cubicBezTo>
                  <a:pt x="168" y="0"/>
                  <a:pt x="133" y="35"/>
                  <a:pt x="133" y="78"/>
                </a:cubicBezTo>
                <a:lnTo>
                  <a:pt x="133" y="183"/>
                </a:lnTo>
                <a:cubicBezTo>
                  <a:pt x="158" y="203"/>
                  <a:pt x="173" y="221"/>
                  <a:pt x="192" y="247"/>
                </a:cubicBezTo>
                <a:lnTo>
                  <a:pt x="192" y="78"/>
                </a:lnTo>
                <a:cubicBezTo>
                  <a:pt x="192" y="68"/>
                  <a:pt x="201" y="59"/>
                  <a:pt x="211" y="59"/>
                </a:cubicBezTo>
                <a:lnTo>
                  <a:pt x="392" y="59"/>
                </a:lnTo>
                <a:lnTo>
                  <a:pt x="392" y="142"/>
                </a:lnTo>
                <a:cubicBezTo>
                  <a:pt x="392" y="150"/>
                  <a:pt x="399" y="157"/>
                  <a:pt x="407" y="157"/>
                </a:cubicBezTo>
                <a:lnTo>
                  <a:pt x="504" y="157"/>
                </a:lnTo>
                <a:lnTo>
                  <a:pt x="504" y="446"/>
                </a:lnTo>
                <a:cubicBezTo>
                  <a:pt x="504" y="457"/>
                  <a:pt x="495" y="465"/>
                  <a:pt x="484" y="465"/>
                </a:cubicBezTo>
                <a:lnTo>
                  <a:pt x="303" y="465"/>
                </a:lnTo>
                <a:cubicBezTo>
                  <a:pt x="309" y="485"/>
                  <a:pt x="315" y="505"/>
                  <a:pt x="318" y="524"/>
                </a:cubicBezTo>
                <a:lnTo>
                  <a:pt x="484" y="524"/>
                </a:lnTo>
                <a:cubicBezTo>
                  <a:pt x="528" y="524"/>
                  <a:pt x="563" y="489"/>
                  <a:pt x="563" y="446"/>
                </a:cubicBezTo>
                <a:lnTo>
                  <a:pt x="563" y="124"/>
                </a:lnTo>
                <a:lnTo>
                  <a:pt x="43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22"/>
          <p:cNvSpPr>
            <a:spLocks noEditPoints="1"/>
          </p:cNvSpPr>
          <p:nvPr/>
        </p:nvSpPr>
        <p:spPr bwMode="auto">
          <a:xfrm>
            <a:off x="4408101" y="2499453"/>
            <a:ext cx="375752" cy="359590"/>
          </a:xfrm>
          <a:custGeom>
            <a:avLst/>
            <a:gdLst>
              <a:gd name="T0" fmla="*/ 422 w 595"/>
              <a:gd name="T1" fmla="*/ 297 h 595"/>
              <a:gd name="T2" fmla="*/ 318 w 595"/>
              <a:gd name="T3" fmla="*/ 231 h 595"/>
              <a:gd name="T4" fmla="*/ 178 w 595"/>
              <a:gd name="T5" fmla="*/ 264 h 595"/>
              <a:gd name="T6" fmla="*/ 351 w 595"/>
              <a:gd name="T7" fmla="*/ 410 h 595"/>
              <a:gd name="T8" fmla="*/ 529 w 595"/>
              <a:gd name="T9" fmla="*/ 469 h 595"/>
              <a:gd name="T10" fmla="*/ 518 w 595"/>
              <a:gd name="T11" fmla="*/ 242 h 595"/>
              <a:gd name="T12" fmla="*/ 485 w 595"/>
              <a:gd name="T13" fmla="*/ 205 h 595"/>
              <a:gd name="T14" fmla="*/ 499 w 595"/>
              <a:gd name="T15" fmla="*/ 176 h 595"/>
              <a:gd name="T16" fmla="*/ 521 w 595"/>
              <a:gd name="T17" fmla="*/ 100 h 595"/>
              <a:gd name="T18" fmla="*/ 434 w 595"/>
              <a:gd name="T19" fmla="*/ 83 h 595"/>
              <a:gd name="T20" fmla="*/ 376 w 595"/>
              <a:gd name="T21" fmla="*/ 108 h 595"/>
              <a:gd name="T22" fmla="*/ 354 w 595"/>
              <a:gd name="T23" fmla="*/ 69 h 595"/>
              <a:gd name="T24" fmla="*/ 316 w 595"/>
              <a:gd name="T25" fmla="*/ 0 h 595"/>
              <a:gd name="T26" fmla="*/ 243 w 595"/>
              <a:gd name="T27" fmla="*/ 49 h 595"/>
              <a:gd name="T28" fmla="*/ 243 w 595"/>
              <a:gd name="T29" fmla="*/ 78 h 595"/>
              <a:gd name="T30" fmla="*/ 242 w 595"/>
              <a:gd name="T31" fmla="*/ 81 h 595"/>
              <a:gd name="T32" fmla="*/ 240 w 595"/>
              <a:gd name="T33" fmla="*/ 87 h 595"/>
              <a:gd name="T34" fmla="*/ 239 w 595"/>
              <a:gd name="T35" fmla="*/ 91 h 595"/>
              <a:gd name="T36" fmla="*/ 183 w 595"/>
              <a:gd name="T37" fmla="*/ 103 h 595"/>
              <a:gd name="T38" fmla="*/ 154 w 595"/>
              <a:gd name="T39" fmla="*/ 74 h 595"/>
              <a:gd name="T40" fmla="*/ 75 w 595"/>
              <a:gd name="T41" fmla="*/ 152 h 595"/>
              <a:gd name="T42" fmla="*/ 104 w 595"/>
              <a:gd name="T43" fmla="*/ 182 h 595"/>
              <a:gd name="T44" fmla="*/ 107 w 595"/>
              <a:gd name="T45" fmla="*/ 187 h 595"/>
              <a:gd name="T46" fmla="*/ 109 w 595"/>
              <a:gd name="T47" fmla="*/ 192 h 595"/>
              <a:gd name="T48" fmla="*/ 111 w 595"/>
              <a:gd name="T49" fmla="*/ 196 h 595"/>
              <a:gd name="T50" fmla="*/ 100 w 595"/>
              <a:gd name="T51" fmla="*/ 231 h 595"/>
              <a:gd name="T52" fmla="*/ 50 w 595"/>
              <a:gd name="T53" fmla="*/ 241 h 595"/>
              <a:gd name="T54" fmla="*/ 0 w 595"/>
              <a:gd name="T55" fmla="*/ 314 h 595"/>
              <a:gd name="T56" fmla="*/ 78 w 595"/>
              <a:gd name="T57" fmla="*/ 353 h 595"/>
              <a:gd name="T58" fmla="*/ 85 w 595"/>
              <a:gd name="T59" fmla="*/ 354 h 595"/>
              <a:gd name="T60" fmla="*/ 103 w 595"/>
              <a:gd name="T61" fmla="*/ 413 h 595"/>
              <a:gd name="T62" fmla="*/ 83 w 595"/>
              <a:gd name="T63" fmla="*/ 433 h 595"/>
              <a:gd name="T64" fmla="*/ 99 w 595"/>
              <a:gd name="T65" fmla="*/ 520 h 595"/>
              <a:gd name="T66" fmla="*/ 181 w 595"/>
              <a:gd name="T67" fmla="*/ 492 h 595"/>
              <a:gd name="T68" fmla="*/ 184 w 595"/>
              <a:gd name="T69" fmla="*/ 490 h 595"/>
              <a:gd name="T70" fmla="*/ 189 w 595"/>
              <a:gd name="T71" fmla="*/ 487 h 595"/>
              <a:gd name="T72" fmla="*/ 193 w 595"/>
              <a:gd name="T73" fmla="*/ 486 h 595"/>
              <a:gd name="T74" fmla="*/ 197 w 595"/>
              <a:gd name="T75" fmla="*/ 485 h 595"/>
              <a:gd name="T76" fmla="*/ 203 w 595"/>
              <a:gd name="T77" fmla="*/ 484 h 595"/>
              <a:gd name="T78" fmla="*/ 241 w 595"/>
              <a:gd name="T79" fmla="*/ 525 h 595"/>
              <a:gd name="T80" fmla="*/ 280 w 595"/>
              <a:gd name="T81" fmla="*/ 595 h 595"/>
              <a:gd name="T82" fmla="*/ 353 w 595"/>
              <a:gd name="T83" fmla="*/ 546 h 595"/>
              <a:gd name="T84" fmla="*/ 353 w 595"/>
              <a:gd name="T85" fmla="*/ 517 h 595"/>
              <a:gd name="T86" fmla="*/ 363 w 595"/>
              <a:gd name="T87" fmla="*/ 496 h 595"/>
              <a:gd name="T88" fmla="*/ 373 w 595"/>
              <a:gd name="T89" fmla="*/ 489 h 595"/>
              <a:gd name="T90" fmla="*/ 376 w 595"/>
              <a:gd name="T91" fmla="*/ 487 h 595"/>
              <a:gd name="T92" fmla="*/ 135 w 595"/>
              <a:gd name="T93" fmla="*/ 297 h 595"/>
              <a:gd name="T94" fmla="*/ 454 w 595"/>
              <a:gd name="T95" fmla="*/ 342 h 595"/>
              <a:gd name="T96" fmla="*/ 507 w 595"/>
              <a:gd name="T97" fmla="*/ 356 h 595"/>
              <a:gd name="T98" fmla="*/ 545 w 595"/>
              <a:gd name="T99" fmla="*/ 354 h 595"/>
              <a:gd name="T100" fmla="*/ 595 w 595"/>
              <a:gd name="T101" fmla="*/ 281 h 595"/>
              <a:gd name="T102" fmla="*/ 497 w 595"/>
              <a:gd name="T103" fmla="*/ 517 h 595"/>
              <a:gd name="T104" fmla="*/ 518 w 595"/>
              <a:gd name="T105" fmla="*/ 496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95" h="595">
                <a:moveTo>
                  <a:pt x="529" y="469"/>
                </a:moveTo>
                <a:lnTo>
                  <a:pt x="410" y="351"/>
                </a:lnTo>
                <a:cubicBezTo>
                  <a:pt x="418" y="334"/>
                  <a:pt x="422" y="317"/>
                  <a:pt x="422" y="297"/>
                </a:cubicBezTo>
                <a:cubicBezTo>
                  <a:pt x="422" y="229"/>
                  <a:pt x="366" y="173"/>
                  <a:pt x="298" y="173"/>
                </a:cubicBezTo>
                <a:cubicBezTo>
                  <a:pt x="286" y="173"/>
                  <a:pt x="275" y="175"/>
                  <a:pt x="265" y="178"/>
                </a:cubicBezTo>
                <a:lnTo>
                  <a:pt x="318" y="231"/>
                </a:lnTo>
                <a:cubicBezTo>
                  <a:pt x="340" y="253"/>
                  <a:pt x="338" y="290"/>
                  <a:pt x="314" y="314"/>
                </a:cubicBezTo>
                <a:cubicBezTo>
                  <a:pt x="290" y="338"/>
                  <a:pt x="253" y="339"/>
                  <a:pt x="231" y="317"/>
                </a:cubicBezTo>
                <a:lnTo>
                  <a:pt x="178" y="264"/>
                </a:lnTo>
                <a:cubicBezTo>
                  <a:pt x="175" y="275"/>
                  <a:pt x="174" y="286"/>
                  <a:pt x="174" y="297"/>
                </a:cubicBezTo>
                <a:cubicBezTo>
                  <a:pt x="174" y="366"/>
                  <a:pt x="229" y="422"/>
                  <a:pt x="298" y="422"/>
                </a:cubicBezTo>
                <a:cubicBezTo>
                  <a:pt x="317" y="422"/>
                  <a:pt x="335" y="417"/>
                  <a:pt x="351" y="410"/>
                </a:cubicBezTo>
                <a:lnTo>
                  <a:pt x="470" y="528"/>
                </a:lnTo>
                <a:cubicBezTo>
                  <a:pt x="485" y="543"/>
                  <a:pt x="511" y="542"/>
                  <a:pt x="527" y="526"/>
                </a:cubicBezTo>
                <a:cubicBezTo>
                  <a:pt x="543" y="509"/>
                  <a:pt x="544" y="484"/>
                  <a:pt x="529" y="469"/>
                </a:cubicBezTo>
                <a:close/>
                <a:moveTo>
                  <a:pt x="558" y="242"/>
                </a:moveTo>
                <a:lnTo>
                  <a:pt x="546" y="242"/>
                </a:lnTo>
                <a:lnTo>
                  <a:pt x="518" y="242"/>
                </a:lnTo>
                <a:cubicBezTo>
                  <a:pt x="512" y="242"/>
                  <a:pt x="506" y="240"/>
                  <a:pt x="502" y="237"/>
                </a:cubicBezTo>
                <a:cubicBezTo>
                  <a:pt x="502" y="236"/>
                  <a:pt x="501" y="236"/>
                  <a:pt x="501" y="236"/>
                </a:cubicBezTo>
                <a:cubicBezTo>
                  <a:pt x="491" y="230"/>
                  <a:pt x="485" y="218"/>
                  <a:pt x="485" y="205"/>
                </a:cubicBezTo>
                <a:cubicBezTo>
                  <a:pt x="485" y="201"/>
                  <a:pt x="485" y="197"/>
                  <a:pt x="486" y="194"/>
                </a:cubicBezTo>
                <a:cubicBezTo>
                  <a:pt x="488" y="189"/>
                  <a:pt x="490" y="186"/>
                  <a:pt x="493" y="182"/>
                </a:cubicBezTo>
                <a:lnTo>
                  <a:pt x="499" y="176"/>
                </a:lnTo>
                <a:lnTo>
                  <a:pt x="513" y="162"/>
                </a:lnTo>
                <a:lnTo>
                  <a:pt x="521" y="154"/>
                </a:lnTo>
                <a:cubicBezTo>
                  <a:pt x="533" y="138"/>
                  <a:pt x="533" y="116"/>
                  <a:pt x="521" y="100"/>
                </a:cubicBezTo>
                <a:lnTo>
                  <a:pt x="496" y="75"/>
                </a:lnTo>
                <a:cubicBezTo>
                  <a:pt x="481" y="63"/>
                  <a:pt x="459" y="63"/>
                  <a:pt x="443" y="75"/>
                </a:cubicBezTo>
                <a:lnTo>
                  <a:pt x="434" y="83"/>
                </a:lnTo>
                <a:lnTo>
                  <a:pt x="414" y="103"/>
                </a:lnTo>
                <a:lnTo>
                  <a:pt x="414" y="103"/>
                </a:lnTo>
                <a:cubicBezTo>
                  <a:pt x="403" y="112"/>
                  <a:pt x="389" y="113"/>
                  <a:pt x="376" y="108"/>
                </a:cubicBezTo>
                <a:cubicBezTo>
                  <a:pt x="372" y="106"/>
                  <a:pt x="368" y="104"/>
                  <a:pt x="365" y="100"/>
                </a:cubicBezTo>
                <a:cubicBezTo>
                  <a:pt x="358" y="94"/>
                  <a:pt x="355" y="86"/>
                  <a:pt x="354" y="78"/>
                </a:cubicBezTo>
                <a:lnTo>
                  <a:pt x="354" y="69"/>
                </a:lnTo>
                <a:lnTo>
                  <a:pt x="354" y="50"/>
                </a:lnTo>
                <a:lnTo>
                  <a:pt x="354" y="38"/>
                </a:lnTo>
                <a:cubicBezTo>
                  <a:pt x="351" y="18"/>
                  <a:pt x="336" y="2"/>
                  <a:pt x="316" y="0"/>
                </a:cubicBezTo>
                <a:lnTo>
                  <a:pt x="281" y="0"/>
                </a:lnTo>
                <a:cubicBezTo>
                  <a:pt x="261" y="2"/>
                  <a:pt x="245" y="18"/>
                  <a:pt x="243" y="37"/>
                </a:cubicBezTo>
                <a:lnTo>
                  <a:pt x="243" y="49"/>
                </a:lnTo>
                <a:lnTo>
                  <a:pt x="243" y="69"/>
                </a:lnTo>
                <a:lnTo>
                  <a:pt x="243" y="78"/>
                </a:lnTo>
                <a:lnTo>
                  <a:pt x="243" y="78"/>
                </a:lnTo>
                <a:lnTo>
                  <a:pt x="243" y="78"/>
                </a:lnTo>
                <a:cubicBezTo>
                  <a:pt x="242" y="79"/>
                  <a:pt x="242" y="80"/>
                  <a:pt x="242" y="81"/>
                </a:cubicBezTo>
                <a:cubicBezTo>
                  <a:pt x="242" y="81"/>
                  <a:pt x="242" y="81"/>
                  <a:pt x="242" y="81"/>
                </a:cubicBezTo>
                <a:cubicBezTo>
                  <a:pt x="242" y="82"/>
                  <a:pt x="242" y="83"/>
                  <a:pt x="241" y="84"/>
                </a:cubicBezTo>
                <a:cubicBezTo>
                  <a:pt x="241" y="84"/>
                  <a:pt x="241" y="84"/>
                  <a:pt x="241" y="84"/>
                </a:cubicBezTo>
                <a:cubicBezTo>
                  <a:pt x="241" y="85"/>
                  <a:pt x="240" y="86"/>
                  <a:pt x="240" y="87"/>
                </a:cubicBezTo>
                <a:cubicBezTo>
                  <a:pt x="240" y="87"/>
                  <a:pt x="240" y="87"/>
                  <a:pt x="240" y="87"/>
                </a:cubicBezTo>
                <a:cubicBezTo>
                  <a:pt x="240" y="89"/>
                  <a:pt x="239" y="90"/>
                  <a:pt x="239" y="90"/>
                </a:cubicBezTo>
                <a:cubicBezTo>
                  <a:pt x="239" y="90"/>
                  <a:pt x="239" y="91"/>
                  <a:pt x="239" y="91"/>
                </a:cubicBezTo>
                <a:cubicBezTo>
                  <a:pt x="236" y="95"/>
                  <a:pt x="233" y="99"/>
                  <a:pt x="230" y="102"/>
                </a:cubicBezTo>
                <a:cubicBezTo>
                  <a:pt x="223" y="107"/>
                  <a:pt x="215" y="111"/>
                  <a:pt x="206" y="111"/>
                </a:cubicBezTo>
                <a:cubicBezTo>
                  <a:pt x="197" y="111"/>
                  <a:pt x="189" y="108"/>
                  <a:pt x="183" y="103"/>
                </a:cubicBezTo>
                <a:lnTo>
                  <a:pt x="176" y="96"/>
                </a:lnTo>
                <a:lnTo>
                  <a:pt x="162" y="82"/>
                </a:lnTo>
                <a:lnTo>
                  <a:pt x="154" y="74"/>
                </a:lnTo>
                <a:cubicBezTo>
                  <a:pt x="138" y="62"/>
                  <a:pt x="116" y="62"/>
                  <a:pt x="100" y="74"/>
                </a:cubicBezTo>
                <a:lnTo>
                  <a:pt x="76" y="99"/>
                </a:lnTo>
                <a:cubicBezTo>
                  <a:pt x="63" y="114"/>
                  <a:pt x="63" y="137"/>
                  <a:pt x="75" y="152"/>
                </a:cubicBezTo>
                <a:lnTo>
                  <a:pt x="83" y="161"/>
                </a:lnTo>
                <a:lnTo>
                  <a:pt x="103" y="181"/>
                </a:lnTo>
                <a:cubicBezTo>
                  <a:pt x="104" y="182"/>
                  <a:pt x="104" y="182"/>
                  <a:pt x="104" y="182"/>
                </a:cubicBezTo>
                <a:cubicBezTo>
                  <a:pt x="105" y="183"/>
                  <a:pt x="105" y="183"/>
                  <a:pt x="105" y="184"/>
                </a:cubicBezTo>
                <a:cubicBezTo>
                  <a:pt x="106" y="184"/>
                  <a:pt x="106" y="185"/>
                  <a:pt x="106" y="186"/>
                </a:cubicBezTo>
                <a:cubicBezTo>
                  <a:pt x="107" y="186"/>
                  <a:pt x="107" y="186"/>
                  <a:pt x="107" y="187"/>
                </a:cubicBezTo>
                <a:cubicBezTo>
                  <a:pt x="107" y="187"/>
                  <a:pt x="108" y="188"/>
                  <a:pt x="108" y="189"/>
                </a:cubicBezTo>
                <a:cubicBezTo>
                  <a:pt x="108" y="189"/>
                  <a:pt x="108" y="189"/>
                  <a:pt x="109" y="190"/>
                </a:cubicBezTo>
                <a:cubicBezTo>
                  <a:pt x="109" y="191"/>
                  <a:pt x="109" y="191"/>
                  <a:pt x="109" y="192"/>
                </a:cubicBezTo>
                <a:cubicBezTo>
                  <a:pt x="109" y="192"/>
                  <a:pt x="110" y="193"/>
                  <a:pt x="110" y="193"/>
                </a:cubicBezTo>
                <a:cubicBezTo>
                  <a:pt x="110" y="194"/>
                  <a:pt x="110" y="195"/>
                  <a:pt x="111" y="196"/>
                </a:cubicBezTo>
                <a:cubicBezTo>
                  <a:pt x="111" y="196"/>
                  <a:pt x="111" y="196"/>
                  <a:pt x="111" y="196"/>
                </a:cubicBezTo>
                <a:cubicBezTo>
                  <a:pt x="111" y="197"/>
                  <a:pt x="111" y="198"/>
                  <a:pt x="111" y="200"/>
                </a:cubicBezTo>
                <a:cubicBezTo>
                  <a:pt x="111" y="200"/>
                  <a:pt x="111" y="200"/>
                  <a:pt x="111" y="200"/>
                </a:cubicBezTo>
                <a:cubicBezTo>
                  <a:pt x="112" y="211"/>
                  <a:pt x="109" y="222"/>
                  <a:pt x="100" y="231"/>
                </a:cubicBezTo>
                <a:cubicBezTo>
                  <a:pt x="94" y="237"/>
                  <a:pt x="87" y="240"/>
                  <a:pt x="78" y="241"/>
                </a:cubicBezTo>
                <a:lnTo>
                  <a:pt x="70" y="241"/>
                </a:lnTo>
                <a:lnTo>
                  <a:pt x="50" y="241"/>
                </a:lnTo>
                <a:lnTo>
                  <a:pt x="38" y="241"/>
                </a:lnTo>
                <a:cubicBezTo>
                  <a:pt x="18" y="244"/>
                  <a:pt x="3" y="259"/>
                  <a:pt x="0" y="279"/>
                </a:cubicBezTo>
                <a:lnTo>
                  <a:pt x="0" y="314"/>
                </a:lnTo>
                <a:cubicBezTo>
                  <a:pt x="2" y="334"/>
                  <a:pt x="18" y="350"/>
                  <a:pt x="38" y="352"/>
                </a:cubicBezTo>
                <a:lnTo>
                  <a:pt x="50" y="353"/>
                </a:lnTo>
                <a:lnTo>
                  <a:pt x="78" y="353"/>
                </a:lnTo>
                <a:cubicBezTo>
                  <a:pt x="79" y="353"/>
                  <a:pt x="80" y="353"/>
                  <a:pt x="81" y="353"/>
                </a:cubicBezTo>
                <a:cubicBezTo>
                  <a:pt x="82" y="353"/>
                  <a:pt x="82" y="353"/>
                  <a:pt x="82" y="353"/>
                </a:cubicBezTo>
                <a:cubicBezTo>
                  <a:pt x="83" y="354"/>
                  <a:pt x="84" y="354"/>
                  <a:pt x="85" y="354"/>
                </a:cubicBezTo>
                <a:cubicBezTo>
                  <a:pt x="100" y="359"/>
                  <a:pt x="111" y="373"/>
                  <a:pt x="111" y="390"/>
                </a:cubicBezTo>
                <a:lnTo>
                  <a:pt x="111" y="390"/>
                </a:lnTo>
                <a:cubicBezTo>
                  <a:pt x="111" y="398"/>
                  <a:pt x="108" y="406"/>
                  <a:pt x="103" y="413"/>
                </a:cubicBezTo>
                <a:lnTo>
                  <a:pt x="97" y="419"/>
                </a:lnTo>
                <a:lnTo>
                  <a:pt x="97" y="419"/>
                </a:lnTo>
                <a:lnTo>
                  <a:pt x="83" y="433"/>
                </a:lnTo>
                <a:lnTo>
                  <a:pt x="74" y="441"/>
                </a:lnTo>
                <a:cubicBezTo>
                  <a:pt x="62" y="457"/>
                  <a:pt x="62" y="479"/>
                  <a:pt x="75" y="495"/>
                </a:cubicBezTo>
                <a:lnTo>
                  <a:pt x="99" y="520"/>
                </a:lnTo>
                <a:cubicBezTo>
                  <a:pt x="115" y="532"/>
                  <a:pt x="137" y="532"/>
                  <a:pt x="153" y="520"/>
                </a:cubicBezTo>
                <a:lnTo>
                  <a:pt x="161" y="512"/>
                </a:lnTo>
                <a:lnTo>
                  <a:pt x="181" y="492"/>
                </a:lnTo>
                <a:lnTo>
                  <a:pt x="181" y="492"/>
                </a:lnTo>
                <a:cubicBezTo>
                  <a:pt x="181" y="492"/>
                  <a:pt x="182" y="492"/>
                  <a:pt x="182" y="492"/>
                </a:cubicBezTo>
                <a:cubicBezTo>
                  <a:pt x="183" y="491"/>
                  <a:pt x="183" y="490"/>
                  <a:pt x="184" y="490"/>
                </a:cubicBezTo>
                <a:cubicBezTo>
                  <a:pt x="185" y="490"/>
                  <a:pt x="185" y="489"/>
                  <a:pt x="185" y="489"/>
                </a:cubicBezTo>
                <a:cubicBezTo>
                  <a:pt x="186" y="489"/>
                  <a:pt x="187" y="488"/>
                  <a:pt x="187" y="488"/>
                </a:cubicBezTo>
                <a:cubicBezTo>
                  <a:pt x="188" y="488"/>
                  <a:pt x="189" y="487"/>
                  <a:pt x="189" y="487"/>
                </a:cubicBezTo>
                <a:cubicBezTo>
                  <a:pt x="189" y="487"/>
                  <a:pt x="190" y="487"/>
                  <a:pt x="190" y="487"/>
                </a:cubicBezTo>
                <a:cubicBezTo>
                  <a:pt x="191" y="486"/>
                  <a:pt x="192" y="486"/>
                  <a:pt x="193" y="486"/>
                </a:cubicBezTo>
                <a:cubicBezTo>
                  <a:pt x="193" y="486"/>
                  <a:pt x="193" y="486"/>
                  <a:pt x="193" y="486"/>
                </a:cubicBezTo>
                <a:cubicBezTo>
                  <a:pt x="193" y="486"/>
                  <a:pt x="193" y="485"/>
                  <a:pt x="193" y="485"/>
                </a:cubicBezTo>
                <a:cubicBezTo>
                  <a:pt x="194" y="485"/>
                  <a:pt x="195" y="485"/>
                  <a:pt x="196" y="485"/>
                </a:cubicBezTo>
                <a:cubicBezTo>
                  <a:pt x="196" y="485"/>
                  <a:pt x="197" y="485"/>
                  <a:pt x="197" y="485"/>
                </a:cubicBezTo>
                <a:cubicBezTo>
                  <a:pt x="197" y="484"/>
                  <a:pt x="198" y="484"/>
                  <a:pt x="199" y="484"/>
                </a:cubicBezTo>
                <a:cubicBezTo>
                  <a:pt x="200" y="484"/>
                  <a:pt x="200" y="484"/>
                  <a:pt x="200" y="484"/>
                </a:cubicBezTo>
                <a:cubicBezTo>
                  <a:pt x="201" y="484"/>
                  <a:pt x="202" y="484"/>
                  <a:pt x="203" y="484"/>
                </a:cubicBezTo>
                <a:cubicBezTo>
                  <a:pt x="213" y="483"/>
                  <a:pt x="223" y="487"/>
                  <a:pt x="231" y="495"/>
                </a:cubicBezTo>
                <a:cubicBezTo>
                  <a:pt x="237" y="501"/>
                  <a:pt x="240" y="509"/>
                  <a:pt x="241" y="517"/>
                </a:cubicBezTo>
                <a:lnTo>
                  <a:pt x="241" y="525"/>
                </a:lnTo>
                <a:lnTo>
                  <a:pt x="241" y="545"/>
                </a:lnTo>
                <a:lnTo>
                  <a:pt x="241" y="557"/>
                </a:lnTo>
                <a:cubicBezTo>
                  <a:pt x="244" y="577"/>
                  <a:pt x="260" y="593"/>
                  <a:pt x="280" y="595"/>
                </a:cubicBezTo>
                <a:lnTo>
                  <a:pt x="314" y="595"/>
                </a:lnTo>
                <a:cubicBezTo>
                  <a:pt x="334" y="593"/>
                  <a:pt x="350" y="577"/>
                  <a:pt x="353" y="558"/>
                </a:cubicBezTo>
                <a:lnTo>
                  <a:pt x="353" y="546"/>
                </a:lnTo>
                <a:lnTo>
                  <a:pt x="353" y="525"/>
                </a:lnTo>
                <a:lnTo>
                  <a:pt x="353" y="517"/>
                </a:lnTo>
                <a:lnTo>
                  <a:pt x="353" y="517"/>
                </a:lnTo>
                <a:cubicBezTo>
                  <a:pt x="354" y="510"/>
                  <a:pt x="356" y="504"/>
                  <a:pt x="361" y="499"/>
                </a:cubicBezTo>
                <a:cubicBezTo>
                  <a:pt x="361" y="498"/>
                  <a:pt x="361" y="498"/>
                  <a:pt x="362" y="497"/>
                </a:cubicBezTo>
                <a:cubicBezTo>
                  <a:pt x="362" y="497"/>
                  <a:pt x="362" y="496"/>
                  <a:pt x="363" y="496"/>
                </a:cubicBezTo>
                <a:cubicBezTo>
                  <a:pt x="365" y="494"/>
                  <a:pt x="367" y="492"/>
                  <a:pt x="370" y="490"/>
                </a:cubicBezTo>
                <a:lnTo>
                  <a:pt x="370" y="490"/>
                </a:lnTo>
                <a:cubicBezTo>
                  <a:pt x="371" y="489"/>
                  <a:pt x="372" y="489"/>
                  <a:pt x="373" y="489"/>
                </a:cubicBezTo>
                <a:cubicBezTo>
                  <a:pt x="373" y="488"/>
                  <a:pt x="373" y="488"/>
                  <a:pt x="373" y="488"/>
                </a:cubicBezTo>
                <a:cubicBezTo>
                  <a:pt x="374" y="488"/>
                  <a:pt x="374" y="488"/>
                  <a:pt x="374" y="488"/>
                </a:cubicBezTo>
                <a:cubicBezTo>
                  <a:pt x="375" y="488"/>
                  <a:pt x="375" y="487"/>
                  <a:pt x="376" y="487"/>
                </a:cubicBezTo>
                <a:lnTo>
                  <a:pt x="343" y="454"/>
                </a:lnTo>
                <a:cubicBezTo>
                  <a:pt x="328" y="458"/>
                  <a:pt x="313" y="460"/>
                  <a:pt x="297" y="460"/>
                </a:cubicBezTo>
                <a:cubicBezTo>
                  <a:pt x="207" y="460"/>
                  <a:pt x="135" y="387"/>
                  <a:pt x="135" y="297"/>
                </a:cubicBezTo>
                <a:cubicBezTo>
                  <a:pt x="135" y="207"/>
                  <a:pt x="208" y="134"/>
                  <a:pt x="298" y="134"/>
                </a:cubicBezTo>
                <a:cubicBezTo>
                  <a:pt x="388" y="135"/>
                  <a:pt x="461" y="208"/>
                  <a:pt x="461" y="298"/>
                </a:cubicBezTo>
                <a:cubicBezTo>
                  <a:pt x="461" y="313"/>
                  <a:pt x="458" y="328"/>
                  <a:pt x="454" y="342"/>
                </a:cubicBezTo>
                <a:lnTo>
                  <a:pt x="488" y="375"/>
                </a:lnTo>
                <a:cubicBezTo>
                  <a:pt x="489" y="371"/>
                  <a:pt x="492" y="368"/>
                  <a:pt x="495" y="364"/>
                </a:cubicBezTo>
                <a:cubicBezTo>
                  <a:pt x="499" y="361"/>
                  <a:pt x="503" y="358"/>
                  <a:pt x="507" y="356"/>
                </a:cubicBezTo>
                <a:cubicBezTo>
                  <a:pt x="511" y="355"/>
                  <a:pt x="514" y="354"/>
                  <a:pt x="517" y="354"/>
                </a:cubicBezTo>
                <a:lnTo>
                  <a:pt x="526" y="354"/>
                </a:lnTo>
                <a:lnTo>
                  <a:pt x="545" y="354"/>
                </a:lnTo>
                <a:lnTo>
                  <a:pt x="558" y="354"/>
                </a:lnTo>
                <a:cubicBezTo>
                  <a:pt x="577" y="351"/>
                  <a:pt x="593" y="336"/>
                  <a:pt x="595" y="316"/>
                </a:cubicBezTo>
                <a:lnTo>
                  <a:pt x="595" y="281"/>
                </a:lnTo>
                <a:cubicBezTo>
                  <a:pt x="593" y="261"/>
                  <a:pt x="578" y="245"/>
                  <a:pt x="558" y="242"/>
                </a:cubicBezTo>
                <a:close/>
                <a:moveTo>
                  <a:pt x="497" y="517"/>
                </a:moveTo>
                <a:lnTo>
                  <a:pt x="497" y="517"/>
                </a:lnTo>
                <a:cubicBezTo>
                  <a:pt x="486" y="517"/>
                  <a:pt x="476" y="508"/>
                  <a:pt x="476" y="496"/>
                </a:cubicBezTo>
                <a:cubicBezTo>
                  <a:pt x="476" y="484"/>
                  <a:pt x="486" y="475"/>
                  <a:pt x="497" y="475"/>
                </a:cubicBezTo>
                <a:cubicBezTo>
                  <a:pt x="509" y="475"/>
                  <a:pt x="518" y="484"/>
                  <a:pt x="518" y="496"/>
                </a:cubicBezTo>
                <a:cubicBezTo>
                  <a:pt x="518" y="508"/>
                  <a:pt x="509" y="517"/>
                  <a:pt x="497" y="5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23"/>
          <p:cNvSpPr>
            <a:spLocks noEditPoints="1"/>
          </p:cNvSpPr>
          <p:nvPr/>
        </p:nvSpPr>
        <p:spPr bwMode="auto">
          <a:xfrm>
            <a:off x="4458231" y="3235853"/>
            <a:ext cx="403026" cy="356560"/>
          </a:xfrm>
          <a:custGeom>
            <a:avLst/>
            <a:gdLst>
              <a:gd name="T0" fmla="*/ 0 w 638"/>
              <a:gd name="T1" fmla="*/ 349 h 590"/>
              <a:gd name="T2" fmla="*/ 245 w 638"/>
              <a:gd name="T3" fmla="*/ 590 h 590"/>
              <a:gd name="T4" fmla="*/ 430 w 638"/>
              <a:gd name="T5" fmla="*/ 558 h 590"/>
              <a:gd name="T6" fmla="*/ 388 w 638"/>
              <a:gd name="T7" fmla="*/ 260 h 590"/>
              <a:gd name="T8" fmla="*/ 378 w 638"/>
              <a:gd name="T9" fmla="*/ 548 h 590"/>
              <a:gd name="T10" fmla="*/ 250 w 638"/>
              <a:gd name="T11" fmla="*/ 494 h 590"/>
              <a:gd name="T12" fmla="*/ 216 w 638"/>
              <a:gd name="T13" fmla="*/ 344 h 590"/>
              <a:gd name="T14" fmla="*/ 44 w 638"/>
              <a:gd name="T15" fmla="*/ 339 h 590"/>
              <a:gd name="T16" fmla="*/ 49 w 638"/>
              <a:gd name="T17" fmla="*/ 108 h 590"/>
              <a:gd name="T18" fmla="*/ 250 w 638"/>
              <a:gd name="T19" fmla="*/ 61 h 590"/>
              <a:gd name="T20" fmla="*/ 0 w 638"/>
              <a:gd name="T21" fmla="*/ 103 h 590"/>
              <a:gd name="T22" fmla="*/ 359 w 638"/>
              <a:gd name="T23" fmla="*/ 122 h 590"/>
              <a:gd name="T24" fmla="*/ 337 w 638"/>
              <a:gd name="T25" fmla="*/ 97 h 590"/>
              <a:gd name="T26" fmla="*/ 354 w 638"/>
              <a:gd name="T27" fmla="*/ 82 h 590"/>
              <a:gd name="T28" fmla="*/ 398 w 638"/>
              <a:gd name="T29" fmla="*/ 82 h 590"/>
              <a:gd name="T30" fmla="*/ 416 w 638"/>
              <a:gd name="T31" fmla="*/ 97 h 590"/>
              <a:gd name="T32" fmla="*/ 394 w 638"/>
              <a:gd name="T33" fmla="*/ 122 h 590"/>
              <a:gd name="T34" fmla="*/ 416 w 638"/>
              <a:gd name="T35" fmla="*/ 147 h 590"/>
              <a:gd name="T36" fmla="*/ 398 w 638"/>
              <a:gd name="T37" fmla="*/ 161 h 590"/>
              <a:gd name="T38" fmla="*/ 354 w 638"/>
              <a:gd name="T39" fmla="*/ 161 h 590"/>
              <a:gd name="T40" fmla="*/ 337 w 638"/>
              <a:gd name="T41" fmla="*/ 147 h 590"/>
              <a:gd name="T42" fmla="*/ 520 w 638"/>
              <a:gd name="T43" fmla="*/ 221 h 590"/>
              <a:gd name="T44" fmla="*/ 629 w 638"/>
              <a:gd name="T45" fmla="*/ 362 h 590"/>
              <a:gd name="T46" fmla="*/ 585 w 638"/>
              <a:gd name="T47" fmla="*/ 375 h 590"/>
              <a:gd name="T48" fmla="*/ 520 w 638"/>
              <a:gd name="T49" fmla="*/ 221 h 590"/>
              <a:gd name="T50" fmla="*/ 455 w 638"/>
              <a:gd name="T51" fmla="*/ 43 h 590"/>
              <a:gd name="T52" fmla="*/ 502 w 638"/>
              <a:gd name="T53" fmla="*/ 221 h 590"/>
              <a:gd name="T54" fmla="*/ 481 w 638"/>
              <a:gd name="T55" fmla="*/ 248 h 590"/>
              <a:gd name="T56" fmla="*/ 440 w 638"/>
              <a:gd name="T57" fmla="*/ 213 h 590"/>
              <a:gd name="T58" fmla="*/ 298 w 638"/>
              <a:gd name="T59" fmla="*/ 43 h 590"/>
              <a:gd name="T60" fmla="*/ 429 w 638"/>
              <a:gd name="T61" fmla="*/ 69 h 590"/>
              <a:gd name="T62" fmla="*/ 324 w 638"/>
              <a:gd name="T63" fmla="*/ 174 h 590"/>
              <a:gd name="T64" fmla="*/ 204 w 638"/>
              <a:gd name="T65" fmla="*/ 513 h 590"/>
              <a:gd name="T66" fmla="*/ 79 w 638"/>
              <a:gd name="T67" fmla="*/ 386 h 590"/>
              <a:gd name="T68" fmla="*/ 204 w 638"/>
              <a:gd name="T69" fmla="*/ 513 h 590"/>
              <a:gd name="T70" fmla="*/ 74 w 638"/>
              <a:gd name="T71" fmla="*/ 167 h 590"/>
              <a:gd name="T72" fmla="*/ 250 w 638"/>
              <a:gd name="T73" fmla="*/ 177 h 590"/>
              <a:gd name="T74" fmla="*/ 160 w 638"/>
              <a:gd name="T75" fmla="*/ 143 h 590"/>
              <a:gd name="T76" fmla="*/ 74 w 638"/>
              <a:gd name="T77" fmla="*/ 270 h 590"/>
              <a:gd name="T78" fmla="*/ 81 w 638"/>
              <a:gd name="T79" fmla="*/ 300 h 590"/>
              <a:gd name="T80" fmla="*/ 253 w 638"/>
              <a:gd name="T81" fmla="*/ 268 h 590"/>
              <a:gd name="T82" fmla="*/ 74 w 638"/>
              <a:gd name="T83" fmla="*/ 270 h 590"/>
              <a:gd name="T84" fmla="*/ 74 w 638"/>
              <a:gd name="T85" fmla="*/ 229 h 590"/>
              <a:gd name="T86" fmla="*/ 253 w 638"/>
              <a:gd name="T87" fmla="*/ 238 h 590"/>
              <a:gd name="T88" fmla="*/ 263 w 638"/>
              <a:gd name="T89" fmla="*/ 221 h 590"/>
              <a:gd name="T90" fmla="*/ 157 w 638"/>
              <a:gd name="T91" fmla="*/ 206 h 590"/>
              <a:gd name="T92" fmla="*/ 74 w 638"/>
              <a:gd name="T93" fmla="*/ 219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38" h="590">
                <a:moveTo>
                  <a:pt x="0" y="103"/>
                </a:moveTo>
                <a:cubicBezTo>
                  <a:pt x="0" y="185"/>
                  <a:pt x="0" y="267"/>
                  <a:pt x="0" y="349"/>
                </a:cubicBezTo>
                <a:cubicBezTo>
                  <a:pt x="0" y="355"/>
                  <a:pt x="108" y="458"/>
                  <a:pt x="121" y="471"/>
                </a:cubicBezTo>
                <a:cubicBezTo>
                  <a:pt x="135" y="485"/>
                  <a:pt x="237" y="590"/>
                  <a:pt x="245" y="590"/>
                </a:cubicBezTo>
                <a:cubicBezTo>
                  <a:pt x="295" y="590"/>
                  <a:pt x="344" y="590"/>
                  <a:pt x="393" y="590"/>
                </a:cubicBezTo>
                <a:cubicBezTo>
                  <a:pt x="413" y="590"/>
                  <a:pt x="421" y="571"/>
                  <a:pt x="430" y="558"/>
                </a:cubicBezTo>
                <a:cubicBezTo>
                  <a:pt x="430" y="456"/>
                  <a:pt x="430" y="355"/>
                  <a:pt x="430" y="253"/>
                </a:cubicBezTo>
                <a:cubicBezTo>
                  <a:pt x="420" y="257"/>
                  <a:pt x="393" y="246"/>
                  <a:pt x="388" y="260"/>
                </a:cubicBezTo>
                <a:cubicBezTo>
                  <a:pt x="384" y="268"/>
                  <a:pt x="388" y="382"/>
                  <a:pt x="388" y="405"/>
                </a:cubicBezTo>
                <a:cubicBezTo>
                  <a:pt x="388" y="429"/>
                  <a:pt x="395" y="548"/>
                  <a:pt x="378" y="548"/>
                </a:cubicBezTo>
                <a:cubicBezTo>
                  <a:pt x="338" y="548"/>
                  <a:pt x="298" y="548"/>
                  <a:pt x="258" y="548"/>
                </a:cubicBezTo>
                <a:cubicBezTo>
                  <a:pt x="245" y="548"/>
                  <a:pt x="250" y="507"/>
                  <a:pt x="250" y="494"/>
                </a:cubicBezTo>
                <a:cubicBezTo>
                  <a:pt x="250" y="473"/>
                  <a:pt x="250" y="453"/>
                  <a:pt x="250" y="432"/>
                </a:cubicBezTo>
                <a:cubicBezTo>
                  <a:pt x="250" y="376"/>
                  <a:pt x="251" y="367"/>
                  <a:pt x="216" y="344"/>
                </a:cubicBezTo>
                <a:cubicBezTo>
                  <a:pt x="200" y="344"/>
                  <a:pt x="200" y="339"/>
                  <a:pt x="187" y="339"/>
                </a:cubicBezTo>
                <a:cubicBezTo>
                  <a:pt x="139" y="339"/>
                  <a:pt x="92" y="339"/>
                  <a:pt x="44" y="339"/>
                </a:cubicBezTo>
                <a:cubicBezTo>
                  <a:pt x="44" y="265"/>
                  <a:pt x="44" y="192"/>
                  <a:pt x="44" y="118"/>
                </a:cubicBezTo>
                <a:cubicBezTo>
                  <a:pt x="44" y="112"/>
                  <a:pt x="46" y="113"/>
                  <a:pt x="49" y="108"/>
                </a:cubicBezTo>
                <a:cubicBezTo>
                  <a:pt x="103" y="108"/>
                  <a:pt x="157" y="108"/>
                  <a:pt x="211" y="108"/>
                </a:cubicBezTo>
                <a:cubicBezTo>
                  <a:pt x="222" y="101"/>
                  <a:pt x="250" y="77"/>
                  <a:pt x="250" y="61"/>
                </a:cubicBezTo>
                <a:cubicBezTo>
                  <a:pt x="182" y="61"/>
                  <a:pt x="115" y="61"/>
                  <a:pt x="47" y="61"/>
                </a:cubicBezTo>
                <a:cubicBezTo>
                  <a:pt x="28" y="61"/>
                  <a:pt x="0" y="88"/>
                  <a:pt x="0" y="103"/>
                </a:cubicBezTo>
                <a:close/>
                <a:moveTo>
                  <a:pt x="337" y="144"/>
                </a:moveTo>
                <a:lnTo>
                  <a:pt x="359" y="122"/>
                </a:lnTo>
                <a:lnTo>
                  <a:pt x="337" y="100"/>
                </a:lnTo>
                <a:cubicBezTo>
                  <a:pt x="336" y="99"/>
                  <a:pt x="336" y="98"/>
                  <a:pt x="337" y="97"/>
                </a:cubicBezTo>
                <a:lnTo>
                  <a:pt x="351" y="82"/>
                </a:lnTo>
                <a:cubicBezTo>
                  <a:pt x="352" y="81"/>
                  <a:pt x="353" y="81"/>
                  <a:pt x="354" y="82"/>
                </a:cubicBezTo>
                <a:lnTo>
                  <a:pt x="376" y="104"/>
                </a:lnTo>
                <a:lnTo>
                  <a:pt x="398" y="82"/>
                </a:lnTo>
                <a:cubicBezTo>
                  <a:pt x="399" y="81"/>
                  <a:pt x="400" y="81"/>
                  <a:pt x="401" y="82"/>
                </a:cubicBezTo>
                <a:lnTo>
                  <a:pt x="416" y="97"/>
                </a:lnTo>
                <a:cubicBezTo>
                  <a:pt x="416" y="98"/>
                  <a:pt x="416" y="99"/>
                  <a:pt x="416" y="100"/>
                </a:cubicBezTo>
                <a:lnTo>
                  <a:pt x="394" y="122"/>
                </a:lnTo>
                <a:lnTo>
                  <a:pt x="416" y="144"/>
                </a:lnTo>
                <a:cubicBezTo>
                  <a:pt x="416" y="145"/>
                  <a:pt x="416" y="146"/>
                  <a:pt x="416" y="147"/>
                </a:cubicBezTo>
                <a:lnTo>
                  <a:pt x="401" y="161"/>
                </a:lnTo>
                <a:cubicBezTo>
                  <a:pt x="400" y="162"/>
                  <a:pt x="399" y="162"/>
                  <a:pt x="398" y="161"/>
                </a:cubicBezTo>
                <a:lnTo>
                  <a:pt x="376" y="139"/>
                </a:lnTo>
                <a:lnTo>
                  <a:pt x="354" y="161"/>
                </a:lnTo>
                <a:cubicBezTo>
                  <a:pt x="353" y="162"/>
                  <a:pt x="352" y="162"/>
                  <a:pt x="351" y="161"/>
                </a:cubicBezTo>
                <a:lnTo>
                  <a:pt x="337" y="147"/>
                </a:lnTo>
                <a:cubicBezTo>
                  <a:pt x="336" y="146"/>
                  <a:pt x="336" y="145"/>
                  <a:pt x="337" y="144"/>
                </a:cubicBezTo>
                <a:close/>
                <a:moveTo>
                  <a:pt x="520" y="221"/>
                </a:moveTo>
                <a:lnTo>
                  <a:pt x="629" y="330"/>
                </a:lnTo>
                <a:cubicBezTo>
                  <a:pt x="638" y="339"/>
                  <a:pt x="638" y="353"/>
                  <a:pt x="629" y="362"/>
                </a:cubicBezTo>
                <a:lnTo>
                  <a:pt x="616" y="375"/>
                </a:lnTo>
                <a:cubicBezTo>
                  <a:pt x="608" y="383"/>
                  <a:pt x="593" y="383"/>
                  <a:pt x="585" y="375"/>
                </a:cubicBezTo>
                <a:lnTo>
                  <a:pt x="476" y="266"/>
                </a:lnTo>
                <a:lnTo>
                  <a:pt x="520" y="221"/>
                </a:lnTo>
                <a:close/>
                <a:moveTo>
                  <a:pt x="298" y="43"/>
                </a:moveTo>
                <a:cubicBezTo>
                  <a:pt x="341" y="0"/>
                  <a:pt x="411" y="0"/>
                  <a:pt x="455" y="43"/>
                </a:cubicBezTo>
                <a:cubicBezTo>
                  <a:pt x="493" y="82"/>
                  <a:pt x="497" y="142"/>
                  <a:pt x="467" y="185"/>
                </a:cubicBezTo>
                <a:lnTo>
                  <a:pt x="502" y="221"/>
                </a:lnTo>
                <a:cubicBezTo>
                  <a:pt x="504" y="222"/>
                  <a:pt x="504" y="225"/>
                  <a:pt x="502" y="226"/>
                </a:cubicBezTo>
                <a:lnTo>
                  <a:pt x="481" y="248"/>
                </a:lnTo>
                <a:cubicBezTo>
                  <a:pt x="479" y="249"/>
                  <a:pt x="477" y="249"/>
                  <a:pt x="475" y="248"/>
                </a:cubicBezTo>
                <a:lnTo>
                  <a:pt x="440" y="213"/>
                </a:lnTo>
                <a:cubicBezTo>
                  <a:pt x="397" y="243"/>
                  <a:pt x="336" y="239"/>
                  <a:pt x="298" y="200"/>
                </a:cubicBezTo>
                <a:cubicBezTo>
                  <a:pt x="254" y="157"/>
                  <a:pt x="254" y="87"/>
                  <a:pt x="298" y="43"/>
                </a:cubicBezTo>
                <a:close/>
                <a:moveTo>
                  <a:pt x="324" y="69"/>
                </a:moveTo>
                <a:cubicBezTo>
                  <a:pt x="353" y="40"/>
                  <a:pt x="400" y="40"/>
                  <a:pt x="429" y="69"/>
                </a:cubicBezTo>
                <a:cubicBezTo>
                  <a:pt x="458" y="98"/>
                  <a:pt x="458" y="145"/>
                  <a:pt x="429" y="174"/>
                </a:cubicBezTo>
                <a:cubicBezTo>
                  <a:pt x="400" y="203"/>
                  <a:pt x="353" y="203"/>
                  <a:pt x="324" y="174"/>
                </a:cubicBezTo>
                <a:cubicBezTo>
                  <a:pt x="295" y="145"/>
                  <a:pt x="295" y="98"/>
                  <a:pt x="324" y="69"/>
                </a:cubicBezTo>
                <a:close/>
                <a:moveTo>
                  <a:pt x="204" y="513"/>
                </a:moveTo>
                <a:cubicBezTo>
                  <a:pt x="203" y="471"/>
                  <a:pt x="202" y="428"/>
                  <a:pt x="201" y="386"/>
                </a:cubicBezTo>
                <a:cubicBezTo>
                  <a:pt x="160" y="386"/>
                  <a:pt x="119" y="386"/>
                  <a:pt x="79" y="386"/>
                </a:cubicBezTo>
                <a:cubicBezTo>
                  <a:pt x="78" y="386"/>
                  <a:pt x="77" y="387"/>
                  <a:pt x="77" y="388"/>
                </a:cubicBezTo>
                <a:cubicBezTo>
                  <a:pt x="119" y="430"/>
                  <a:pt x="161" y="472"/>
                  <a:pt x="204" y="513"/>
                </a:cubicBezTo>
                <a:close/>
                <a:moveTo>
                  <a:pt x="74" y="150"/>
                </a:moveTo>
                <a:cubicBezTo>
                  <a:pt x="74" y="156"/>
                  <a:pt x="74" y="161"/>
                  <a:pt x="74" y="167"/>
                </a:cubicBezTo>
                <a:cubicBezTo>
                  <a:pt x="74" y="173"/>
                  <a:pt x="78" y="177"/>
                  <a:pt x="83" y="177"/>
                </a:cubicBezTo>
                <a:cubicBezTo>
                  <a:pt x="139" y="177"/>
                  <a:pt x="195" y="177"/>
                  <a:pt x="250" y="177"/>
                </a:cubicBezTo>
                <a:cubicBezTo>
                  <a:pt x="266" y="177"/>
                  <a:pt x="262" y="152"/>
                  <a:pt x="258" y="143"/>
                </a:cubicBezTo>
                <a:cubicBezTo>
                  <a:pt x="225" y="143"/>
                  <a:pt x="192" y="143"/>
                  <a:pt x="160" y="143"/>
                </a:cubicBezTo>
                <a:cubicBezTo>
                  <a:pt x="139" y="143"/>
                  <a:pt x="74" y="137"/>
                  <a:pt x="74" y="150"/>
                </a:cubicBezTo>
                <a:close/>
                <a:moveTo>
                  <a:pt x="74" y="270"/>
                </a:moveTo>
                <a:cubicBezTo>
                  <a:pt x="74" y="278"/>
                  <a:pt x="74" y="285"/>
                  <a:pt x="74" y="292"/>
                </a:cubicBezTo>
                <a:cubicBezTo>
                  <a:pt x="74" y="298"/>
                  <a:pt x="75" y="300"/>
                  <a:pt x="81" y="300"/>
                </a:cubicBezTo>
                <a:cubicBezTo>
                  <a:pt x="141" y="300"/>
                  <a:pt x="200" y="300"/>
                  <a:pt x="260" y="300"/>
                </a:cubicBezTo>
                <a:cubicBezTo>
                  <a:pt x="262" y="294"/>
                  <a:pt x="266" y="268"/>
                  <a:pt x="253" y="268"/>
                </a:cubicBezTo>
                <a:cubicBezTo>
                  <a:pt x="197" y="268"/>
                  <a:pt x="142" y="268"/>
                  <a:pt x="86" y="268"/>
                </a:cubicBezTo>
                <a:cubicBezTo>
                  <a:pt x="82" y="268"/>
                  <a:pt x="77" y="269"/>
                  <a:pt x="74" y="270"/>
                </a:cubicBezTo>
                <a:close/>
                <a:moveTo>
                  <a:pt x="74" y="219"/>
                </a:moveTo>
                <a:cubicBezTo>
                  <a:pt x="74" y="222"/>
                  <a:pt x="74" y="225"/>
                  <a:pt x="74" y="229"/>
                </a:cubicBezTo>
                <a:cubicBezTo>
                  <a:pt x="74" y="234"/>
                  <a:pt x="76" y="234"/>
                  <a:pt x="79" y="238"/>
                </a:cubicBezTo>
                <a:cubicBezTo>
                  <a:pt x="137" y="238"/>
                  <a:pt x="195" y="238"/>
                  <a:pt x="253" y="238"/>
                </a:cubicBezTo>
                <a:cubicBezTo>
                  <a:pt x="256" y="237"/>
                  <a:pt x="259" y="235"/>
                  <a:pt x="263" y="233"/>
                </a:cubicBezTo>
                <a:cubicBezTo>
                  <a:pt x="263" y="229"/>
                  <a:pt x="263" y="225"/>
                  <a:pt x="263" y="221"/>
                </a:cubicBezTo>
                <a:cubicBezTo>
                  <a:pt x="263" y="214"/>
                  <a:pt x="260" y="211"/>
                  <a:pt x="258" y="206"/>
                </a:cubicBezTo>
                <a:cubicBezTo>
                  <a:pt x="224" y="206"/>
                  <a:pt x="191" y="206"/>
                  <a:pt x="157" y="206"/>
                </a:cubicBezTo>
                <a:cubicBezTo>
                  <a:pt x="141" y="206"/>
                  <a:pt x="124" y="206"/>
                  <a:pt x="108" y="206"/>
                </a:cubicBezTo>
                <a:cubicBezTo>
                  <a:pt x="87" y="206"/>
                  <a:pt x="74" y="200"/>
                  <a:pt x="74" y="2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Freeform 24"/>
          <p:cNvSpPr>
            <a:spLocks noEditPoints="1"/>
          </p:cNvSpPr>
          <p:nvPr/>
        </p:nvSpPr>
        <p:spPr bwMode="auto">
          <a:xfrm>
            <a:off x="4424042" y="4005879"/>
            <a:ext cx="335348" cy="318178"/>
          </a:xfrm>
          <a:custGeom>
            <a:avLst/>
            <a:gdLst>
              <a:gd name="T0" fmla="*/ 481 w 532"/>
              <a:gd name="T1" fmla="*/ 453 h 526"/>
              <a:gd name="T2" fmla="*/ 426 w 532"/>
              <a:gd name="T3" fmla="*/ 453 h 526"/>
              <a:gd name="T4" fmla="*/ 513 w 532"/>
              <a:gd name="T5" fmla="*/ 51 h 526"/>
              <a:gd name="T6" fmla="*/ 441 w 532"/>
              <a:gd name="T7" fmla="*/ 0 h 526"/>
              <a:gd name="T8" fmla="*/ 250 w 532"/>
              <a:gd name="T9" fmla="*/ 170 h 526"/>
              <a:gd name="T10" fmla="*/ 223 w 532"/>
              <a:gd name="T11" fmla="*/ 209 h 526"/>
              <a:gd name="T12" fmla="*/ 199 w 532"/>
              <a:gd name="T13" fmla="*/ 221 h 526"/>
              <a:gd name="T14" fmla="*/ 202 w 532"/>
              <a:gd name="T15" fmla="*/ 294 h 526"/>
              <a:gd name="T16" fmla="*/ 48 w 532"/>
              <a:gd name="T17" fmla="*/ 428 h 526"/>
              <a:gd name="T18" fmla="*/ 31 w 532"/>
              <a:gd name="T19" fmla="*/ 526 h 526"/>
              <a:gd name="T20" fmla="*/ 110 w 532"/>
              <a:gd name="T21" fmla="*/ 446 h 526"/>
              <a:gd name="T22" fmla="*/ 236 w 532"/>
              <a:gd name="T23" fmla="*/ 328 h 526"/>
              <a:gd name="T24" fmla="*/ 306 w 532"/>
              <a:gd name="T25" fmla="*/ 328 h 526"/>
              <a:gd name="T26" fmla="*/ 326 w 532"/>
              <a:gd name="T27" fmla="*/ 283 h 526"/>
              <a:gd name="T28" fmla="*/ 357 w 532"/>
              <a:gd name="T29" fmla="*/ 277 h 526"/>
              <a:gd name="T30" fmla="*/ 513 w 532"/>
              <a:gd name="T31" fmla="*/ 51 h 526"/>
              <a:gd name="T32" fmla="*/ 207 w 532"/>
              <a:gd name="T33" fmla="*/ 171 h 526"/>
              <a:gd name="T34" fmla="*/ 214 w 532"/>
              <a:gd name="T35" fmla="*/ 165 h 526"/>
              <a:gd name="T36" fmla="*/ 231 w 532"/>
              <a:gd name="T37" fmla="*/ 148 h 526"/>
              <a:gd name="T38" fmla="*/ 114 w 532"/>
              <a:gd name="T39" fmla="*/ 0 h 526"/>
              <a:gd name="T40" fmla="*/ 149 w 532"/>
              <a:gd name="T41" fmla="*/ 84 h 526"/>
              <a:gd name="T42" fmla="*/ 12 w 532"/>
              <a:gd name="T43" fmla="*/ 102 h 526"/>
              <a:gd name="T44" fmla="*/ 123 w 532"/>
              <a:gd name="T45" fmla="*/ 236 h 526"/>
              <a:gd name="T46" fmla="*/ 160 w 532"/>
              <a:gd name="T47" fmla="*/ 229 h 526"/>
              <a:gd name="T48" fmla="*/ 192 w 532"/>
              <a:gd name="T49" fmla="*/ 187 h 526"/>
              <a:gd name="T50" fmla="*/ 355 w 532"/>
              <a:gd name="T51" fmla="*/ 320 h 526"/>
              <a:gd name="T52" fmla="*/ 327 w 532"/>
              <a:gd name="T53" fmla="*/ 348 h 526"/>
              <a:gd name="T54" fmla="*/ 392 w 532"/>
              <a:gd name="T55" fmla="*/ 460 h 526"/>
              <a:gd name="T56" fmla="*/ 460 w 532"/>
              <a:gd name="T57" fmla="*/ 526 h 526"/>
              <a:gd name="T58" fmla="*/ 518 w 532"/>
              <a:gd name="T59" fmla="*/ 436 h 526"/>
              <a:gd name="T60" fmla="*/ 371 w 532"/>
              <a:gd name="T61" fmla="*/ 304 h 526"/>
              <a:gd name="T62" fmla="*/ 348 w 532"/>
              <a:gd name="T63" fmla="*/ 306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32" h="526">
                <a:moveTo>
                  <a:pt x="453" y="426"/>
                </a:moveTo>
                <a:cubicBezTo>
                  <a:pt x="469" y="426"/>
                  <a:pt x="481" y="438"/>
                  <a:pt x="481" y="453"/>
                </a:cubicBezTo>
                <a:cubicBezTo>
                  <a:pt x="481" y="468"/>
                  <a:pt x="469" y="481"/>
                  <a:pt x="453" y="481"/>
                </a:cubicBezTo>
                <a:cubicBezTo>
                  <a:pt x="438" y="481"/>
                  <a:pt x="426" y="468"/>
                  <a:pt x="426" y="453"/>
                </a:cubicBezTo>
                <a:cubicBezTo>
                  <a:pt x="426" y="438"/>
                  <a:pt x="438" y="426"/>
                  <a:pt x="453" y="426"/>
                </a:cubicBezTo>
                <a:close/>
                <a:moveTo>
                  <a:pt x="513" y="51"/>
                </a:moveTo>
                <a:lnTo>
                  <a:pt x="476" y="14"/>
                </a:lnTo>
                <a:cubicBezTo>
                  <a:pt x="467" y="5"/>
                  <a:pt x="454" y="0"/>
                  <a:pt x="441" y="0"/>
                </a:cubicBezTo>
                <a:cubicBezTo>
                  <a:pt x="428" y="0"/>
                  <a:pt x="416" y="5"/>
                  <a:pt x="406" y="14"/>
                </a:cubicBezTo>
                <a:lnTo>
                  <a:pt x="250" y="170"/>
                </a:lnTo>
                <a:cubicBezTo>
                  <a:pt x="255" y="180"/>
                  <a:pt x="251" y="194"/>
                  <a:pt x="244" y="201"/>
                </a:cubicBezTo>
                <a:cubicBezTo>
                  <a:pt x="239" y="206"/>
                  <a:pt x="230" y="209"/>
                  <a:pt x="223" y="209"/>
                </a:cubicBezTo>
                <a:cubicBezTo>
                  <a:pt x="219" y="209"/>
                  <a:pt x="216" y="209"/>
                  <a:pt x="213" y="207"/>
                </a:cubicBezTo>
                <a:lnTo>
                  <a:pt x="199" y="221"/>
                </a:lnTo>
                <a:cubicBezTo>
                  <a:pt x="180" y="240"/>
                  <a:pt x="180" y="272"/>
                  <a:pt x="199" y="291"/>
                </a:cubicBezTo>
                <a:lnTo>
                  <a:pt x="202" y="294"/>
                </a:lnTo>
                <a:lnTo>
                  <a:pt x="80" y="416"/>
                </a:lnTo>
                <a:lnTo>
                  <a:pt x="48" y="428"/>
                </a:lnTo>
                <a:lnTo>
                  <a:pt x="0" y="495"/>
                </a:lnTo>
                <a:lnTo>
                  <a:pt x="31" y="526"/>
                </a:lnTo>
                <a:lnTo>
                  <a:pt x="98" y="479"/>
                </a:lnTo>
                <a:lnTo>
                  <a:pt x="110" y="446"/>
                </a:lnTo>
                <a:lnTo>
                  <a:pt x="232" y="324"/>
                </a:lnTo>
                <a:lnTo>
                  <a:pt x="236" y="328"/>
                </a:lnTo>
                <a:cubicBezTo>
                  <a:pt x="246" y="337"/>
                  <a:pt x="258" y="342"/>
                  <a:pt x="271" y="342"/>
                </a:cubicBezTo>
                <a:cubicBezTo>
                  <a:pt x="284" y="342"/>
                  <a:pt x="296" y="337"/>
                  <a:pt x="306" y="328"/>
                </a:cubicBezTo>
                <a:lnTo>
                  <a:pt x="320" y="314"/>
                </a:lnTo>
                <a:cubicBezTo>
                  <a:pt x="315" y="305"/>
                  <a:pt x="319" y="291"/>
                  <a:pt x="326" y="283"/>
                </a:cubicBezTo>
                <a:cubicBezTo>
                  <a:pt x="331" y="278"/>
                  <a:pt x="339" y="275"/>
                  <a:pt x="347" y="275"/>
                </a:cubicBezTo>
                <a:cubicBezTo>
                  <a:pt x="351" y="275"/>
                  <a:pt x="354" y="276"/>
                  <a:pt x="357" y="277"/>
                </a:cubicBezTo>
                <a:lnTo>
                  <a:pt x="513" y="121"/>
                </a:lnTo>
                <a:cubicBezTo>
                  <a:pt x="532" y="102"/>
                  <a:pt x="532" y="70"/>
                  <a:pt x="513" y="51"/>
                </a:cubicBezTo>
                <a:close/>
                <a:moveTo>
                  <a:pt x="192" y="187"/>
                </a:moveTo>
                <a:lnTo>
                  <a:pt x="207" y="171"/>
                </a:lnTo>
                <a:lnTo>
                  <a:pt x="221" y="179"/>
                </a:lnTo>
                <a:lnTo>
                  <a:pt x="214" y="165"/>
                </a:lnTo>
                <a:lnTo>
                  <a:pt x="229" y="150"/>
                </a:lnTo>
                <a:lnTo>
                  <a:pt x="231" y="148"/>
                </a:lnTo>
                <a:cubicBezTo>
                  <a:pt x="234" y="139"/>
                  <a:pt x="236" y="131"/>
                  <a:pt x="236" y="123"/>
                </a:cubicBezTo>
                <a:cubicBezTo>
                  <a:pt x="236" y="60"/>
                  <a:pt x="176" y="0"/>
                  <a:pt x="114" y="0"/>
                </a:cubicBezTo>
                <a:cubicBezTo>
                  <a:pt x="114" y="0"/>
                  <a:pt x="106" y="8"/>
                  <a:pt x="103" y="11"/>
                </a:cubicBezTo>
                <a:cubicBezTo>
                  <a:pt x="153" y="61"/>
                  <a:pt x="149" y="53"/>
                  <a:pt x="149" y="84"/>
                </a:cubicBezTo>
                <a:cubicBezTo>
                  <a:pt x="149" y="109"/>
                  <a:pt x="109" y="148"/>
                  <a:pt x="84" y="148"/>
                </a:cubicBezTo>
                <a:cubicBezTo>
                  <a:pt x="53" y="148"/>
                  <a:pt x="63" y="154"/>
                  <a:pt x="12" y="102"/>
                </a:cubicBezTo>
                <a:cubicBezTo>
                  <a:pt x="8" y="106"/>
                  <a:pt x="0" y="113"/>
                  <a:pt x="0" y="114"/>
                </a:cubicBezTo>
                <a:cubicBezTo>
                  <a:pt x="1" y="176"/>
                  <a:pt x="60" y="236"/>
                  <a:pt x="123" y="236"/>
                </a:cubicBezTo>
                <a:cubicBezTo>
                  <a:pt x="134" y="236"/>
                  <a:pt x="146" y="232"/>
                  <a:pt x="158" y="226"/>
                </a:cubicBezTo>
                <a:lnTo>
                  <a:pt x="160" y="229"/>
                </a:lnTo>
                <a:cubicBezTo>
                  <a:pt x="164" y="218"/>
                  <a:pt x="170" y="209"/>
                  <a:pt x="179" y="200"/>
                </a:cubicBezTo>
                <a:lnTo>
                  <a:pt x="192" y="187"/>
                </a:lnTo>
                <a:close/>
                <a:moveTo>
                  <a:pt x="348" y="306"/>
                </a:moveTo>
                <a:lnTo>
                  <a:pt x="355" y="320"/>
                </a:lnTo>
                <a:lnTo>
                  <a:pt x="341" y="335"/>
                </a:lnTo>
                <a:lnTo>
                  <a:pt x="327" y="348"/>
                </a:lnTo>
                <a:cubicBezTo>
                  <a:pt x="319" y="357"/>
                  <a:pt x="309" y="363"/>
                  <a:pt x="298" y="367"/>
                </a:cubicBezTo>
                <a:lnTo>
                  <a:pt x="392" y="460"/>
                </a:lnTo>
                <a:lnTo>
                  <a:pt x="436" y="519"/>
                </a:lnTo>
                <a:lnTo>
                  <a:pt x="460" y="526"/>
                </a:lnTo>
                <a:lnTo>
                  <a:pt x="525" y="460"/>
                </a:lnTo>
                <a:lnTo>
                  <a:pt x="518" y="436"/>
                </a:lnTo>
                <a:lnTo>
                  <a:pt x="460" y="392"/>
                </a:lnTo>
                <a:lnTo>
                  <a:pt x="371" y="304"/>
                </a:lnTo>
                <a:lnTo>
                  <a:pt x="363" y="313"/>
                </a:lnTo>
                <a:lnTo>
                  <a:pt x="348" y="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25"/>
          <p:cNvSpPr>
            <a:spLocks noEditPoints="1"/>
          </p:cNvSpPr>
          <p:nvPr/>
        </p:nvSpPr>
        <p:spPr bwMode="auto">
          <a:xfrm>
            <a:off x="4416055" y="4666299"/>
            <a:ext cx="382822" cy="348478"/>
          </a:xfrm>
          <a:custGeom>
            <a:avLst/>
            <a:gdLst>
              <a:gd name="T0" fmla="*/ 252 w 606"/>
              <a:gd name="T1" fmla="*/ 522 h 576"/>
              <a:gd name="T2" fmla="*/ 252 w 606"/>
              <a:gd name="T3" fmla="*/ 548 h 576"/>
              <a:gd name="T4" fmla="*/ 366 w 606"/>
              <a:gd name="T5" fmla="*/ 535 h 576"/>
              <a:gd name="T6" fmla="*/ 353 w 606"/>
              <a:gd name="T7" fmla="*/ 481 h 576"/>
              <a:gd name="T8" fmla="*/ 252 w 606"/>
              <a:gd name="T9" fmla="*/ 481 h 576"/>
              <a:gd name="T10" fmla="*/ 252 w 606"/>
              <a:gd name="T11" fmla="*/ 508 h 576"/>
              <a:gd name="T12" fmla="*/ 366 w 606"/>
              <a:gd name="T13" fmla="*/ 494 h 576"/>
              <a:gd name="T14" fmla="*/ 303 w 606"/>
              <a:gd name="T15" fmla="*/ 576 h 576"/>
              <a:gd name="T16" fmla="*/ 346 w 606"/>
              <a:gd name="T17" fmla="*/ 560 h 576"/>
              <a:gd name="T18" fmla="*/ 303 w 606"/>
              <a:gd name="T19" fmla="*/ 576 h 576"/>
              <a:gd name="T20" fmla="*/ 304 w 606"/>
              <a:gd name="T21" fmla="*/ 154 h 576"/>
              <a:gd name="T22" fmla="*/ 161 w 606"/>
              <a:gd name="T23" fmla="*/ 288 h 576"/>
              <a:gd name="T24" fmla="*/ 246 w 606"/>
              <a:gd name="T25" fmla="*/ 466 h 576"/>
              <a:gd name="T26" fmla="*/ 304 w 606"/>
              <a:gd name="T27" fmla="*/ 470 h 576"/>
              <a:gd name="T28" fmla="*/ 376 w 606"/>
              <a:gd name="T29" fmla="*/ 426 h 576"/>
              <a:gd name="T30" fmla="*/ 304 w 606"/>
              <a:gd name="T31" fmla="*/ 154 h 576"/>
              <a:gd name="T32" fmla="*/ 119 w 606"/>
              <a:gd name="T33" fmla="*/ 312 h 576"/>
              <a:gd name="T34" fmla="*/ 23 w 606"/>
              <a:gd name="T35" fmla="*/ 293 h 576"/>
              <a:gd name="T36" fmla="*/ 23 w 606"/>
              <a:gd name="T37" fmla="*/ 330 h 576"/>
              <a:gd name="T38" fmla="*/ 119 w 606"/>
              <a:gd name="T39" fmla="*/ 312 h 576"/>
              <a:gd name="T40" fmla="*/ 583 w 606"/>
              <a:gd name="T41" fmla="*/ 293 h 576"/>
              <a:gd name="T42" fmla="*/ 487 w 606"/>
              <a:gd name="T43" fmla="*/ 312 h 576"/>
              <a:gd name="T44" fmla="*/ 583 w 606"/>
              <a:gd name="T45" fmla="*/ 330 h 576"/>
              <a:gd name="T46" fmla="*/ 583 w 606"/>
              <a:gd name="T47" fmla="*/ 293 h 576"/>
              <a:gd name="T48" fmla="*/ 464 w 606"/>
              <a:gd name="T49" fmla="*/ 175 h 576"/>
              <a:gd name="T50" fmla="*/ 518 w 606"/>
              <a:gd name="T51" fmla="*/ 94 h 576"/>
              <a:gd name="T52" fmla="*/ 437 w 606"/>
              <a:gd name="T53" fmla="*/ 148 h 576"/>
              <a:gd name="T54" fmla="*/ 464 w 606"/>
              <a:gd name="T55" fmla="*/ 175 h 576"/>
              <a:gd name="T56" fmla="*/ 301 w 606"/>
              <a:gd name="T57" fmla="*/ 119 h 576"/>
              <a:gd name="T58" fmla="*/ 320 w 606"/>
              <a:gd name="T59" fmla="*/ 23 h 576"/>
              <a:gd name="T60" fmla="*/ 282 w 606"/>
              <a:gd name="T61" fmla="*/ 23 h 576"/>
              <a:gd name="T62" fmla="*/ 301 w 606"/>
              <a:gd name="T63" fmla="*/ 119 h 576"/>
              <a:gd name="T64" fmla="*/ 136 w 606"/>
              <a:gd name="T65" fmla="*/ 167 h 576"/>
              <a:gd name="T66" fmla="*/ 162 w 606"/>
              <a:gd name="T67" fmla="*/ 141 h 576"/>
              <a:gd name="T68" fmla="*/ 81 w 606"/>
              <a:gd name="T69" fmla="*/ 86 h 576"/>
              <a:gd name="T70" fmla="*/ 136 w 606"/>
              <a:gd name="T71" fmla="*/ 167 h 576"/>
              <a:gd name="T72" fmla="*/ 142 w 606"/>
              <a:gd name="T73" fmla="*/ 448 h 576"/>
              <a:gd name="T74" fmla="*/ 87 w 606"/>
              <a:gd name="T75" fmla="*/ 529 h 576"/>
              <a:gd name="T76" fmla="*/ 169 w 606"/>
              <a:gd name="T77" fmla="*/ 474 h 576"/>
              <a:gd name="T78" fmla="*/ 142 w 606"/>
              <a:gd name="T79" fmla="*/ 448 h 576"/>
              <a:gd name="T80" fmla="*/ 470 w 606"/>
              <a:gd name="T81" fmla="*/ 455 h 576"/>
              <a:gd name="T82" fmla="*/ 443 w 606"/>
              <a:gd name="T83" fmla="*/ 482 h 576"/>
              <a:gd name="T84" fmla="*/ 524 w 606"/>
              <a:gd name="T85" fmla="*/ 536 h 576"/>
              <a:gd name="T86" fmla="*/ 470 w 606"/>
              <a:gd name="T87" fmla="*/ 455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06" h="576">
                <a:moveTo>
                  <a:pt x="353" y="522"/>
                </a:moveTo>
                <a:lnTo>
                  <a:pt x="252" y="522"/>
                </a:lnTo>
                <a:cubicBezTo>
                  <a:pt x="245" y="522"/>
                  <a:pt x="239" y="528"/>
                  <a:pt x="239" y="535"/>
                </a:cubicBezTo>
                <a:cubicBezTo>
                  <a:pt x="239" y="543"/>
                  <a:pt x="245" y="548"/>
                  <a:pt x="252" y="548"/>
                </a:cubicBezTo>
                <a:lnTo>
                  <a:pt x="353" y="548"/>
                </a:lnTo>
                <a:cubicBezTo>
                  <a:pt x="361" y="548"/>
                  <a:pt x="366" y="543"/>
                  <a:pt x="366" y="535"/>
                </a:cubicBezTo>
                <a:cubicBezTo>
                  <a:pt x="366" y="528"/>
                  <a:pt x="361" y="522"/>
                  <a:pt x="353" y="522"/>
                </a:cubicBezTo>
                <a:close/>
                <a:moveTo>
                  <a:pt x="353" y="481"/>
                </a:moveTo>
                <a:lnTo>
                  <a:pt x="353" y="481"/>
                </a:lnTo>
                <a:lnTo>
                  <a:pt x="252" y="481"/>
                </a:lnTo>
                <a:cubicBezTo>
                  <a:pt x="245" y="481"/>
                  <a:pt x="239" y="487"/>
                  <a:pt x="239" y="494"/>
                </a:cubicBezTo>
                <a:cubicBezTo>
                  <a:pt x="239" y="502"/>
                  <a:pt x="245" y="508"/>
                  <a:pt x="252" y="508"/>
                </a:cubicBezTo>
                <a:lnTo>
                  <a:pt x="353" y="508"/>
                </a:lnTo>
                <a:cubicBezTo>
                  <a:pt x="361" y="508"/>
                  <a:pt x="366" y="502"/>
                  <a:pt x="366" y="494"/>
                </a:cubicBezTo>
                <a:cubicBezTo>
                  <a:pt x="366" y="487"/>
                  <a:pt x="361" y="481"/>
                  <a:pt x="353" y="481"/>
                </a:cubicBezTo>
                <a:close/>
                <a:moveTo>
                  <a:pt x="303" y="576"/>
                </a:moveTo>
                <a:lnTo>
                  <a:pt x="303" y="576"/>
                </a:lnTo>
                <a:lnTo>
                  <a:pt x="346" y="560"/>
                </a:lnTo>
                <a:lnTo>
                  <a:pt x="259" y="560"/>
                </a:lnTo>
                <a:lnTo>
                  <a:pt x="303" y="576"/>
                </a:lnTo>
                <a:close/>
                <a:moveTo>
                  <a:pt x="304" y="154"/>
                </a:moveTo>
                <a:lnTo>
                  <a:pt x="304" y="154"/>
                </a:lnTo>
                <a:lnTo>
                  <a:pt x="301" y="154"/>
                </a:lnTo>
                <a:cubicBezTo>
                  <a:pt x="227" y="154"/>
                  <a:pt x="161" y="214"/>
                  <a:pt x="161" y="288"/>
                </a:cubicBezTo>
                <a:cubicBezTo>
                  <a:pt x="161" y="361"/>
                  <a:pt x="223" y="404"/>
                  <a:pt x="230" y="426"/>
                </a:cubicBezTo>
                <a:cubicBezTo>
                  <a:pt x="236" y="449"/>
                  <a:pt x="230" y="461"/>
                  <a:pt x="246" y="466"/>
                </a:cubicBezTo>
                <a:cubicBezTo>
                  <a:pt x="263" y="471"/>
                  <a:pt x="301" y="470"/>
                  <a:pt x="301" y="470"/>
                </a:cubicBezTo>
                <a:lnTo>
                  <a:pt x="304" y="470"/>
                </a:lnTo>
                <a:cubicBezTo>
                  <a:pt x="304" y="470"/>
                  <a:pt x="342" y="471"/>
                  <a:pt x="359" y="466"/>
                </a:cubicBezTo>
                <a:cubicBezTo>
                  <a:pt x="376" y="461"/>
                  <a:pt x="370" y="449"/>
                  <a:pt x="376" y="426"/>
                </a:cubicBezTo>
                <a:cubicBezTo>
                  <a:pt x="382" y="404"/>
                  <a:pt x="444" y="361"/>
                  <a:pt x="444" y="288"/>
                </a:cubicBezTo>
                <a:cubicBezTo>
                  <a:pt x="444" y="214"/>
                  <a:pt x="378" y="154"/>
                  <a:pt x="304" y="154"/>
                </a:cubicBezTo>
                <a:close/>
                <a:moveTo>
                  <a:pt x="119" y="312"/>
                </a:moveTo>
                <a:lnTo>
                  <a:pt x="119" y="312"/>
                </a:lnTo>
                <a:cubicBezTo>
                  <a:pt x="119" y="301"/>
                  <a:pt x="108" y="293"/>
                  <a:pt x="96" y="293"/>
                </a:cubicBezTo>
                <a:lnTo>
                  <a:pt x="23" y="293"/>
                </a:lnTo>
                <a:cubicBezTo>
                  <a:pt x="10" y="293"/>
                  <a:pt x="0" y="301"/>
                  <a:pt x="0" y="312"/>
                </a:cubicBezTo>
                <a:cubicBezTo>
                  <a:pt x="0" y="322"/>
                  <a:pt x="10" y="330"/>
                  <a:pt x="23" y="330"/>
                </a:cubicBezTo>
                <a:lnTo>
                  <a:pt x="96" y="330"/>
                </a:lnTo>
                <a:cubicBezTo>
                  <a:pt x="108" y="330"/>
                  <a:pt x="119" y="322"/>
                  <a:pt x="119" y="312"/>
                </a:cubicBezTo>
                <a:close/>
                <a:moveTo>
                  <a:pt x="583" y="293"/>
                </a:moveTo>
                <a:lnTo>
                  <a:pt x="583" y="293"/>
                </a:lnTo>
                <a:lnTo>
                  <a:pt x="510" y="293"/>
                </a:lnTo>
                <a:cubicBezTo>
                  <a:pt x="497" y="293"/>
                  <a:pt x="487" y="301"/>
                  <a:pt x="487" y="312"/>
                </a:cubicBezTo>
                <a:cubicBezTo>
                  <a:pt x="487" y="322"/>
                  <a:pt x="497" y="330"/>
                  <a:pt x="510" y="330"/>
                </a:cubicBezTo>
                <a:lnTo>
                  <a:pt x="583" y="330"/>
                </a:lnTo>
                <a:cubicBezTo>
                  <a:pt x="595" y="330"/>
                  <a:pt x="606" y="322"/>
                  <a:pt x="606" y="312"/>
                </a:cubicBezTo>
                <a:cubicBezTo>
                  <a:pt x="606" y="301"/>
                  <a:pt x="595" y="293"/>
                  <a:pt x="583" y="293"/>
                </a:cubicBezTo>
                <a:close/>
                <a:moveTo>
                  <a:pt x="464" y="175"/>
                </a:moveTo>
                <a:lnTo>
                  <a:pt x="464" y="175"/>
                </a:lnTo>
                <a:lnTo>
                  <a:pt x="515" y="124"/>
                </a:lnTo>
                <a:cubicBezTo>
                  <a:pt x="524" y="115"/>
                  <a:pt x="525" y="101"/>
                  <a:pt x="518" y="94"/>
                </a:cubicBezTo>
                <a:cubicBezTo>
                  <a:pt x="511" y="86"/>
                  <a:pt x="497" y="88"/>
                  <a:pt x="488" y="97"/>
                </a:cubicBezTo>
                <a:lnTo>
                  <a:pt x="437" y="148"/>
                </a:lnTo>
                <a:cubicBezTo>
                  <a:pt x="428" y="157"/>
                  <a:pt x="427" y="171"/>
                  <a:pt x="434" y="178"/>
                </a:cubicBezTo>
                <a:cubicBezTo>
                  <a:pt x="441" y="185"/>
                  <a:pt x="455" y="184"/>
                  <a:pt x="464" y="175"/>
                </a:cubicBezTo>
                <a:close/>
                <a:moveTo>
                  <a:pt x="301" y="119"/>
                </a:moveTo>
                <a:lnTo>
                  <a:pt x="301" y="119"/>
                </a:lnTo>
                <a:cubicBezTo>
                  <a:pt x="312" y="119"/>
                  <a:pt x="320" y="108"/>
                  <a:pt x="320" y="96"/>
                </a:cubicBezTo>
                <a:lnTo>
                  <a:pt x="320" y="23"/>
                </a:lnTo>
                <a:cubicBezTo>
                  <a:pt x="320" y="10"/>
                  <a:pt x="312" y="0"/>
                  <a:pt x="301" y="0"/>
                </a:cubicBezTo>
                <a:cubicBezTo>
                  <a:pt x="291" y="0"/>
                  <a:pt x="282" y="10"/>
                  <a:pt x="282" y="23"/>
                </a:cubicBezTo>
                <a:lnTo>
                  <a:pt x="282" y="96"/>
                </a:lnTo>
                <a:cubicBezTo>
                  <a:pt x="282" y="108"/>
                  <a:pt x="291" y="119"/>
                  <a:pt x="301" y="119"/>
                </a:cubicBezTo>
                <a:close/>
                <a:moveTo>
                  <a:pt x="136" y="167"/>
                </a:moveTo>
                <a:lnTo>
                  <a:pt x="136" y="167"/>
                </a:lnTo>
                <a:cubicBezTo>
                  <a:pt x="145" y="176"/>
                  <a:pt x="158" y="178"/>
                  <a:pt x="165" y="170"/>
                </a:cubicBezTo>
                <a:cubicBezTo>
                  <a:pt x="173" y="163"/>
                  <a:pt x="171" y="150"/>
                  <a:pt x="162" y="141"/>
                </a:cubicBezTo>
                <a:lnTo>
                  <a:pt x="111" y="89"/>
                </a:lnTo>
                <a:cubicBezTo>
                  <a:pt x="102" y="80"/>
                  <a:pt x="89" y="79"/>
                  <a:pt x="81" y="86"/>
                </a:cubicBezTo>
                <a:cubicBezTo>
                  <a:pt x="74" y="94"/>
                  <a:pt x="75" y="107"/>
                  <a:pt x="84" y="116"/>
                </a:cubicBezTo>
                <a:lnTo>
                  <a:pt x="136" y="167"/>
                </a:lnTo>
                <a:close/>
                <a:moveTo>
                  <a:pt x="142" y="448"/>
                </a:moveTo>
                <a:lnTo>
                  <a:pt x="142" y="448"/>
                </a:lnTo>
                <a:lnTo>
                  <a:pt x="90" y="499"/>
                </a:lnTo>
                <a:cubicBezTo>
                  <a:pt x="81" y="508"/>
                  <a:pt x="80" y="522"/>
                  <a:pt x="87" y="529"/>
                </a:cubicBezTo>
                <a:cubicBezTo>
                  <a:pt x="95" y="536"/>
                  <a:pt x="108" y="535"/>
                  <a:pt x="117" y="526"/>
                </a:cubicBezTo>
                <a:lnTo>
                  <a:pt x="169" y="474"/>
                </a:lnTo>
                <a:cubicBezTo>
                  <a:pt x="178" y="465"/>
                  <a:pt x="179" y="452"/>
                  <a:pt x="172" y="445"/>
                </a:cubicBezTo>
                <a:cubicBezTo>
                  <a:pt x="164" y="437"/>
                  <a:pt x="151" y="439"/>
                  <a:pt x="142" y="448"/>
                </a:cubicBezTo>
                <a:close/>
                <a:moveTo>
                  <a:pt x="470" y="455"/>
                </a:moveTo>
                <a:lnTo>
                  <a:pt x="470" y="455"/>
                </a:lnTo>
                <a:cubicBezTo>
                  <a:pt x="461" y="446"/>
                  <a:pt x="447" y="445"/>
                  <a:pt x="440" y="452"/>
                </a:cubicBezTo>
                <a:cubicBezTo>
                  <a:pt x="433" y="460"/>
                  <a:pt x="434" y="473"/>
                  <a:pt x="443" y="482"/>
                </a:cubicBezTo>
                <a:lnTo>
                  <a:pt x="495" y="534"/>
                </a:lnTo>
                <a:cubicBezTo>
                  <a:pt x="504" y="543"/>
                  <a:pt x="517" y="544"/>
                  <a:pt x="524" y="536"/>
                </a:cubicBezTo>
                <a:cubicBezTo>
                  <a:pt x="532" y="529"/>
                  <a:pt x="530" y="516"/>
                  <a:pt x="521" y="507"/>
                </a:cubicBezTo>
                <a:lnTo>
                  <a:pt x="470" y="4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5085249" y="2173643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/>
          <p:cNvCxnSpPr/>
          <p:nvPr/>
        </p:nvCxnSpPr>
        <p:spPr bwMode="auto">
          <a:xfrm>
            <a:off x="5085249" y="2974860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/>
          <p:nvPr/>
        </p:nvCxnSpPr>
        <p:spPr bwMode="auto">
          <a:xfrm>
            <a:off x="5085249" y="3729270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/>
          <p:nvPr/>
        </p:nvCxnSpPr>
        <p:spPr bwMode="auto">
          <a:xfrm>
            <a:off x="5085249" y="4457784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/>
          <p:nvPr/>
        </p:nvCxnSpPr>
        <p:spPr bwMode="auto">
          <a:xfrm>
            <a:off x="5085249" y="5162280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3" name="Group 4"/>
          <p:cNvGrpSpPr>
            <a:grpSpLocks noChangeAspect="1"/>
          </p:cNvGrpSpPr>
          <p:nvPr/>
        </p:nvGrpSpPr>
        <p:grpSpPr bwMode="auto">
          <a:xfrm>
            <a:off x="1922711" y="2693797"/>
            <a:ext cx="1212850" cy="1214438"/>
            <a:chOff x="3460" y="2322"/>
            <a:chExt cx="764" cy="765"/>
          </a:xfrm>
        </p:grpSpPr>
        <p:sp>
          <p:nvSpPr>
            <p:cNvPr id="24" name="Freeform 5"/>
            <p:cNvSpPr>
              <a:spLocks noEditPoints="1"/>
            </p:cNvSpPr>
            <p:nvPr/>
          </p:nvSpPr>
          <p:spPr bwMode="auto">
            <a:xfrm>
              <a:off x="3460" y="2322"/>
              <a:ext cx="764" cy="765"/>
            </a:xfrm>
            <a:custGeom>
              <a:avLst/>
              <a:gdLst>
                <a:gd name="T0" fmla="*/ 1023 w 2046"/>
                <a:gd name="T1" fmla="*/ 0 h 2046"/>
                <a:gd name="T2" fmla="*/ 2046 w 2046"/>
                <a:gd name="T3" fmla="*/ 1023 h 2046"/>
                <a:gd name="T4" fmla="*/ 1023 w 2046"/>
                <a:gd name="T5" fmla="*/ 2046 h 2046"/>
                <a:gd name="T6" fmla="*/ 0 w 2046"/>
                <a:gd name="T7" fmla="*/ 1023 h 2046"/>
                <a:gd name="T8" fmla="*/ 1023 w 2046"/>
                <a:gd name="T9" fmla="*/ 0 h 2046"/>
                <a:gd name="T10" fmla="*/ 1023 w 2046"/>
                <a:gd name="T11" fmla="*/ 141 h 2046"/>
                <a:gd name="T12" fmla="*/ 1905 w 2046"/>
                <a:gd name="T13" fmla="*/ 1023 h 2046"/>
                <a:gd name="T14" fmla="*/ 1023 w 2046"/>
                <a:gd name="T15" fmla="*/ 1905 h 2046"/>
                <a:gd name="T16" fmla="*/ 141 w 2046"/>
                <a:gd name="T17" fmla="*/ 1023 h 2046"/>
                <a:gd name="T18" fmla="*/ 1023 w 2046"/>
                <a:gd name="T19" fmla="*/ 141 h 2046"/>
                <a:gd name="T20" fmla="*/ 1023 w 2046"/>
                <a:gd name="T21" fmla="*/ 83 h 2046"/>
                <a:gd name="T22" fmla="*/ 1964 w 2046"/>
                <a:gd name="T23" fmla="*/ 1023 h 2046"/>
                <a:gd name="T24" fmla="*/ 1023 w 2046"/>
                <a:gd name="T25" fmla="*/ 1964 h 2046"/>
                <a:gd name="T26" fmla="*/ 83 w 2046"/>
                <a:gd name="T27" fmla="*/ 1023 h 2046"/>
                <a:gd name="T28" fmla="*/ 1023 w 2046"/>
                <a:gd name="T29" fmla="*/ 83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6" h="2046">
                  <a:moveTo>
                    <a:pt x="1023" y="0"/>
                  </a:moveTo>
                  <a:cubicBezTo>
                    <a:pt x="1588" y="0"/>
                    <a:pt x="2046" y="458"/>
                    <a:pt x="2046" y="1023"/>
                  </a:cubicBezTo>
                  <a:cubicBezTo>
                    <a:pt x="2046" y="1588"/>
                    <a:pt x="1588" y="2046"/>
                    <a:pt x="1023" y="2046"/>
                  </a:cubicBezTo>
                  <a:cubicBezTo>
                    <a:pt x="458" y="2046"/>
                    <a:pt x="0" y="1588"/>
                    <a:pt x="0" y="1023"/>
                  </a:cubicBezTo>
                  <a:cubicBezTo>
                    <a:pt x="0" y="458"/>
                    <a:pt x="458" y="0"/>
                    <a:pt x="1023" y="0"/>
                  </a:cubicBezTo>
                  <a:close/>
                  <a:moveTo>
                    <a:pt x="1023" y="141"/>
                  </a:moveTo>
                  <a:cubicBezTo>
                    <a:pt x="1510" y="141"/>
                    <a:pt x="1905" y="536"/>
                    <a:pt x="1905" y="1023"/>
                  </a:cubicBezTo>
                  <a:cubicBezTo>
                    <a:pt x="1905" y="1510"/>
                    <a:pt x="1510" y="1905"/>
                    <a:pt x="1023" y="1905"/>
                  </a:cubicBezTo>
                  <a:cubicBezTo>
                    <a:pt x="536" y="1905"/>
                    <a:pt x="141" y="1510"/>
                    <a:pt x="141" y="1023"/>
                  </a:cubicBezTo>
                  <a:cubicBezTo>
                    <a:pt x="141" y="536"/>
                    <a:pt x="536" y="141"/>
                    <a:pt x="1023" y="141"/>
                  </a:cubicBezTo>
                  <a:close/>
                  <a:moveTo>
                    <a:pt x="1023" y="83"/>
                  </a:moveTo>
                  <a:cubicBezTo>
                    <a:pt x="1543" y="83"/>
                    <a:pt x="1964" y="504"/>
                    <a:pt x="1964" y="1023"/>
                  </a:cubicBezTo>
                  <a:cubicBezTo>
                    <a:pt x="1964" y="1543"/>
                    <a:pt x="1543" y="1964"/>
                    <a:pt x="1023" y="1964"/>
                  </a:cubicBezTo>
                  <a:cubicBezTo>
                    <a:pt x="504" y="1964"/>
                    <a:pt x="83" y="1543"/>
                    <a:pt x="83" y="1023"/>
                  </a:cubicBezTo>
                  <a:cubicBezTo>
                    <a:pt x="83" y="504"/>
                    <a:pt x="504" y="83"/>
                    <a:pt x="1023" y="83"/>
                  </a:cubicBezTo>
                  <a:close/>
                </a:path>
              </a:pathLst>
            </a:custGeom>
            <a:solidFill>
              <a:srgbClr val="E96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4A0D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Freeform 6"/>
            <p:cNvSpPr>
              <a:spLocks noEditPoints="1"/>
            </p:cNvSpPr>
            <p:nvPr/>
          </p:nvSpPr>
          <p:spPr bwMode="auto">
            <a:xfrm>
              <a:off x="3603" y="2530"/>
              <a:ext cx="510" cy="420"/>
            </a:xfrm>
            <a:custGeom>
              <a:avLst/>
              <a:gdLst>
                <a:gd name="T0" fmla="*/ 725 w 1364"/>
                <a:gd name="T1" fmla="*/ 847 h 1123"/>
                <a:gd name="T2" fmla="*/ 51 w 1364"/>
                <a:gd name="T3" fmla="*/ 757 h 1123"/>
                <a:gd name="T4" fmla="*/ 1159 w 1364"/>
                <a:gd name="T5" fmla="*/ 786 h 1123"/>
                <a:gd name="T6" fmla="*/ 1143 w 1364"/>
                <a:gd name="T7" fmla="*/ 765 h 1123"/>
                <a:gd name="T8" fmla="*/ 720 w 1364"/>
                <a:gd name="T9" fmla="*/ 805 h 1123"/>
                <a:gd name="T10" fmla="*/ 57 w 1364"/>
                <a:gd name="T11" fmla="*/ 484 h 1123"/>
                <a:gd name="T12" fmla="*/ 733 w 1364"/>
                <a:gd name="T13" fmla="*/ 828 h 1123"/>
                <a:gd name="T14" fmla="*/ 1158 w 1364"/>
                <a:gd name="T15" fmla="*/ 621 h 1123"/>
                <a:gd name="T16" fmla="*/ 720 w 1364"/>
                <a:gd name="T17" fmla="*/ 805 h 1123"/>
                <a:gd name="T18" fmla="*/ 1001 w 1364"/>
                <a:gd name="T19" fmla="*/ 579 h 1123"/>
                <a:gd name="T20" fmla="*/ 990 w 1364"/>
                <a:gd name="T21" fmla="*/ 441 h 1123"/>
                <a:gd name="T22" fmla="*/ 284 w 1364"/>
                <a:gd name="T23" fmla="*/ 432 h 1123"/>
                <a:gd name="T24" fmla="*/ 71 w 1364"/>
                <a:gd name="T25" fmla="*/ 478 h 1123"/>
                <a:gd name="T26" fmla="*/ 720 w 1364"/>
                <a:gd name="T27" fmla="*/ 1101 h 1123"/>
                <a:gd name="T28" fmla="*/ 57 w 1364"/>
                <a:gd name="T29" fmla="*/ 780 h 1123"/>
                <a:gd name="T30" fmla="*/ 733 w 1364"/>
                <a:gd name="T31" fmla="*/ 1123 h 1123"/>
                <a:gd name="T32" fmla="*/ 1158 w 1364"/>
                <a:gd name="T33" fmla="*/ 917 h 1123"/>
                <a:gd name="T34" fmla="*/ 720 w 1364"/>
                <a:gd name="T35" fmla="*/ 1101 h 1123"/>
                <a:gd name="T36" fmla="*/ 1067 w 1364"/>
                <a:gd name="T37" fmla="*/ 344 h 1123"/>
                <a:gd name="T38" fmla="*/ 1056 w 1364"/>
                <a:gd name="T39" fmla="*/ 368 h 1123"/>
                <a:gd name="T40" fmla="*/ 1063 w 1364"/>
                <a:gd name="T41" fmla="*/ 404 h 1123"/>
                <a:gd name="T42" fmla="*/ 1035 w 1364"/>
                <a:gd name="T43" fmla="*/ 562 h 1123"/>
                <a:gd name="T44" fmla="*/ 1115 w 1364"/>
                <a:gd name="T45" fmla="*/ 422 h 1123"/>
                <a:gd name="T46" fmla="*/ 1106 w 1364"/>
                <a:gd name="T47" fmla="*/ 389 h 1123"/>
                <a:gd name="T48" fmla="*/ 1114 w 1364"/>
                <a:gd name="T49" fmla="*/ 352 h 1123"/>
                <a:gd name="T50" fmla="*/ 1104 w 1364"/>
                <a:gd name="T51" fmla="*/ 226 h 1123"/>
                <a:gd name="T52" fmla="*/ 1356 w 1364"/>
                <a:gd name="T53" fmla="*/ 174 h 1123"/>
                <a:gd name="T54" fmla="*/ 773 w 1364"/>
                <a:gd name="T55" fmla="*/ 4 h 1123"/>
                <a:gd name="T56" fmla="*/ 413 w 1364"/>
                <a:gd name="T57" fmla="*/ 28 h 1123"/>
                <a:gd name="T58" fmla="*/ 11 w 1364"/>
                <a:gd name="T59" fmla="*/ 76 h 1123"/>
                <a:gd name="T60" fmla="*/ 480 w 1364"/>
                <a:gd name="T61" fmla="*/ 323 h 1123"/>
                <a:gd name="T62" fmla="*/ 1039 w 1364"/>
                <a:gd name="T63" fmla="*/ 238 h 1123"/>
                <a:gd name="T64" fmla="*/ 628 w 1364"/>
                <a:gd name="T65" fmla="*/ 161 h 1123"/>
                <a:gd name="T66" fmla="*/ 1054 w 1364"/>
                <a:gd name="T67" fmla="*/ 204 h 1123"/>
                <a:gd name="T68" fmla="*/ 961 w 1364"/>
                <a:gd name="T69" fmla="*/ 281 h 1123"/>
                <a:gd name="T70" fmla="*/ 315 w 1364"/>
                <a:gd name="T71" fmla="*/ 432 h 1123"/>
                <a:gd name="T72" fmla="*/ 466 w 1364"/>
                <a:gd name="T73" fmla="*/ 350 h 1123"/>
                <a:gd name="T74" fmla="*/ 961 w 1364"/>
                <a:gd name="T75" fmla="*/ 281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64" h="1123">
                  <a:moveTo>
                    <a:pt x="717" y="953"/>
                  </a:moveTo>
                  <a:cubicBezTo>
                    <a:pt x="707" y="917"/>
                    <a:pt x="707" y="881"/>
                    <a:pt x="725" y="847"/>
                  </a:cubicBezTo>
                  <a:lnTo>
                    <a:pt x="54" y="632"/>
                  </a:lnTo>
                  <a:cubicBezTo>
                    <a:pt x="28" y="665"/>
                    <a:pt x="21" y="710"/>
                    <a:pt x="51" y="757"/>
                  </a:cubicBezTo>
                  <a:lnTo>
                    <a:pt x="730" y="975"/>
                  </a:lnTo>
                  <a:lnTo>
                    <a:pt x="1159" y="786"/>
                  </a:lnTo>
                  <a:cubicBezTo>
                    <a:pt x="1170" y="781"/>
                    <a:pt x="1169" y="773"/>
                    <a:pt x="1155" y="768"/>
                  </a:cubicBezTo>
                  <a:lnTo>
                    <a:pt x="1143" y="765"/>
                  </a:lnTo>
                  <a:lnTo>
                    <a:pt x="717" y="953"/>
                  </a:lnTo>
                  <a:close/>
                  <a:moveTo>
                    <a:pt x="720" y="805"/>
                  </a:moveTo>
                  <a:cubicBezTo>
                    <a:pt x="710" y="770"/>
                    <a:pt x="710" y="734"/>
                    <a:pt x="729" y="700"/>
                  </a:cubicBezTo>
                  <a:lnTo>
                    <a:pt x="57" y="484"/>
                  </a:lnTo>
                  <a:cubicBezTo>
                    <a:pt x="31" y="518"/>
                    <a:pt x="24" y="563"/>
                    <a:pt x="55" y="610"/>
                  </a:cubicBezTo>
                  <a:lnTo>
                    <a:pt x="733" y="828"/>
                  </a:lnTo>
                  <a:lnTo>
                    <a:pt x="1162" y="639"/>
                  </a:lnTo>
                  <a:cubicBezTo>
                    <a:pt x="1174" y="633"/>
                    <a:pt x="1172" y="626"/>
                    <a:pt x="1158" y="621"/>
                  </a:cubicBezTo>
                  <a:lnTo>
                    <a:pt x="1146" y="617"/>
                  </a:lnTo>
                  <a:lnTo>
                    <a:pt x="720" y="805"/>
                  </a:lnTo>
                  <a:close/>
                  <a:moveTo>
                    <a:pt x="742" y="694"/>
                  </a:moveTo>
                  <a:lnTo>
                    <a:pt x="1001" y="579"/>
                  </a:lnTo>
                  <a:lnTo>
                    <a:pt x="1021" y="451"/>
                  </a:lnTo>
                  <a:lnTo>
                    <a:pt x="990" y="441"/>
                  </a:lnTo>
                  <a:cubicBezTo>
                    <a:pt x="976" y="548"/>
                    <a:pt x="711" y="556"/>
                    <a:pt x="638" y="556"/>
                  </a:cubicBezTo>
                  <a:cubicBezTo>
                    <a:pt x="562" y="556"/>
                    <a:pt x="284" y="548"/>
                    <a:pt x="284" y="432"/>
                  </a:cubicBezTo>
                  <a:lnTo>
                    <a:pt x="284" y="384"/>
                  </a:lnTo>
                  <a:lnTo>
                    <a:pt x="71" y="478"/>
                  </a:lnTo>
                  <a:lnTo>
                    <a:pt x="742" y="694"/>
                  </a:lnTo>
                  <a:close/>
                  <a:moveTo>
                    <a:pt x="720" y="1101"/>
                  </a:moveTo>
                  <a:cubicBezTo>
                    <a:pt x="710" y="1066"/>
                    <a:pt x="710" y="1030"/>
                    <a:pt x="728" y="995"/>
                  </a:cubicBezTo>
                  <a:lnTo>
                    <a:pt x="57" y="780"/>
                  </a:lnTo>
                  <a:cubicBezTo>
                    <a:pt x="31" y="814"/>
                    <a:pt x="24" y="858"/>
                    <a:pt x="54" y="906"/>
                  </a:cubicBezTo>
                  <a:lnTo>
                    <a:pt x="733" y="1123"/>
                  </a:lnTo>
                  <a:lnTo>
                    <a:pt x="1162" y="934"/>
                  </a:lnTo>
                  <a:cubicBezTo>
                    <a:pt x="1173" y="929"/>
                    <a:pt x="1171" y="921"/>
                    <a:pt x="1158" y="917"/>
                  </a:cubicBezTo>
                  <a:lnTo>
                    <a:pt x="1146" y="913"/>
                  </a:lnTo>
                  <a:lnTo>
                    <a:pt x="720" y="1101"/>
                  </a:lnTo>
                  <a:close/>
                  <a:moveTo>
                    <a:pt x="1067" y="219"/>
                  </a:moveTo>
                  <a:lnTo>
                    <a:pt x="1067" y="344"/>
                  </a:lnTo>
                  <a:cubicBezTo>
                    <a:pt x="1062" y="345"/>
                    <a:pt x="1058" y="348"/>
                    <a:pt x="1058" y="352"/>
                  </a:cubicBezTo>
                  <a:lnTo>
                    <a:pt x="1056" y="368"/>
                  </a:lnTo>
                  <a:cubicBezTo>
                    <a:pt x="1056" y="378"/>
                    <a:pt x="1065" y="382"/>
                    <a:pt x="1064" y="389"/>
                  </a:cubicBezTo>
                  <a:lnTo>
                    <a:pt x="1063" y="404"/>
                  </a:lnTo>
                  <a:cubicBezTo>
                    <a:pt x="1063" y="410"/>
                    <a:pt x="1057" y="415"/>
                    <a:pt x="1056" y="422"/>
                  </a:cubicBezTo>
                  <a:lnTo>
                    <a:pt x="1035" y="562"/>
                  </a:lnTo>
                  <a:cubicBezTo>
                    <a:pt x="1043" y="579"/>
                    <a:pt x="1127" y="579"/>
                    <a:pt x="1136" y="562"/>
                  </a:cubicBezTo>
                  <a:lnTo>
                    <a:pt x="1115" y="422"/>
                  </a:lnTo>
                  <a:cubicBezTo>
                    <a:pt x="1114" y="415"/>
                    <a:pt x="1108" y="410"/>
                    <a:pt x="1107" y="404"/>
                  </a:cubicBezTo>
                  <a:lnTo>
                    <a:pt x="1106" y="389"/>
                  </a:lnTo>
                  <a:cubicBezTo>
                    <a:pt x="1106" y="381"/>
                    <a:pt x="1115" y="379"/>
                    <a:pt x="1115" y="369"/>
                  </a:cubicBezTo>
                  <a:lnTo>
                    <a:pt x="1114" y="352"/>
                  </a:lnTo>
                  <a:cubicBezTo>
                    <a:pt x="1113" y="347"/>
                    <a:pt x="1109" y="344"/>
                    <a:pt x="1104" y="344"/>
                  </a:cubicBezTo>
                  <a:cubicBezTo>
                    <a:pt x="1104" y="218"/>
                    <a:pt x="1104" y="362"/>
                    <a:pt x="1104" y="226"/>
                  </a:cubicBezTo>
                  <a:lnTo>
                    <a:pt x="1356" y="183"/>
                  </a:lnTo>
                  <a:cubicBezTo>
                    <a:pt x="1362" y="182"/>
                    <a:pt x="1364" y="177"/>
                    <a:pt x="1356" y="174"/>
                  </a:cubicBezTo>
                  <a:cubicBezTo>
                    <a:pt x="1235" y="139"/>
                    <a:pt x="1125" y="107"/>
                    <a:pt x="1024" y="77"/>
                  </a:cubicBezTo>
                  <a:cubicBezTo>
                    <a:pt x="934" y="51"/>
                    <a:pt x="850" y="26"/>
                    <a:pt x="773" y="4"/>
                  </a:cubicBezTo>
                  <a:cubicBezTo>
                    <a:pt x="759" y="0"/>
                    <a:pt x="750" y="0"/>
                    <a:pt x="736" y="1"/>
                  </a:cubicBezTo>
                  <a:cubicBezTo>
                    <a:pt x="635" y="9"/>
                    <a:pt x="527" y="18"/>
                    <a:pt x="413" y="28"/>
                  </a:cubicBezTo>
                  <a:cubicBezTo>
                    <a:pt x="289" y="39"/>
                    <a:pt x="155" y="50"/>
                    <a:pt x="12" y="62"/>
                  </a:cubicBezTo>
                  <a:cubicBezTo>
                    <a:pt x="0" y="64"/>
                    <a:pt x="3" y="73"/>
                    <a:pt x="11" y="76"/>
                  </a:cubicBezTo>
                  <a:cubicBezTo>
                    <a:pt x="68" y="106"/>
                    <a:pt x="130" y="139"/>
                    <a:pt x="198" y="175"/>
                  </a:cubicBezTo>
                  <a:cubicBezTo>
                    <a:pt x="281" y="219"/>
                    <a:pt x="374" y="268"/>
                    <a:pt x="480" y="323"/>
                  </a:cubicBezTo>
                  <a:cubicBezTo>
                    <a:pt x="489" y="328"/>
                    <a:pt x="508" y="330"/>
                    <a:pt x="523" y="327"/>
                  </a:cubicBezTo>
                  <a:cubicBezTo>
                    <a:pt x="695" y="298"/>
                    <a:pt x="867" y="268"/>
                    <a:pt x="1039" y="238"/>
                  </a:cubicBezTo>
                  <a:cubicBezTo>
                    <a:pt x="1038" y="232"/>
                    <a:pt x="1036" y="229"/>
                    <a:pt x="1029" y="227"/>
                  </a:cubicBezTo>
                  <a:lnTo>
                    <a:pt x="628" y="161"/>
                  </a:lnTo>
                  <a:cubicBezTo>
                    <a:pt x="593" y="156"/>
                    <a:pt x="599" y="131"/>
                    <a:pt x="619" y="134"/>
                  </a:cubicBezTo>
                  <a:lnTo>
                    <a:pt x="1054" y="204"/>
                  </a:lnTo>
                  <a:cubicBezTo>
                    <a:pt x="1062" y="206"/>
                    <a:pt x="1066" y="211"/>
                    <a:pt x="1067" y="219"/>
                  </a:cubicBezTo>
                  <a:close/>
                  <a:moveTo>
                    <a:pt x="961" y="281"/>
                  </a:moveTo>
                  <a:lnTo>
                    <a:pt x="961" y="432"/>
                  </a:lnTo>
                  <a:cubicBezTo>
                    <a:pt x="961" y="557"/>
                    <a:pt x="315" y="557"/>
                    <a:pt x="315" y="432"/>
                  </a:cubicBezTo>
                  <a:lnTo>
                    <a:pt x="315" y="270"/>
                  </a:lnTo>
                  <a:cubicBezTo>
                    <a:pt x="365" y="296"/>
                    <a:pt x="415" y="323"/>
                    <a:pt x="466" y="350"/>
                  </a:cubicBezTo>
                  <a:cubicBezTo>
                    <a:pt x="483" y="359"/>
                    <a:pt x="509" y="360"/>
                    <a:pt x="528" y="357"/>
                  </a:cubicBezTo>
                  <a:cubicBezTo>
                    <a:pt x="672" y="331"/>
                    <a:pt x="816" y="306"/>
                    <a:pt x="961" y="28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4A0D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 spd="slow" advTm="10224">
    <p:push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2"/>
          <p:cNvSpPr txBox="1"/>
          <p:nvPr/>
        </p:nvSpPr>
        <p:spPr>
          <a:xfrm>
            <a:off x="2970190" y="4121204"/>
            <a:ext cx="62579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6600" dirty="0" smtClean="0">
                <a:solidFill>
                  <a:schemeClr val="bg1"/>
                </a:solidFill>
              </a:rPr>
              <a:t>Data Set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 flipH="1">
            <a:off x="1850703" y="5220203"/>
            <a:ext cx="8496944" cy="0"/>
          </a:xfrm>
          <a:prstGeom prst="line">
            <a:avLst/>
          </a:prstGeom>
          <a:noFill/>
          <a:ln w="12700" cap="flat">
            <a:solidFill>
              <a:schemeClr val="bg1">
                <a:lumMod val="40000"/>
                <a:lumOff val="60000"/>
              </a:schemeClr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514999" y="1507400"/>
            <a:ext cx="3039486" cy="2325772"/>
            <a:chOff x="4514999" y="887204"/>
            <a:chExt cx="3039486" cy="2325772"/>
          </a:xfrm>
        </p:grpSpPr>
        <p:sp>
          <p:nvSpPr>
            <p:cNvPr id="43" name="文本框 42"/>
            <p:cNvSpPr txBox="1"/>
            <p:nvPr/>
          </p:nvSpPr>
          <p:spPr>
            <a:xfrm>
              <a:off x="5507437" y="2812866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+mj-ea"/>
                  <a:ea typeface="+mj-ea"/>
                </a:rPr>
                <a:t>Part 1</a:t>
              </a:r>
              <a:endParaRPr lang="zh-CN" altLang="en-US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14999" y="887204"/>
              <a:ext cx="3039486" cy="1948928"/>
            </a:xfrm>
            <a:prstGeom prst="rect">
              <a:avLst/>
            </a:prstGeom>
          </p:spPr>
        </p:pic>
        <p:sp>
          <p:nvSpPr>
            <p:cNvPr id="42" name="Freeform 21"/>
            <p:cNvSpPr>
              <a:spLocks noEditPoints="1"/>
            </p:cNvSpPr>
            <p:nvPr/>
          </p:nvSpPr>
          <p:spPr bwMode="auto">
            <a:xfrm>
              <a:off x="5625346" y="1434241"/>
              <a:ext cx="844302" cy="853888"/>
            </a:xfrm>
            <a:custGeom>
              <a:avLst/>
              <a:gdLst>
                <a:gd name="T0" fmla="*/ 429 w 563"/>
                <a:gd name="T1" fmla="*/ 130 h 595"/>
                <a:gd name="T2" fmla="*/ 419 w 563"/>
                <a:gd name="T3" fmla="*/ 63 h 595"/>
                <a:gd name="T4" fmla="*/ 460 w 563"/>
                <a:gd name="T5" fmla="*/ 170 h 595"/>
                <a:gd name="T6" fmla="*/ 229 w 563"/>
                <a:gd name="T7" fmla="*/ 200 h 595"/>
                <a:gd name="T8" fmla="*/ 460 w 563"/>
                <a:gd name="T9" fmla="*/ 170 h 595"/>
                <a:gd name="T10" fmla="*/ 229 w 563"/>
                <a:gd name="T11" fmla="*/ 234 h 595"/>
                <a:gd name="T12" fmla="*/ 460 w 563"/>
                <a:gd name="T13" fmla="*/ 264 h 595"/>
                <a:gd name="T14" fmla="*/ 460 w 563"/>
                <a:gd name="T15" fmla="*/ 303 h 595"/>
                <a:gd name="T16" fmla="*/ 384 w 563"/>
                <a:gd name="T17" fmla="*/ 333 h 595"/>
                <a:gd name="T18" fmla="*/ 460 w 563"/>
                <a:gd name="T19" fmla="*/ 303 h 595"/>
                <a:gd name="T20" fmla="*/ 229 w 563"/>
                <a:gd name="T21" fmla="*/ 104 h 595"/>
                <a:gd name="T22" fmla="*/ 359 w 563"/>
                <a:gd name="T23" fmla="*/ 134 h 595"/>
                <a:gd name="T24" fmla="*/ 174 w 563"/>
                <a:gd name="T25" fmla="*/ 490 h 595"/>
                <a:gd name="T26" fmla="*/ 265 w 563"/>
                <a:gd name="T27" fmla="*/ 438 h 595"/>
                <a:gd name="T28" fmla="*/ 174 w 563"/>
                <a:gd name="T29" fmla="*/ 490 h 595"/>
                <a:gd name="T30" fmla="*/ 113 w 563"/>
                <a:gd name="T31" fmla="*/ 402 h 595"/>
                <a:gd name="T32" fmla="*/ 208 w 563"/>
                <a:gd name="T33" fmla="*/ 448 h 595"/>
                <a:gd name="T34" fmla="*/ 219 w 563"/>
                <a:gd name="T35" fmla="*/ 341 h 595"/>
                <a:gd name="T36" fmla="*/ 98 w 563"/>
                <a:gd name="T37" fmla="*/ 252 h 595"/>
                <a:gd name="T38" fmla="*/ 63 w 563"/>
                <a:gd name="T39" fmla="*/ 192 h 595"/>
                <a:gd name="T40" fmla="*/ 7 w 563"/>
                <a:gd name="T41" fmla="*/ 249 h 595"/>
                <a:gd name="T42" fmla="*/ 73 w 563"/>
                <a:gd name="T43" fmla="*/ 408 h 595"/>
                <a:gd name="T44" fmla="*/ 35 w 563"/>
                <a:gd name="T45" fmla="*/ 286 h 595"/>
                <a:gd name="T46" fmla="*/ 49 w 563"/>
                <a:gd name="T47" fmla="*/ 252 h 595"/>
                <a:gd name="T48" fmla="*/ 122 w 563"/>
                <a:gd name="T49" fmla="*/ 210 h 595"/>
                <a:gd name="T50" fmla="*/ 439 w 563"/>
                <a:gd name="T51" fmla="*/ 0 h 595"/>
                <a:gd name="T52" fmla="*/ 133 w 563"/>
                <a:gd name="T53" fmla="*/ 78 h 595"/>
                <a:gd name="T54" fmla="*/ 192 w 563"/>
                <a:gd name="T55" fmla="*/ 247 h 595"/>
                <a:gd name="T56" fmla="*/ 211 w 563"/>
                <a:gd name="T57" fmla="*/ 59 h 595"/>
                <a:gd name="T58" fmla="*/ 392 w 563"/>
                <a:gd name="T59" fmla="*/ 142 h 595"/>
                <a:gd name="T60" fmla="*/ 504 w 563"/>
                <a:gd name="T61" fmla="*/ 157 h 595"/>
                <a:gd name="T62" fmla="*/ 484 w 563"/>
                <a:gd name="T63" fmla="*/ 465 h 595"/>
                <a:gd name="T64" fmla="*/ 318 w 563"/>
                <a:gd name="T65" fmla="*/ 524 h 595"/>
                <a:gd name="T66" fmla="*/ 563 w 563"/>
                <a:gd name="T67" fmla="*/ 446 h 595"/>
                <a:gd name="T68" fmla="*/ 439 w 563"/>
                <a:gd name="T69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3" h="595">
                  <a:moveTo>
                    <a:pt x="486" y="130"/>
                  </a:moveTo>
                  <a:lnTo>
                    <a:pt x="429" y="130"/>
                  </a:lnTo>
                  <a:cubicBezTo>
                    <a:pt x="424" y="130"/>
                    <a:pt x="419" y="125"/>
                    <a:pt x="419" y="120"/>
                  </a:cubicBezTo>
                  <a:lnTo>
                    <a:pt x="419" y="63"/>
                  </a:lnTo>
                  <a:lnTo>
                    <a:pt x="486" y="130"/>
                  </a:lnTo>
                  <a:close/>
                  <a:moveTo>
                    <a:pt x="460" y="170"/>
                  </a:moveTo>
                  <a:lnTo>
                    <a:pt x="229" y="170"/>
                  </a:lnTo>
                  <a:lnTo>
                    <a:pt x="229" y="200"/>
                  </a:lnTo>
                  <a:lnTo>
                    <a:pt x="460" y="200"/>
                  </a:lnTo>
                  <a:lnTo>
                    <a:pt x="460" y="170"/>
                  </a:lnTo>
                  <a:close/>
                  <a:moveTo>
                    <a:pt x="460" y="234"/>
                  </a:moveTo>
                  <a:lnTo>
                    <a:pt x="229" y="234"/>
                  </a:lnTo>
                  <a:lnTo>
                    <a:pt x="229" y="264"/>
                  </a:lnTo>
                  <a:lnTo>
                    <a:pt x="460" y="264"/>
                  </a:lnTo>
                  <a:lnTo>
                    <a:pt x="460" y="234"/>
                  </a:lnTo>
                  <a:close/>
                  <a:moveTo>
                    <a:pt x="460" y="303"/>
                  </a:moveTo>
                  <a:lnTo>
                    <a:pt x="384" y="303"/>
                  </a:lnTo>
                  <a:lnTo>
                    <a:pt x="384" y="333"/>
                  </a:lnTo>
                  <a:lnTo>
                    <a:pt x="460" y="333"/>
                  </a:lnTo>
                  <a:lnTo>
                    <a:pt x="460" y="303"/>
                  </a:lnTo>
                  <a:close/>
                  <a:moveTo>
                    <a:pt x="359" y="104"/>
                  </a:moveTo>
                  <a:lnTo>
                    <a:pt x="229" y="104"/>
                  </a:lnTo>
                  <a:lnTo>
                    <a:pt x="229" y="134"/>
                  </a:lnTo>
                  <a:lnTo>
                    <a:pt x="359" y="134"/>
                  </a:lnTo>
                  <a:lnTo>
                    <a:pt x="359" y="104"/>
                  </a:lnTo>
                  <a:close/>
                  <a:moveTo>
                    <a:pt x="174" y="490"/>
                  </a:moveTo>
                  <a:cubicBezTo>
                    <a:pt x="226" y="553"/>
                    <a:pt x="279" y="595"/>
                    <a:pt x="291" y="588"/>
                  </a:cubicBezTo>
                  <a:cubicBezTo>
                    <a:pt x="303" y="581"/>
                    <a:pt x="293" y="515"/>
                    <a:pt x="265" y="438"/>
                  </a:cubicBezTo>
                  <a:cubicBezTo>
                    <a:pt x="250" y="448"/>
                    <a:pt x="236" y="457"/>
                    <a:pt x="220" y="466"/>
                  </a:cubicBezTo>
                  <a:cubicBezTo>
                    <a:pt x="205" y="475"/>
                    <a:pt x="190" y="483"/>
                    <a:pt x="174" y="490"/>
                  </a:cubicBezTo>
                  <a:close/>
                  <a:moveTo>
                    <a:pt x="54" y="274"/>
                  </a:moveTo>
                  <a:cubicBezTo>
                    <a:pt x="64" y="309"/>
                    <a:pt x="85" y="353"/>
                    <a:pt x="113" y="402"/>
                  </a:cubicBezTo>
                  <a:cubicBezTo>
                    <a:pt x="127" y="427"/>
                    <a:pt x="144" y="451"/>
                    <a:pt x="161" y="473"/>
                  </a:cubicBezTo>
                  <a:cubicBezTo>
                    <a:pt x="176" y="465"/>
                    <a:pt x="192" y="457"/>
                    <a:pt x="208" y="448"/>
                  </a:cubicBezTo>
                  <a:cubicBezTo>
                    <a:pt x="225" y="439"/>
                    <a:pt x="241" y="428"/>
                    <a:pt x="256" y="417"/>
                  </a:cubicBezTo>
                  <a:cubicBezTo>
                    <a:pt x="246" y="392"/>
                    <a:pt x="234" y="366"/>
                    <a:pt x="219" y="341"/>
                  </a:cubicBezTo>
                  <a:cubicBezTo>
                    <a:pt x="191" y="292"/>
                    <a:pt x="163" y="252"/>
                    <a:pt x="138" y="226"/>
                  </a:cubicBezTo>
                  <a:cubicBezTo>
                    <a:pt x="125" y="234"/>
                    <a:pt x="112" y="244"/>
                    <a:pt x="98" y="252"/>
                  </a:cubicBezTo>
                  <a:cubicBezTo>
                    <a:pt x="83" y="260"/>
                    <a:pt x="69" y="267"/>
                    <a:pt x="54" y="274"/>
                  </a:cubicBezTo>
                  <a:close/>
                  <a:moveTo>
                    <a:pt x="63" y="192"/>
                  </a:moveTo>
                  <a:cubicBezTo>
                    <a:pt x="55" y="197"/>
                    <a:pt x="50" y="205"/>
                    <a:pt x="48" y="215"/>
                  </a:cubicBezTo>
                  <a:cubicBezTo>
                    <a:pt x="33" y="219"/>
                    <a:pt x="18" y="229"/>
                    <a:pt x="7" y="249"/>
                  </a:cubicBezTo>
                  <a:cubicBezTo>
                    <a:pt x="0" y="265"/>
                    <a:pt x="2" y="289"/>
                    <a:pt x="12" y="307"/>
                  </a:cubicBezTo>
                  <a:cubicBezTo>
                    <a:pt x="29" y="338"/>
                    <a:pt x="52" y="377"/>
                    <a:pt x="73" y="408"/>
                  </a:cubicBezTo>
                  <a:cubicBezTo>
                    <a:pt x="86" y="413"/>
                    <a:pt x="83" y="386"/>
                    <a:pt x="78" y="379"/>
                  </a:cubicBezTo>
                  <a:cubicBezTo>
                    <a:pt x="62" y="354"/>
                    <a:pt x="48" y="331"/>
                    <a:pt x="35" y="286"/>
                  </a:cubicBezTo>
                  <a:cubicBezTo>
                    <a:pt x="32" y="265"/>
                    <a:pt x="41" y="256"/>
                    <a:pt x="48" y="246"/>
                  </a:cubicBezTo>
                  <a:cubicBezTo>
                    <a:pt x="48" y="248"/>
                    <a:pt x="48" y="250"/>
                    <a:pt x="49" y="252"/>
                  </a:cubicBezTo>
                  <a:cubicBezTo>
                    <a:pt x="61" y="247"/>
                    <a:pt x="73" y="240"/>
                    <a:pt x="86" y="234"/>
                  </a:cubicBezTo>
                  <a:cubicBezTo>
                    <a:pt x="98" y="227"/>
                    <a:pt x="110" y="218"/>
                    <a:pt x="122" y="210"/>
                  </a:cubicBezTo>
                  <a:cubicBezTo>
                    <a:pt x="99" y="190"/>
                    <a:pt x="79" y="183"/>
                    <a:pt x="63" y="192"/>
                  </a:cubicBezTo>
                  <a:close/>
                  <a:moveTo>
                    <a:pt x="439" y="0"/>
                  </a:moveTo>
                  <a:lnTo>
                    <a:pt x="211" y="0"/>
                  </a:lnTo>
                  <a:cubicBezTo>
                    <a:pt x="168" y="0"/>
                    <a:pt x="133" y="35"/>
                    <a:pt x="133" y="78"/>
                  </a:cubicBezTo>
                  <a:lnTo>
                    <a:pt x="133" y="183"/>
                  </a:lnTo>
                  <a:cubicBezTo>
                    <a:pt x="158" y="203"/>
                    <a:pt x="173" y="221"/>
                    <a:pt x="192" y="247"/>
                  </a:cubicBezTo>
                  <a:lnTo>
                    <a:pt x="192" y="78"/>
                  </a:lnTo>
                  <a:cubicBezTo>
                    <a:pt x="192" y="68"/>
                    <a:pt x="201" y="59"/>
                    <a:pt x="211" y="59"/>
                  </a:cubicBezTo>
                  <a:lnTo>
                    <a:pt x="392" y="59"/>
                  </a:lnTo>
                  <a:lnTo>
                    <a:pt x="392" y="142"/>
                  </a:lnTo>
                  <a:cubicBezTo>
                    <a:pt x="392" y="150"/>
                    <a:pt x="399" y="157"/>
                    <a:pt x="407" y="157"/>
                  </a:cubicBezTo>
                  <a:lnTo>
                    <a:pt x="504" y="157"/>
                  </a:lnTo>
                  <a:lnTo>
                    <a:pt x="504" y="446"/>
                  </a:lnTo>
                  <a:cubicBezTo>
                    <a:pt x="504" y="457"/>
                    <a:pt x="495" y="465"/>
                    <a:pt x="484" y="465"/>
                  </a:cubicBezTo>
                  <a:lnTo>
                    <a:pt x="303" y="465"/>
                  </a:lnTo>
                  <a:cubicBezTo>
                    <a:pt x="309" y="485"/>
                    <a:pt x="315" y="505"/>
                    <a:pt x="318" y="524"/>
                  </a:cubicBezTo>
                  <a:lnTo>
                    <a:pt x="484" y="524"/>
                  </a:lnTo>
                  <a:cubicBezTo>
                    <a:pt x="528" y="524"/>
                    <a:pt x="563" y="489"/>
                    <a:pt x="563" y="446"/>
                  </a:cubicBezTo>
                  <a:lnTo>
                    <a:pt x="563" y="124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slow" advTm="10224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五边形 2"/>
          <p:cNvSpPr/>
          <p:nvPr/>
        </p:nvSpPr>
        <p:spPr>
          <a:xfrm flipH="1">
            <a:off x="4041671" y="3372236"/>
            <a:ext cx="1412009" cy="455436"/>
          </a:xfrm>
          <a:prstGeom prst="homePlate">
            <a:avLst/>
          </a:prstGeom>
          <a:solidFill>
            <a:schemeClr val="tx1"/>
          </a:solidFill>
          <a:ln w="28575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22" name="五边形 3"/>
          <p:cNvSpPr/>
          <p:nvPr/>
        </p:nvSpPr>
        <p:spPr>
          <a:xfrm flipH="1">
            <a:off x="3650902" y="3934308"/>
            <a:ext cx="1802756" cy="455436"/>
          </a:xfrm>
          <a:prstGeom prst="homePlate">
            <a:avLst/>
          </a:prstGeom>
          <a:solidFill>
            <a:schemeClr val="tx1"/>
          </a:solidFill>
          <a:ln w="28575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23" name="五边形 4"/>
          <p:cNvSpPr/>
          <p:nvPr/>
        </p:nvSpPr>
        <p:spPr>
          <a:xfrm flipH="1">
            <a:off x="3506887" y="4484747"/>
            <a:ext cx="1946772" cy="455436"/>
          </a:xfrm>
          <a:prstGeom prst="homePlate">
            <a:avLst/>
          </a:prstGeom>
          <a:solidFill>
            <a:schemeClr val="tx1"/>
          </a:solidFill>
          <a:ln w="28575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24" name="五边形 5"/>
          <p:cNvSpPr/>
          <p:nvPr/>
        </p:nvSpPr>
        <p:spPr>
          <a:xfrm flipH="1">
            <a:off x="1778695" y="5036047"/>
            <a:ext cx="3674966" cy="455436"/>
          </a:xfrm>
          <a:prstGeom prst="homePlate">
            <a:avLst/>
          </a:prstGeom>
          <a:solidFill>
            <a:schemeClr val="tx1"/>
          </a:solidFill>
          <a:ln w="28575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25" name="TextBox 159"/>
          <p:cNvSpPr txBox="1"/>
          <p:nvPr/>
        </p:nvSpPr>
        <p:spPr>
          <a:xfrm>
            <a:off x="4503337" y="3419119"/>
            <a:ext cx="947766" cy="346119"/>
          </a:xfrm>
          <a:prstGeom prst="rect">
            <a:avLst/>
          </a:prstGeom>
          <a:noFill/>
        </p:spPr>
        <p:txBody>
          <a:bodyPr wrap="none" lIns="68456" tIns="34226" rIns="68456" bIns="34226" rtlCol="0">
            <a:spAutoFit/>
          </a:bodyPr>
          <a:lstStyle/>
          <a:p>
            <a:pPr algn="ctr" defTabSz="684530"/>
            <a:r>
              <a:rPr lang="en-US" altLang="zh-CN" dirty="0" smtClean="0">
                <a:solidFill>
                  <a:schemeClr val="bg2"/>
                </a:solidFill>
                <a:latin typeface="+mn-ea"/>
                <a:ea typeface="+mn-ea"/>
              </a:rPr>
              <a:t>implicit</a:t>
            </a:r>
            <a:endParaRPr lang="zh-CN" altLang="en-US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6" name="TextBox 160"/>
          <p:cNvSpPr txBox="1"/>
          <p:nvPr/>
        </p:nvSpPr>
        <p:spPr>
          <a:xfrm>
            <a:off x="4041672" y="3975837"/>
            <a:ext cx="1164171" cy="346119"/>
          </a:xfrm>
          <a:prstGeom prst="rect">
            <a:avLst/>
          </a:prstGeom>
          <a:noFill/>
        </p:spPr>
        <p:txBody>
          <a:bodyPr wrap="none" lIns="68456" tIns="34226" rIns="68456" bIns="34226" rtlCol="0">
            <a:spAutoFit/>
          </a:bodyPr>
          <a:lstStyle/>
          <a:p>
            <a:pPr algn="ctr" defTabSz="684530"/>
            <a:r>
              <a:rPr lang="en-US" altLang="zh-CN" dirty="0" smtClean="0">
                <a:solidFill>
                  <a:schemeClr val="bg2"/>
                </a:solidFill>
                <a:latin typeface="+mj-ea"/>
                <a:ea typeface="+mj-ea"/>
              </a:rPr>
              <a:t>1 for visit</a:t>
            </a:r>
            <a:endParaRPr lang="zh-CN" altLang="en-US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7" name="TextBox 161"/>
          <p:cNvSpPr txBox="1"/>
          <p:nvPr/>
        </p:nvSpPr>
        <p:spPr>
          <a:xfrm>
            <a:off x="3650903" y="4526341"/>
            <a:ext cx="1800243" cy="346119"/>
          </a:xfrm>
          <a:prstGeom prst="rect">
            <a:avLst/>
          </a:prstGeom>
          <a:noFill/>
        </p:spPr>
        <p:txBody>
          <a:bodyPr wrap="none" lIns="68456" tIns="34226" rIns="68456" bIns="34226" rtlCol="0">
            <a:spAutoFit/>
          </a:bodyPr>
          <a:lstStyle/>
          <a:p>
            <a:pPr algn="ctr" defTabSz="684530"/>
            <a:r>
              <a:rPr lang="en-US" altLang="zh-CN" dirty="0">
                <a:solidFill>
                  <a:schemeClr val="bg2"/>
                </a:solidFill>
                <a:latin typeface="+mj-ea"/>
                <a:ea typeface="+mj-ea"/>
              </a:rPr>
              <a:t>0 for no </a:t>
            </a:r>
            <a:r>
              <a:rPr lang="en-US" altLang="zh-CN" dirty="0" smtClean="0">
                <a:solidFill>
                  <a:schemeClr val="bg2"/>
                </a:solidFill>
                <a:latin typeface="+mj-ea"/>
                <a:ea typeface="+mj-ea"/>
              </a:rPr>
              <a:t>visited</a:t>
            </a:r>
            <a:endParaRPr lang="zh-CN" altLang="en-US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8" name="TextBox 162"/>
          <p:cNvSpPr txBox="1"/>
          <p:nvPr/>
        </p:nvSpPr>
        <p:spPr>
          <a:xfrm>
            <a:off x="1922711" y="5082083"/>
            <a:ext cx="3528812" cy="346119"/>
          </a:xfrm>
          <a:prstGeom prst="rect">
            <a:avLst/>
          </a:prstGeom>
          <a:noFill/>
        </p:spPr>
        <p:txBody>
          <a:bodyPr wrap="square" lIns="68456" tIns="34226" rIns="68456" bIns="34226" rtlCol="0">
            <a:spAutoFit/>
          </a:bodyPr>
          <a:lstStyle/>
          <a:p>
            <a:pPr algn="ctr" defTabSz="684530"/>
            <a:r>
              <a:rPr lang="en-US" altLang="zh-CN" dirty="0">
                <a:solidFill>
                  <a:schemeClr val="bg2"/>
                </a:solidFill>
                <a:latin typeface="Lifeline JL" panose="00000400000000000000" pitchFamily="2" charset="0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+mj-ea"/>
                <a:ea typeface="+mj-ea"/>
              </a:rPr>
              <a:t>Use Ranked Score to evaluate</a:t>
            </a:r>
            <a:endParaRPr lang="zh-CN" altLang="en-US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9" name="五边形 11"/>
          <p:cNvSpPr/>
          <p:nvPr/>
        </p:nvSpPr>
        <p:spPr>
          <a:xfrm>
            <a:off x="6531229" y="3374226"/>
            <a:ext cx="1296138" cy="455436"/>
          </a:xfrm>
          <a:prstGeom prst="homePlate">
            <a:avLst/>
          </a:prstGeom>
          <a:solidFill>
            <a:schemeClr val="accent1"/>
          </a:solidFill>
          <a:ln w="28575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0" name="五边形 12"/>
          <p:cNvSpPr/>
          <p:nvPr/>
        </p:nvSpPr>
        <p:spPr>
          <a:xfrm>
            <a:off x="6531230" y="3936299"/>
            <a:ext cx="2376257" cy="455436"/>
          </a:xfrm>
          <a:prstGeom prst="homePlate">
            <a:avLst/>
          </a:prstGeom>
          <a:solidFill>
            <a:schemeClr val="accent1"/>
          </a:solidFill>
          <a:ln w="28575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1" name="五边形 13"/>
          <p:cNvSpPr/>
          <p:nvPr/>
        </p:nvSpPr>
        <p:spPr>
          <a:xfrm>
            <a:off x="6531246" y="4486738"/>
            <a:ext cx="2232225" cy="455436"/>
          </a:xfrm>
          <a:prstGeom prst="homePlate">
            <a:avLst/>
          </a:prstGeom>
          <a:solidFill>
            <a:schemeClr val="accent1"/>
          </a:solidFill>
          <a:ln w="28575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2" name="五边形 14"/>
          <p:cNvSpPr/>
          <p:nvPr/>
        </p:nvSpPr>
        <p:spPr>
          <a:xfrm>
            <a:off x="6531246" y="5038038"/>
            <a:ext cx="2664273" cy="455436"/>
          </a:xfrm>
          <a:prstGeom prst="homePlate">
            <a:avLst/>
          </a:prstGeom>
          <a:solidFill>
            <a:schemeClr val="accent1"/>
          </a:solidFill>
          <a:ln w="28575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endParaRPr lang="zh-CN" altLang="en-US" sz="2000">
              <a:solidFill>
                <a:schemeClr val="tx2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3" name="TextBox 173"/>
          <p:cNvSpPr txBox="1"/>
          <p:nvPr/>
        </p:nvSpPr>
        <p:spPr>
          <a:xfrm>
            <a:off x="6548415" y="3416617"/>
            <a:ext cx="918912" cy="346119"/>
          </a:xfrm>
          <a:prstGeom prst="rect">
            <a:avLst/>
          </a:prstGeom>
          <a:noFill/>
        </p:spPr>
        <p:txBody>
          <a:bodyPr wrap="square" lIns="68456" tIns="34226" rIns="68456" bIns="34226" rtlCol="0">
            <a:spAutoFit/>
          </a:bodyPr>
          <a:lstStyle/>
          <a:p>
            <a:pPr algn="ctr" defTabSz="684530"/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explicit</a:t>
            </a:r>
            <a:endParaRPr lang="zh-CN" altLang="en-US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4" name="TextBox 174"/>
          <p:cNvSpPr txBox="1"/>
          <p:nvPr/>
        </p:nvSpPr>
        <p:spPr>
          <a:xfrm>
            <a:off x="6531222" y="4005064"/>
            <a:ext cx="2056596" cy="346119"/>
          </a:xfrm>
          <a:prstGeom prst="rect">
            <a:avLst/>
          </a:prstGeom>
          <a:noFill/>
        </p:spPr>
        <p:txBody>
          <a:bodyPr wrap="none" lIns="68456" tIns="34226" rIns="68456" bIns="34226" rtlCol="0">
            <a:spAutoFit/>
          </a:bodyPr>
          <a:lstStyle/>
          <a:p>
            <a:pPr algn="ctr" defTabSz="684530"/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Score from </a:t>
            </a:r>
            <a:r>
              <a:rPr lang="en-US" altLang="zh-CN" dirty="0" smtClean="0">
                <a:solidFill>
                  <a:schemeClr val="bg2"/>
                </a:solidFill>
                <a:latin typeface="+mn-ea"/>
                <a:ea typeface="+mn-ea"/>
              </a:rPr>
              <a:t>1 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to </a:t>
            </a:r>
            <a:r>
              <a:rPr lang="en-US" altLang="zh-CN" dirty="0" smtClean="0">
                <a:solidFill>
                  <a:schemeClr val="bg2"/>
                </a:solidFill>
                <a:latin typeface="+mn-ea"/>
                <a:ea typeface="+mn-ea"/>
              </a:rPr>
              <a:t>6</a:t>
            </a:r>
            <a:endParaRPr lang="zh-CN" altLang="en-US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5" name="TextBox 175"/>
          <p:cNvSpPr txBox="1"/>
          <p:nvPr/>
        </p:nvSpPr>
        <p:spPr>
          <a:xfrm>
            <a:off x="6531223" y="4526334"/>
            <a:ext cx="1880393" cy="346119"/>
          </a:xfrm>
          <a:prstGeom prst="rect">
            <a:avLst/>
          </a:prstGeom>
          <a:noFill/>
        </p:spPr>
        <p:txBody>
          <a:bodyPr wrap="none" lIns="68456" tIns="34226" rIns="68456" bIns="34226" rtlCol="0">
            <a:spAutoFit/>
          </a:bodyPr>
          <a:lstStyle/>
          <a:p>
            <a:pPr algn="ctr" defTabSz="684530"/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NA for no rated</a:t>
            </a:r>
            <a:endParaRPr lang="zh-CN" altLang="en-US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6" name="TextBox 176"/>
          <p:cNvSpPr txBox="1"/>
          <p:nvPr/>
        </p:nvSpPr>
        <p:spPr>
          <a:xfrm>
            <a:off x="6531223" y="5079626"/>
            <a:ext cx="2497549" cy="346119"/>
          </a:xfrm>
          <a:prstGeom prst="rect">
            <a:avLst/>
          </a:prstGeom>
          <a:noFill/>
        </p:spPr>
        <p:txBody>
          <a:bodyPr wrap="none" lIns="68456" tIns="34226" rIns="68456" bIns="34226" rtlCol="0">
            <a:spAutoFit/>
          </a:bodyPr>
          <a:lstStyle/>
          <a:p>
            <a:pPr algn="ctr" defTabSz="684530"/>
            <a:r>
              <a:rPr lang="en-US" altLang="zh-CN" dirty="0" smtClean="0">
                <a:solidFill>
                  <a:schemeClr val="bg2"/>
                </a:solidFill>
                <a:latin typeface="+mn-ea"/>
                <a:ea typeface="+mn-ea"/>
              </a:rPr>
              <a:t>Use MAE to evaluate </a:t>
            </a:r>
            <a:endParaRPr lang="zh-CN" altLang="en-US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41" name="Oval 4"/>
          <p:cNvSpPr/>
          <p:nvPr/>
        </p:nvSpPr>
        <p:spPr>
          <a:xfrm>
            <a:off x="6426707" y="932266"/>
            <a:ext cx="4352988" cy="984566"/>
          </a:xfrm>
          <a:prstGeom prst="ellipse">
            <a:avLst/>
          </a:prstGeom>
          <a:solidFill>
            <a:schemeClr val="accent1"/>
          </a:solidFill>
          <a:ln w="38100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r>
              <a:rPr lang="en-US" altLang="zh-CN" sz="2000" b="1" dirty="0" err="1" smtClean="0">
                <a:solidFill>
                  <a:schemeClr val="tx2"/>
                </a:solidFill>
                <a:latin typeface="Cooper Black" panose="0208090404030B020404" pitchFamily="18" charset="0"/>
                <a:ea typeface="微软雅黑" panose="020B0503020204020204" pitchFamily="34" charset="-122"/>
              </a:rPr>
              <a:t>EachMovie</a:t>
            </a:r>
            <a:endParaRPr lang="en-US" sz="2000" b="1" dirty="0">
              <a:solidFill>
                <a:schemeClr val="tx2"/>
              </a:solidFill>
              <a:latin typeface="Cooper Black" panose="0208090404030B020404" pitchFamily="18" charset="0"/>
              <a:ea typeface="微软雅黑" panose="020B0503020204020204" pitchFamily="34" charset="-122"/>
            </a:endParaRPr>
          </a:p>
        </p:txBody>
      </p:sp>
      <p:sp>
        <p:nvSpPr>
          <p:cNvPr id="42" name="Oval 5"/>
          <p:cNvSpPr/>
          <p:nvPr/>
        </p:nvSpPr>
        <p:spPr>
          <a:xfrm>
            <a:off x="1352850" y="962628"/>
            <a:ext cx="4176464" cy="984566"/>
          </a:xfrm>
          <a:prstGeom prst="ellipse">
            <a:avLst/>
          </a:prstGeom>
          <a:solidFill>
            <a:schemeClr val="tx1"/>
          </a:solidFill>
          <a:ln w="38100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chemeClr val="tx2"/>
                </a:solidFill>
                <a:latin typeface="Cooper Black" panose="0208090404030B020404" pitchFamily="18" charset="0"/>
                <a:ea typeface="微软雅黑" panose="020B0503020204020204" pitchFamily="34" charset="-122"/>
              </a:rPr>
              <a:t>Microsoft Web </a:t>
            </a:r>
            <a:r>
              <a:rPr lang="en-US" altLang="zh-CN" sz="2000" b="1" dirty="0" smtClean="0">
                <a:solidFill>
                  <a:schemeClr val="tx2"/>
                </a:solidFill>
                <a:latin typeface="Cooper Black" panose="0208090404030B020404" pitchFamily="18" charset="0"/>
                <a:ea typeface="微软雅黑" panose="020B0503020204020204" pitchFamily="34" charset="-122"/>
              </a:rPr>
              <a:t>Data</a:t>
            </a:r>
            <a:endParaRPr lang="en-US" sz="2000" b="1" dirty="0">
              <a:solidFill>
                <a:schemeClr val="tx2"/>
              </a:solidFill>
              <a:latin typeface="Cooper Black" panose="0208090404030B020404" pitchFamily="18" charset="0"/>
              <a:ea typeface="微软雅黑" panose="020B0503020204020204" pitchFamily="34" charset="-122"/>
            </a:endParaRPr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6531223" y="2043060"/>
            <a:ext cx="4670612" cy="9614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34226" tIns="17112" rIns="34226" bIns="17112">
            <a:spAutoFit/>
          </a:bodyPr>
          <a:lstStyle/>
          <a:p>
            <a:pPr defTabSz="814070">
              <a:lnSpc>
                <a:spcPct val="130000"/>
              </a:lnSpc>
            </a:pP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Open Sans" panose="020B0606030504020204" pitchFamily="34" charset="0"/>
              </a:rPr>
              <a:t>61265 users entered a total of 2811983 numeric ratings  on 1623 movies, i.e. about 2.4% entries are rated by zero-to-five stars.</a:t>
            </a:r>
          </a:p>
        </p:txBody>
      </p: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557234" y="2239960"/>
            <a:ext cx="4971130" cy="6747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34226" tIns="17112" rIns="34226" bIns="17112">
            <a:spAutoFit/>
          </a:bodyPr>
          <a:lstStyle/>
          <a:p>
            <a:pPr algn="r" defTabSz="814070">
              <a:lnSpc>
                <a:spcPct val="130000"/>
              </a:lnSpc>
            </a:pP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Open Sans" panose="020B0606030504020204" pitchFamily="34" charset="0"/>
              </a:rPr>
              <a:t>The data records the use of www.microsoft.com </a:t>
            </a:r>
            <a:r>
              <a:rPr lang="en-US" sz="1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Open Sans" panose="020B0606030504020204" pitchFamily="34" charset="0"/>
              </a:rPr>
              <a:t>by 38000 anonymous, randomly-selected </a:t>
            </a:r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Open Sans" panose="020B0606030504020204" pitchFamily="34" charset="0"/>
              </a:rPr>
              <a:t>users.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62743" y="182798"/>
            <a:ext cx="3645737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Data Set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48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50" name="直接连接符 49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24" b="9180"/>
          <a:stretch/>
        </p:blipFill>
        <p:spPr>
          <a:xfrm>
            <a:off x="6548415" y="5700647"/>
            <a:ext cx="2706576" cy="719247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55803" y="5655070"/>
            <a:ext cx="5017526" cy="822383"/>
            <a:chOff x="655803" y="5655070"/>
            <a:chExt cx="5017526" cy="822383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803" y="5697943"/>
              <a:ext cx="2851084" cy="779510"/>
            </a:xfrm>
            <a:prstGeom prst="rect">
              <a:avLst/>
            </a:pr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0902" y="5655070"/>
              <a:ext cx="2022427" cy="7303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385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0"/>
      <p:bldP spid="41" grpId="0" animBg="1"/>
      <p:bldP spid="42" grpId="0" animBg="1"/>
      <p:bldP spid="44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1259111" y="18279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</a:rPr>
              <a:t>Assignment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6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矩形 45"/>
          <p:cNvSpPr/>
          <p:nvPr/>
        </p:nvSpPr>
        <p:spPr>
          <a:xfrm>
            <a:off x="1731342" y="240090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</a:t>
            </a:r>
            <a:r>
              <a:rPr lang="zh-CN" alt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趋势</a:t>
            </a:r>
          </a:p>
        </p:txBody>
      </p:sp>
      <p:sp>
        <p:nvSpPr>
          <p:cNvPr id="47" name="矩形 46"/>
          <p:cNvSpPr/>
          <p:nvPr/>
        </p:nvSpPr>
        <p:spPr>
          <a:xfrm>
            <a:off x="5016627" y="2402508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形势</a:t>
            </a:r>
            <a:r>
              <a:rPr lang="zh-CN" altLang="en-US" sz="3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倒逼</a:t>
            </a:r>
          </a:p>
        </p:txBody>
      </p:sp>
      <p:sp>
        <p:nvSpPr>
          <p:cNvPr id="48" name="矩形 47"/>
          <p:cNvSpPr/>
          <p:nvPr/>
        </p:nvSpPr>
        <p:spPr>
          <a:xfrm>
            <a:off x="8254693" y="2420206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内在</a:t>
            </a:r>
            <a:r>
              <a:rPr lang="zh-CN" alt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2452217" y="1757645"/>
            <a:ext cx="588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2"/>
                </a:solidFill>
                <a:latin typeface="Lifeline JL" panose="00000400000000000000" pitchFamily="2" charset="0"/>
              </a:rPr>
              <a:t>01</a:t>
            </a:r>
            <a:endParaRPr lang="zh-CN" altLang="en-US" sz="4000" dirty="0">
              <a:solidFill>
                <a:schemeClr val="bg2"/>
              </a:solidFill>
              <a:latin typeface="Lifeline JL" panose="00000400000000000000" pitchFamily="2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5623447" y="1757645"/>
            <a:ext cx="747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2"/>
                </a:solidFill>
                <a:latin typeface="Lifeline JL" panose="00000400000000000000" pitchFamily="2" charset="0"/>
              </a:rPr>
              <a:t>02</a:t>
            </a:r>
            <a:endParaRPr lang="zh-CN" altLang="en-US" sz="4000" dirty="0">
              <a:solidFill>
                <a:schemeClr val="bg2"/>
              </a:solidFill>
              <a:latin typeface="Lifeline JL" panose="00000400000000000000" pitchFamily="2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835479" y="1757645"/>
            <a:ext cx="7521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2"/>
                </a:solidFill>
                <a:latin typeface="Lifeline JL" panose="00000400000000000000" pitchFamily="2" charset="0"/>
              </a:rPr>
              <a:t>03</a:t>
            </a:r>
            <a:endParaRPr lang="zh-CN" altLang="en-US" sz="4000" dirty="0">
              <a:solidFill>
                <a:schemeClr val="bg2"/>
              </a:solidFill>
              <a:latin typeface="Lifeline JL" panose="00000400000000000000" pitchFamily="2" charset="0"/>
            </a:endParaRPr>
          </a:p>
        </p:txBody>
      </p:sp>
      <p:graphicFrame>
        <p:nvGraphicFramePr>
          <p:cNvPr id="49" name="Shape 81"/>
          <p:cNvGraphicFramePr/>
          <p:nvPr>
            <p:extLst>
              <p:ext uri="{D42A27DB-BD31-4B8C-83A1-F6EECF244321}">
                <p14:modId xmlns:p14="http://schemas.microsoft.com/office/powerpoint/2010/main" val="949428727"/>
              </p:ext>
            </p:extLst>
          </p:nvPr>
        </p:nvGraphicFramePr>
        <p:xfrm>
          <a:off x="482551" y="1026905"/>
          <a:ext cx="11233248" cy="4922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312"/>
                <a:gridCol w="3107754"/>
                <a:gridCol w="2721083"/>
                <a:gridCol w="2596099"/>
              </a:tblGrid>
              <a:tr h="51274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en-US" sz="2400" u="none" strike="noStrike" cap="non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lgorithm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Component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Variants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Data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2749">
                <a:tc row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lang="en-US" sz="2400" dirty="0" smtClean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Memory-based</a:t>
                      </a:r>
                      <a:endParaRPr 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Algorithm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Similarity Weight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-1143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2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Pearson</a:t>
                      </a:r>
                      <a:endParaRPr 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274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Spearman</a:t>
                      </a:r>
                      <a:endParaRPr 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274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SimRank</a:t>
                      </a:r>
                      <a:endParaRPr 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274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Variance Weighting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27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lang="en-US" sz="1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Yes</a:t>
                      </a:r>
                      <a:endParaRPr 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1,2</a:t>
                      </a:r>
                      <a:endParaRPr 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229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Selecting Neighbors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Weight Threshold</a:t>
                      </a:r>
                      <a:endParaRPr 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229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Model-based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Algorithm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Cluster Models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0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2"/>
          <p:cNvSpPr txBox="1"/>
          <p:nvPr/>
        </p:nvSpPr>
        <p:spPr>
          <a:xfrm>
            <a:off x="1922712" y="4398203"/>
            <a:ext cx="8496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altLang="zh-CN" sz="4800" dirty="0" smtClean="0">
                <a:solidFill>
                  <a:schemeClr val="bg1"/>
                </a:solidFill>
              </a:rPr>
              <a:t>Memory-Based </a:t>
            </a:r>
            <a:r>
              <a:rPr lang="en-US" altLang="zh-CN" sz="4800" dirty="0">
                <a:solidFill>
                  <a:schemeClr val="bg1"/>
                </a:solidFill>
              </a:rPr>
              <a:t>Algorithm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5507437" y="3770486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 flipH="1">
            <a:off x="1850703" y="5224297"/>
            <a:ext cx="8496944" cy="0"/>
          </a:xfrm>
          <a:prstGeom prst="line">
            <a:avLst/>
          </a:prstGeom>
          <a:noFill/>
          <a:ln w="12700" cap="flat">
            <a:solidFill>
              <a:schemeClr val="bg1">
                <a:lumMod val="40000"/>
                <a:lumOff val="60000"/>
              </a:schemeClr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4999" y="1844824"/>
            <a:ext cx="3039486" cy="1948928"/>
          </a:xfrm>
          <a:prstGeom prst="rect">
            <a:avLst/>
          </a:prstGeom>
        </p:spPr>
      </p:pic>
      <p:sp>
        <p:nvSpPr>
          <p:cNvPr id="36" name="Freeform 22"/>
          <p:cNvSpPr>
            <a:spLocks noEditPoints="1"/>
          </p:cNvSpPr>
          <p:nvPr/>
        </p:nvSpPr>
        <p:spPr bwMode="auto">
          <a:xfrm>
            <a:off x="5676995" y="2341580"/>
            <a:ext cx="910562" cy="871396"/>
          </a:xfrm>
          <a:custGeom>
            <a:avLst/>
            <a:gdLst>
              <a:gd name="T0" fmla="*/ 422 w 595"/>
              <a:gd name="T1" fmla="*/ 297 h 595"/>
              <a:gd name="T2" fmla="*/ 318 w 595"/>
              <a:gd name="T3" fmla="*/ 231 h 595"/>
              <a:gd name="T4" fmla="*/ 178 w 595"/>
              <a:gd name="T5" fmla="*/ 264 h 595"/>
              <a:gd name="T6" fmla="*/ 351 w 595"/>
              <a:gd name="T7" fmla="*/ 410 h 595"/>
              <a:gd name="T8" fmla="*/ 529 w 595"/>
              <a:gd name="T9" fmla="*/ 469 h 595"/>
              <a:gd name="T10" fmla="*/ 518 w 595"/>
              <a:gd name="T11" fmla="*/ 242 h 595"/>
              <a:gd name="T12" fmla="*/ 485 w 595"/>
              <a:gd name="T13" fmla="*/ 205 h 595"/>
              <a:gd name="T14" fmla="*/ 499 w 595"/>
              <a:gd name="T15" fmla="*/ 176 h 595"/>
              <a:gd name="T16" fmla="*/ 521 w 595"/>
              <a:gd name="T17" fmla="*/ 100 h 595"/>
              <a:gd name="T18" fmla="*/ 434 w 595"/>
              <a:gd name="T19" fmla="*/ 83 h 595"/>
              <a:gd name="T20" fmla="*/ 376 w 595"/>
              <a:gd name="T21" fmla="*/ 108 h 595"/>
              <a:gd name="T22" fmla="*/ 354 w 595"/>
              <a:gd name="T23" fmla="*/ 69 h 595"/>
              <a:gd name="T24" fmla="*/ 316 w 595"/>
              <a:gd name="T25" fmla="*/ 0 h 595"/>
              <a:gd name="T26" fmla="*/ 243 w 595"/>
              <a:gd name="T27" fmla="*/ 49 h 595"/>
              <a:gd name="T28" fmla="*/ 243 w 595"/>
              <a:gd name="T29" fmla="*/ 78 h 595"/>
              <a:gd name="T30" fmla="*/ 242 w 595"/>
              <a:gd name="T31" fmla="*/ 81 h 595"/>
              <a:gd name="T32" fmla="*/ 240 w 595"/>
              <a:gd name="T33" fmla="*/ 87 h 595"/>
              <a:gd name="T34" fmla="*/ 239 w 595"/>
              <a:gd name="T35" fmla="*/ 91 h 595"/>
              <a:gd name="T36" fmla="*/ 183 w 595"/>
              <a:gd name="T37" fmla="*/ 103 h 595"/>
              <a:gd name="T38" fmla="*/ 154 w 595"/>
              <a:gd name="T39" fmla="*/ 74 h 595"/>
              <a:gd name="T40" fmla="*/ 75 w 595"/>
              <a:gd name="T41" fmla="*/ 152 h 595"/>
              <a:gd name="T42" fmla="*/ 104 w 595"/>
              <a:gd name="T43" fmla="*/ 182 h 595"/>
              <a:gd name="T44" fmla="*/ 107 w 595"/>
              <a:gd name="T45" fmla="*/ 187 h 595"/>
              <a:gd name="T46" fmla="*/ 109 w 595"/>
              <a:gd name="T47" fmla="*/ 192 h 595"/>
              <a:gd name="T48" fmla="*/ 111 w 595"/>
              <a:gd name="T49" fmla="*/ 196 h 595"/>
              <a:gd name="T50" fmla="*/ 100 w 595"/>
              <a:gd name="T51" fmla="*/ 231 h 595"/>
              <a:gd name="T52" fmla="*/ 50 w 595"/>
              <a:gd name="T53" fmla="*/ 241 h 595"/>
              <a:gd name="T54" fmla="*/ 0 w 595"/>
              <a:gd name="T55" fmla="*/ 314 h 595"/>
              <a:gd name="T56" fmla="*/ 78 w 595"/>
              <a:gd name="T57" fmla="*/ 353 h 595"/>
              <a:gd name="T58" fmla="*/ 85 w 595"/>
              <a:gd name="T59" fmla="*/ 354 h 595"/>
              <a:gd name="T60" fmla="*/ 103 w 595"/>
              <a:gd name="T61" fmla="*/ 413 h 595"/>
              <a:gd name="T62" fmla="*/ 83 w 595"/>
              <a:gd name="T63" fmla="*/ 433 h 595"/>
              <a:gd name="T64" fmla="*/ 99 w 595"/>
              <a:gd name="T65" fmla="*/ 520 h 595"/>
              <a:gd name="T66" fmla="*/ 181 w 595"/>
              <a:gd name="T67" fmla="*/ 492 h 595"/>
              <a:gd name="T68" fmla="*/ 184 w 595"/>
              <a:gd name="T69" fmla="*/ 490 h 595"/>
              <a:gd name="T70" fmla="*/ 189 w 595"/>
              <a:gd name="T71" fmla="*/ 487 h 595"/>
              <a:gd name="T72" fmla="*/ 193 w 595"/>
              <a:gd name="T73" fmla="*/ 486 h 595"/>
              <a:gd name="T74" fmla="*/ 197 w 595"/>
              <a:gd name="T75" fmla="*/ 485 h 595"/>
              <a:gd name="T76" fmla="*/ 203 w 595"/>
              <a:gd name="T77" fmla="*/ 484 h 595"/>
              <a:gd name="T78" fmla="*/ 241 w 595"/>
              <a:gd name="T79" fmla="*/ 525 h 595"/>
              <a:gd name="T80" fmla="*/ 280 w 595"/>
              <a:gd name="T81" fmla="*/ 595 h 595"/>
              <a:gd name="T82" fmla="*/ 353 w 595"/>
              <a:gd name="T83" fmla="*/ 546 h 595"/>
              <a:gd name="T84" fmla="*/ 353 w 595"/>
              <a:gd name="T85" fmla="*/ 517 h 595"/>
              <a:gd name="T86" fmla="*/ 363 w 595"/>
              <a:gd name="T87" fmla="*/ 496 h 595"/>
              <a:gd name="T88" fmla="*/ 373 w 595"/>
              <a:gd name="T89" fmla="*/ 489 h 595"/>
              <a:gd name="T90" fmla="*/ 376 w 595"/>
              <a:gd name="T91" fmla="*/ 487 h 595"/>
              <a:gd name="T92" fmla="*/ 135 w 595"/>
              <a:gd name="T93" fmla="*/ 297 h 595"/>
              <a:gd name="T94" fmla="*/ 454 w 595"/>
              <a:gd name="T95" fmla="*/ 342 h 595"/>
              <a:gd name="T96" fmla="*/ 507 w 595"/>
              <a:gd name="T97" fmla="*/ 356 h 595"/>
              <a:gd name="T98" fmla="*/ 545 w 595"/>
              <a:gd name="T99" fmla="*/ 354 h 595"/>
              <a:gd name="T100" fmla="*/ 595 w 595"/>
              <a:gd name="T101" fmla="*/ 281 h 595"/>
              <a:gd name="T102" fmla="*/ 497 w 595"/>
              <a:gd name="T103" fmla="*/ 517 h 595"/>
              <a:gd name="T104" fmla="*/ 518 w 595"/>
              <a:gd name="T105" fmla="*/ 496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95" h="595">
                <a:moveTo>
                  <a:pt x="529" y="469"/>
                </a:moveTo>
                <a:lnTo>
                  <a:pt x="410" y="351"/>
                </a:lnTo>
                <a:cubicBezTo>
                  <a:pt x="418" y="334"/>
                  <a:pt x="422" y="317"/>
                  <a:pt x="422" y="297"/>
                </a:cubicBezTo>
                <a:cubicBezTo>
                  <a:pt x="422" y="229"/>
                  <a:pt x="366" y="173"/>
                  <a:pt x="298" y="173"/>
                </a:cubicBezTo>
                <a:cubicBezTo>
                  <a:pt x="286" y="173"/>
                  <a:pt x="275" y="175"/>
                  <a:pt x="265" y="178"/>
                </a:cubicBezTo>
                <a:lnTo>
                  <a:pt x="318" y="231"/>
                </a:lnTo>
                <a:cubicBezTo>
                  <a:pt x="340" y="253"/>
                  <a:pt x="338" y="290"/>
                  <a:pt x="314" y="314"/>
                </a:cubicBezTo>
                <a:cubicBezTo>
                  <a:pt x="290" y="338"/>
                  <a:pt x="253" y="339"/>
                  <a:pt x="231" y="317"/>
                </a:cubicBezTo>
                <a:lnTo>
                  <a:pt x="178" y="264"/>
                </a:lnTo>
                <a:cubicBezTo>
                  <a:pt x="175" y="275"/>
                  <a:pt x="174" y="286"/>
                  <a:pt x="174" y="297"/>
                </a:cubicBezTo>
                <a:cubicBezTo>
                  <a:pt x="174" y="366"/>
                  <a:pt x="229" y="422"/>
                  <a:pt x="298" y="422"/>
                </a:cubicBezTo>
                <a:cubicBezTo>
                  <a:pt x="317" y="422"/>
                  <a:pt x="335" y="417"/>
                  <a:pt x="351" y="410"/>
                </a:cubicBezTo>
                <a:lnTo>
                  <a:pt x="470" y="528"/>
                </a:lnTo>
                <a:cubicBezTo>
                  <a:pt x="485" y="543"/>
                  <a:pt x="511" y="542"/>
                  <a:pt x="527" y="526"/>
                </a:cubicBezTo>
                <a:cubicBezTo>
                  <a:pt x="543" y="509"/>
                  <a:pt x="544" y="484"/>
                  <a:pt x="529" y="469"/>
                </a:cubicBezTo>
                <a:close/>
                <a:moveTo>
                  <a:pt x="558" y="242"/>
                </a:moveTo>
                <a:lnTo>
                  <a:pt x="546" y="242"/>
                </a:lnTo>
                <a:lnTo>
                  <a:pt x="518" y="242"/>
                </a:lnTo>
                <a:cubicBezTo>
                  <a:pt x="512" y="242"/>
                  <a:pt x="506" y="240"/>
                  <a:pt x="502" y="237"/>
                </a:cubicBezTo>
                <a:cubicBezTo>
                  <a:pt x="502" y="236"/>
                  <a:pt x="501" y="236"/>
                  <a:pt x="501" y="236"/>
                </a:cubicBezTo>
                <a:cubicBezTo>
                  <a:pt x="491" y="230"/>
                  <a:pt x="485" y="218"/>
                  <a:pt x="485" y="205"/>
                </a:cubicBezTo>
                <a:cubicBezTo>
                  <a:pt x="485" y="201"/>
                  <a:pt x="485" y="197"/>
                  <a:pt x="486" y="194"/>
                </a:cubicBezTo>
                <a:cubicBezTo>
                  <a:pt x="488" y="189"/>
                  <a:pt x="490" y="186"/>
                  <a:pt x="493" y="182"/>
                </a:cubicBezTo>
                <a:lnTo>
                  <a:pt x="499" y="176"/>
                </a:lnTo>
                <a:lnTo>
                  <a:pt x="513" y="162"/>
                </a:lnTo>
                <a:lnTo>
                  <a:pt x="521" y="154"/>
                </a:lnTo>
                <a:cubicBezTo>
                  <a:pt x="533" y="138"/>
                  <a:pt x="533" y="116"/>
                  <a:pt x="521" y="100"/>
                </a:cubicBezTo>
                <a:lnTo>
                  <a:pt x="496" y="75"/>
                </a:lnTo>
                <a:cubicBezTo>
                  <a:pt x="481" y="63"/>
                  <a:pt x="459" y="63"/>
                  <a:pt x="443" y="75"/>
                </a:cubicBezTo>
                <a:lnTo>
                  <a:pt x="434" y="83"/>
                </a:lnTo>
                <a:lnTo>
                  <a:pt x="414" y="103"/>
                </a:lnTo>
                <a:lnTo>
                  <a:pt x="414" y="103"/>
                </a:lnTo>
                <a:cubicBezTo>
                  <a:pt x="403" y="112"/>
                  <a:pt x="389" y="113"/>
                  <a:pt x="376" y="108"/>
                </a:cubicBezTo>
                <a:cubicBezTo>
                  <a:pt x="372" y="106"/>
                  <a:pt x="368" y="104"/>
                  <a:pt x="365" y="100"/>
                </a:cubicBezTo>
                <a:cubicBezTo>
                  <a:pt x="358" y="94"/>
                  <a:pt x="355" y="86"/>
                  <a:pt x="354" y="78"/>
                </a:cubicBezTo>
                <a:lnTo>
                  <a:pt x="354" y="69"/>
                </a:lnTo>
                <a:lnTo>
                  <a:pt x="354" y="50"/>
                </a:lnTo>
                <a:lnTo>
                  <a:pt x="354" y="38"/>
                </a:lnTo>
                <a:cubicBezTo>
                  <a:pt x="351" y="18"/>
                  <a:pt x="336" y="2"/>
                  <a:pt x="316" y="0"/>
                </a:cubicBezTo>
                <a:lnTo>
                  <a:pt x="281" y="0"/>
                </a:lnTo>
                <a:cubicBezTo>
                  <a:pt x="261" y="2"/>
                  <a:pt x="245" y="18"/>
                  <a:pt x="243" y="37"/>
                </a:cubicBezTo>
                <a:lnTo>
                  <a:pt x="243" y="49"/>
                </a:lnTo>
                <a:lnTo>
                  <a:pt x="243" y="69"/>
                </a:lnTo>
                <a:lnTo>
                  <a:pt x="243" y="78"/>
                </a:lnTo>
                <a:lnTo>
                  <a:pt x="243" y="78"/>
                </a:lnTo>
                <a:lnTo>
                  <a:pt x="243" y="78"/>
                </a:lnTo>
                <a:cubicBezTo>
                  <a:pt x="242" y="79"/>
                  <a:pt x="242" y="80"/>
                  <a:pt x="242" y="81"/>
                </a:cubicBezTo>
                <a:cubicBezTo>
                  <a:pt x="242" y="81"/>
                  <a:pt x="242" y="81"/>
                  <a:pt x="242" y="81"/>
                </a:cubicBezTo>
                <a:cubicBezTo>
                  <a:pt x="242" y="82"/>
                  <a:pt x="242" y="83"/>
                  <a:pt x="241" y="84"/>
                </a:cubicBezTo>
                <a:cubicBezTo>
                  <a:pt x="241" y="84"/>
                  <a:pt x="241" y="84"/>
                  <a:pt x="241" y="84"/>
                </a:cubicBezTo>
                <a:cubicBezTo>
                  <a:pt x="241" y="85"/>
                  <a:pt x="240" y="86"/>
                  <a:pt x="240" y="87"/>
                </a:cubicBezTo>
                <a:cubicBezTo>
                  <a:pt x="240" y="87"/>
                  <a:pt x="240" y="87"/>
                  <a:pt x="240" y="87"/>
                </a:cubicBezTo>
                <a:cubicBezTo>
                  <a:pt x="240" y="89"/>
                  <a:pt x="239" y="90"/>
                  <a:pt x="239" y="90"/>
                </a:cubicBezTo>
                <a:cubicBezTo>
                  <a:pt x="239" y="90"/>
                  <a:pt x="239" y="91"/>
                  <a:pt x="239" y="91"/>
                </a:cubicBezTo>
                <a:cubicBezTo>
                  <a:pt x="236" y="95"/>
                  <a:pt x="233" y="99"/>
                  <a:pt x="230" y="102"/>
                </a:cubicBezTo>
                <a:cubicBezTo>
                  <a:pt x="223" y="107"/>
                  <a:pt x="215" y="111"/>
                  <a:pt x="206" y="111"/>
                </a:cubicBezTo>
                <a:cubicBezTo>
                  <a:pt x="197" y="111"/>
                  <a:pt x="189" y="108"/>
                  <a:pt x="183" y="103"/>
                </a:cubicBezTo>
                <a:lnTo>
                  <a:pt x="176" y="96"/>
                </a:lnTo>
                <a:lnTo>
                  <a:pt x="162" y="82"/>
                </a:lnTo>
                <a:lnTo>
                  <a:pt x="154" y="74"/>
                </a:lnTo>
                <a:cubicBezTo>
                  <a:pt x="138" y="62"/>
                  <a:pt x="116" y="62"/>
                  <a:pt x="100" y="74"/>
                </a:cubicBezTo>
                <a:lnTo>
                  <a:pt x="76" y="99"/>
                </a:lnTo>
                <a:cubicBezTo>
                  <a:pt x="63" y="114"/>
                  <a:pt x="63" y="137"/>
                  <a:pt x="75" y="152"/>
                </a:cubicBezTo>
                <a:lnTo>
                  <a:pt x="83" y="161"/>
                </a:lnTo>
                <a:lnTo>
                  <a:pt x="103" y="181"/>
                </a:lnTo>
                <a:cubicBezTo>
                  <a:pt x="104" y="182"/>
                  <a:pt x="104" y="182"/>
                  <a:pt x="104" y="182"/>
                </a:cubicBezTo>
                <a:cubicBezTo>
                  <a:pt x="105" y="183"/>
                  <a:pt x="105" y="183"/>
                  <a:pt x="105" y="184"/>
                </a:cubicBezTo>
                <a:cubicBezTo>
                  <a:pt x="106" y="184"/>
                  <a:pt x="106" y="185"/>
                  <a:pt x="106" y="186"/>
                </a:cubicBezTo>
                <a:cubicBezTo>
                  <a:pt x="107" y="186"/>
                  <a:pt x="107" y="186"/>
                  <a:pt x="107" y="187"/>
                </a:cubicBezTo>
                <a:cubicBezTo>
                  <a:pt x="107" y="187"/>
                  <a:pt x="108" y="188"/>
                  <a:pt x="108" y="189"/>
                </a:cubicBezTo>
                <a:cubicBezTo>
                  <a:pt x="108" y="189"/>
                  <a:pt x="108" y="189"/>
                  <a:pt x="109" y="190"/>
                </a:cubicBezTo>
                <a:cubicBezTo>
                  <a:pt x="109" y="191"/>
                  <a:pt x="109" y="191"/>
                  <a:pt x="109" y="192"/>
                </a:cubicBezTo>
                <a:cubicBezTo>
                  <a:pt x="109" y="192"/>
                  <a:pt x="110" y="193"/>
                  <a:pt x="110" y="193"/>
                </a:cubicBezTo>
                <a:cubicBezTo>
                  <a:pt x="110" y="194"/>
                  <a:pt x="110" y="195"/>
                  <a:pt x="111" y="196"/>
                </a:cubicBezTo>
                <a:cubicBezTo>
                  <a:pt x="111" y="196"/>
                  <a:pt x="111" y="196"/>
                  <a:pt x="111" y="196"/>
                </a:cubicBezTo>
                <a:cubicBezTo>
                  <a:pt x="111" y="197"/>
                  <a:pt x="111" y="198"/>
                  <a:pt x="111" y="200"/>
                </a:cubicBezTo>
                <a:cubicBezTo>
                  <a:pt x="111" y="200"/>
                  <a:pt x="111" y="200"/>
                  <a:pt x="111" y="200"/>
                </a:cubicBezTo>
                <a:cubicBezTo>
                  <a:pt x="112" y="211"/>
                  <a:pt x="109" y="222"/>
                  <a:pt x="100" y="231"/>
                </a:cubicBezTo>
                <a:cubicBezTo>
                  <a:pt x="94" y="237"/>
                  <a:pt x="87" y="240"/>
                  <a:pt x="78" y="241"/>
                </a:cubicBezTo>
                <a:lnTo>
                  <a:pt x="70" y="241"/>
                </a:lnTo>
                <a:lnTo>
                  <a:pt x="50" y="241"/>
                </a:lnTo>
                <a:lnTo>
                  <a:pt x="38" y="241"/>
                </a:lnTo>
                <a:cubicBezTo>
                  <a:pt x="18" y="244"/>
                  <a:pt x="3" y="259"/>
                  <a:pt x="0" y="279"/>
                </a:cubicBezTo>
                <a:lnTo>
                  <a:pt x="0" y="314"/>
                </a:lnTo>
                <a:cubicBezTo>
                  <a:pt x="2" y="334"/>
                  <a:pt x="18" y="350"/>
                  <a:pt x="38" y="352"/>
                </a:cubicBezTo>
                <a:lnTo>
                  <a:pt x="50" y="353"/>
                </a:lnTo>
                <a:lnTo>
                  <a:pt x="78" y="353"/>
                </a:lnTo>
                <a:cubicBezTo>
                  <a:pt x="79" y="353"/>
                  <a:pt x="80" y="353"/>
                  <a:pt x="81" y="353"/>
                </a:cubicBezTo>
                <a:cubicBezTo>
                  <a:pt x="82" y="353"/>
                  <a:pt x="82" y="353"/>
                  <a:pt x="82" y="353"/>
                </a:cubicBezTo>
                <a:cubicBezTo>
                  <a:pt x="83" y="354"/>
                  <a:pt x="84" y="354"/>
                  <a:pt x="85" y="354"/>
                </a:cubicBezTo>
                <a:cubicBezTo>
                  <a:pt x="100" y="359"/>
                  <a:pt x="111" y="373"/>
                  <a:pt x="111" y="390"/>
                </a:cubicBezTo>
                <a:lnTo>
                  <a:pt x="111" y="390"/>
                </a:lnTo>
                <a:cubicBezTo>
                  <a:pt x="111" y="398"/>
                  <a:pt x="108" y="406"/>
                  <a:pt x="103" y="413"/>
                </a:cubicBezTo>
                <a:lnTo>
                  <a:pt x="97" y="419"/>
                </a:lnTo>
                <a:lnTo>
                  <a:pt x="97" y="419"/>
                </a:lnTo>
                <a:lnTo>
                  <a:pt x="83" y="433"/>
                </a:lnTo>
                <a:lnTo>
                  <a:pt x="74" y="441"/>
                </a:lnTo>
                <a:cubicBezTo>
                  <a:pt x="62" y="457"/>
                  <a:pt x="62" y="479"/>
                  <a:pt x="75" y="495"/>
                </a:cubicBezTo>
                <a:lnTo>
                  <a:pt x="99" y="520"/>
                </a:lnTo>
                <a:cubicBezTo>
                  <a:pt x="115" y="532"/>
                  <a:pt x="137" y="532"/>
                  <a:pt x="153" y="520"/>
                </a:cubicBezTo>
                <a:lnTo>
                  <a:pt x="161" y="512"/>
                </a:lnTo>
                <a:lnTo>
                  <a:pt x="181" y="492"/>
                </a:lnTo>
                <a:lnTo>
                  <a:pt x="181" y="492"/>
                </a:lnTo>
                <a:cubicBezTo>
                  <a:pt x="181" y="492"/>
                  <a:pt x="182" y="492"/>
                  <a:pt x="182" y="492"/>
                </a:cubicBezTo>
                <a:cubicBezTo>
                  <a:pt x="183" y="491"/>
                  <a:pt x="183" y="490"/>
                  <a:pt x="184" y="490"/>
                </a:cubicBezTo>
                <a:cubicBezTo>
                  <a:pt x="185" y="490"/>
                  <a:pt x="185" y="489"/>
                  <a:pt x="185" y="489"/>
                </a:cubicBezTo>
                <a:cubicBezTo>
                  <a:pt x="186" y="489"/>
                  <a:pt x="187" y="488"/>
                  <a:pt x="187" y="488"/>
                </a:cubicBezTo>
                <a:cubicBezTo>
                  <a:pt x="188" y="488"/>
                  <a:pt x="189" y="487"/>
                  <a:pt x="189" y="487"/>
                </a:cubicBezTo>
                <a:cubicBezTo>
                  <a:pt x="189" y="487"/>
                  <a:pt x="190" y="487"/>
                  <a:pt x="190" y="487"/>
                </a:cubicBezTo>
                <a:cubicBezTo>
                  <a:pt x="191" y="486"/>
                  <a:pt x="192" y="486"/>
                  <a:pt x="193" y="486"/>
                </a:cubicBezTo>
                <a:cubicBezTo>
                  <a:pt x="193" y="486"/>
                  <a:pt x="193" y="486"/>
                  <a:pt x="193" y="486"/>
                </a:cubicBezTo>
                <a:cubicBezTo>
                  <a:pt x="193" y="486"/>
                  <a:pt x="193" y="485"/>
                  <a:pt x="193" y="485"/>
                </a:cubicBezTo>
                <a:cubicBezTo>
                  <a:pt x="194" y="485"/>
                  <a:pt x="195" y="485"/>
                  <a:pt x="196" y="485"/>
                </a:cubicBezTo>
                <a:cubicBezTo>
                  <a:pt x="196" y="485"/>
                  <a:pt x="197" y="485"/>
                  <a:pt x="197" y="485"/>
                </a:cubicBezTo>
                <a:cubicBezTo>
                  <a:pt x="197" y="484"/>
                  <a:pt x="198" y="484"/>
                  <a:pt x="199" y="484"/>
                </a:cubicBezTo>
                <a:cubicBezTo>
                  <a:pt x="200" y="484"/>
                  <a:pt x="200" y="484"/>
                  <a:pt x="200" y="484"/>
                </a:cubicBezTo>
                <a:cubicBezTo>
                  <a:pt x="201" y="484"/>
                  <a:pt x="202" y="484"/>
                  <a:pt x="203" y="484"/>
                </a:cubicBezTo>
                <a:cubicBezTo>
                  <a:pt x="213" y="483"/>
                  <a:pt x="223" y="487"/>
                  <a:pt x="231" y="495"/>
                </a:cubicBezTo>
                <a:cubicBezTo>
                  <a:pt x="237" y="501"/>
                  <a:pt x="240" y="509"/>
                  <a:pt x="241" y="517"/>
                </a:cubicBezTo>
                <a:lnTo>
                  <a:pt x="241" y="525"/>
                </a:lnTo>
                <a:lnTo>
                  <a:pt x="241" y="545"/>
                </a:lnTo>
                <a:lnTo>
                  <a:pt x="241" y="557"/>
                </a:lnTo>
                <a:cubicBezTo>
                  <a:pt x="244" y="577"/>
                  <a:pt x="260" y="593"/>
                  <a:pt x="280" y="595"/>
                </a:cubicBezTo>
                <a:lnTo>
                  <a:pt x="314" y="595"/>
                </a:lnTo>
                <a:cubicBezTo>
                  <a:pt x="334" y="593"/>
                  <a:pt x="350" y="577"/>
                  <a:pt x="353" y="558"/>
                </a:cubicBezTo>
                <a:lnTo>
                  <a:pt x="353" y="546"/>
                </a:lnTo>
                <a:lnTo>
                  <a:pt x="353" y="525"/>
                </a:lnTo>
                <a:lnTo>
                  <a:pt x="353" y="517"/>
                </a:lnTo>
                <a:lnTo>
                  <a:pt x="353" y="517"/>
                </a:lnTo>
                <a:cubicBezTo>
                  <a:pt x="354" y="510"/>
                  <a:pt x="356" y="504"/>
                  <a:pt x="361" y="499"/>
                </a:cubicBezTo>
                <a:cubicBezTo>
                  <a:pt x="361" y="498"/>
                  <a:pt x="361" y="498"/>
                  <a:pt x="362" y="497"/>
                </a:cubicBezTo>
                <a:cubicBezTo>
                  <a:pt x="362" y="497"/>
                  <a:pt x="362" y="496"/>
                  <a:pt x="363" y="496"/>
                </a:cubicBezTo>
                <a:cubicBezTo>
                  <a:pt x="365" y="494"/>
                  <a:pt x="367" y="492"/>
                  <a:pt x="370" y="490"/>
                </a:cubicBezTo>
                <a:lnTo>
                  <a:pt x="370" y="490"/>
                </a:lnTo>
                <a:cubicBezTo>
                  <a:pt x="371" y="489"/>
                  <a:pt x="372" y="489"/>
                  <a:pt x="373" y="489"/>
                </a:cubicBezTo>
                <a:cubicBezTo>
                  <a:pt x="373" y="488"/>
                  <a:pt x="373" y="488"/>
                  <a:pt x="373" y="488"/>
                </a:cubicBezTo>
                <a:cubicBezTo>
                  <a:pt x="374" y="488"/>
                  <a:pt x="374" y="488"/>
                  <a:pt x="374" y="488"/>
                </a:cubicBezTo>
                <a:cubicBezTo>
                  <a:pt x="375" y="488"/>
                  <a:pt x="375" y="487"/>
                  <a:pt x="376" y="487"/>
                </a:cubicBezTo>
                <a:lnTo>
                  <a:pt x="343" y="454"/>
                </a:lnTo>
                <a:cubicBezTo>
                  <a:pt x="328" y="458"/>
                  <a:pt x="313" y="460"/>
                  <a:pt x="297" y="460"/>
                </a:cubicBezTo>
                <a:cubicBezTo>
                  <a:pt x="207" y="460"/>
                  <a:pt x="135" y="387"/>
                  <a:pt x="135" y="297"/>
                </a:cubicBezTo>
                <a:cubicBezTo>
                  <a:pt x="135" y="207"/>
                  <a:pt x="208" y="134"/>
                  <a:pt x="298" y="134"/>
                </a:cubicBezTo>
                <a:cubicBezTo>
                  <a:pt x="388" y="135"/>
                  <a:pt x="461" y="208"/>
                  <a:pt x="461" y="298"/>
                </a:cubicBezTo>
                <a:cubicBezTo>
                  <a:pt x="461" y="313"/>
                  <a:pt x="458" y="328"/>
                  <a:pt x="454" y="342"/>
                </a:cubicBezTo>
                <a:lnTo>
                  <a:pt x="488" y="375"/>
                </a:lnTo>
                <a:cubicBezTo>
                  <a:pt x="489" y="371"/>
                  <a:pt x="492" y="368"/>
                  <a:pt x="495" y="364"/>
                </a:cubicBezTo>
                <a:cubicBezTo>
                  <a:pt x="499" y="361"/>
                  <a:pt x="503" y="358"/>
                  <a:pt x="507" y="356"/>
                </a:cubicBezTo>
                <a:cubicBezTo>
                  <a:pt x="511" y="355"/>
                  <a:pt x="514" y="354"/>
                  <a:pt x="517" y="354"/>
                </a:cubicBezTo>
                <a:lnTo>
                  <a:pt x="526" y="354"/>
                </a:lnTo>
                <a:lnTo>
                  <a:pt x="545" y="354"/>
                </a:lnTo>
                <a:lnTo>
                  <a:pt x="558" y="354"/>
                </a:lnTo>
                <a:cubicBezTo>
                  <a:pt x="577" y="351"/>
                  <a:pt x="593" y="336"/>
                  <a:pt x="595" y="316"/>
                </a:cubicBezTo>
                <a:lnTo>
                  <a:pt x="595" y="281"/>
                </a:lnTo>
                <a:cubicBezTo>
                  <a:pt x="593" y="261"/>
                  <a:pt x="578" y="245"/>
                  <a:pt x="558" y="242"/>
                </a:cubicBezTo>
                <a:close/>
                <a:moveTo>
                  <a:pt x="497" y="517"/>
                </a:moveTo>
                <a:lnTo>
                  <a:pt x="497" y="517"/>
                </a:lnTo>
                <a:cubicBezTo>
                  <a:pt x="486" y="517"/>
                  <a:pt x="476" y="508"/>
                  <a:pt x="476" y="496"/>
                </a:cubicBezTo>
                <a:cubicBezTo>
                  <a:pt x="476" y="484"/>
                  <a:pt x="486" y="475"/>
                  <a:pt x="497" y="475"/>
                </a:cubicBezTo>
                <a:cubicBezTo>
                  <a:pt x="509" y="475"/>
                  <a:pt x="518" y="484"/>
                  <a:pt x="518" y="496"/>
                </a:cubicBezTo>
                <a:cubicBezTo>
                  <a:pt x="518" y="508"/>
                  <a:pt x="509" y="517"/>
                  <a:pt x="497" y="5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10224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7" name="TextBox 42"/>
          <p:cNvSpPr txBox="1"/>
          <p:nvPr/>
        </p:nvSpPr>
        <p:spPr>
          <a:xfrm>
            <a:off x="1259111" y="182798"/>
            <a:ext cx="4840064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altLang="zh-CN" b="0" dirty="0">
                <a:solidFill>
                  <a:schemeClr val="bg1"/>
                </a:solidFill>
              </a:rPr>
              <a:t>Memory-Based Algorithm</a:t>
            </a: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组合 14"/>
          <p:cNvGrpSpPr/>
          <p:nvPr/>
        </p:nvGrpSpPr>
        <p:grpSpPr>
          <a:xfrm>
            <a:off x="2210743" y="1988840"/>
            <a:ext cx="7444641" cy="3491893"/>
            <a:chOff x="2210743" y="1988840"/>
            <a:chExt cx="7444641" cy="3491893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743" y="3991805"/>
              <a:ext cx="7444641" cy="1488928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2342" y="1988840"/>
              <a:ext cx="7403041" cy="14176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422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7" name="TextBox 42"/>
          <p:cNvSpPr txBox="1"/>
          <p:nvPr/>
        </p:nvSpPr>
        <p:spPr>
          <a:xfrm>
            <a:off x="1259111" y="18279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Similarity Weighting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" name="组合 4"/>
          <p:cNvGrpSpPr/>
          <p:nvPr/>
        </p:nvGrpSpPr>
        <p:grpSpPr>
          <a:xfrm>
            <a:off x="899423" y="1397706"/>
            <a:ext cx="10816376" cy="1980000"/>
            <a:chOff x="1044758" y="1037666"/>
            <a:chExt cx="8812286" cy="1311214"/>
          </a:xfrm>
        </p:grpSpPr>
        <p:sp>
          <p:nvSpPr>
            <p:cNvPr id="6" name="右箭头 7"/>
            <p:cNvSpPr/>
            <p:nvPr/>
          </p:nvSpPr>
          <p:spPr bwMode="auto">
            <a:xfrm>
              <a:off x="3866927" y="1488163"/>
              <a:ext cx="576064" cy="461820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058100" y="1286794"/>
              <a:ext cx="3077492" cy="80131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TextBox 18"/>
            <p:cNvSpPr txBox="1"/>
            <p:nvPr/>
          </p:nvSpPr>
          <p:spPr>
            <a:xfrm>
              <a:off x="1044758" y="1545830"/>
              <a:ext cx="3063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2"/>
                  </a:solidFill>
                  <a:latin typeface="+mj-ea"/>
                  <a:ea typeface="+mj-ea"/>
                </a:rPr>
                <a:t>Pearson Correlation</a:t>
              </a:r>
              <a:endParaRPr lang="zh-CN" altLang="en-US" sz="2400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42"/>
            <a:stretch/>
          </p:blipFill>
          <p:spPr>
            <a:xfrm>
              <a:off x="4514999" y="1037666"/>
              <a:ext cx="5342045" cy="1311214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770364" y="4182538"/>
            <a:ext cx="10866602" cy="1617894"/>
            <a:chOff x="766627" y="3021775"/>
            <a:chExt cx="10142234" cy="882572"/>
          </a:xfrm>
        </p:grpSpPr>
        <p:sp>
          <p:nvSpPr>
            <p:cNvPr id="9" name="右箭头 10"/>
            <p:cNvSpPr/>
            <p:nvPr/>
          </p:nvSpPr>
          <p:spPr bwMode="auto">
            <a:xfrm>
              <a:off x="4152680" y="3282573"/>
              <a:ext cx="709911" cy="461820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766627" y="3021775"/>
              <a:ext cx="10142234" cy="882572"/>
              <a:chOff x="766627" y="2301678"/>
              <a:chExt cx="10142234" cy="882572"/>
            </a:xfrm>
          </p:grpSpPr>
          <p:sp>
            <p:nvSpPr>
              <p:cNvPr id="10" name="矩形 9"/>
              <p:cNvSpPr/>
              <p:nvPr/>
            </p:nvSpPr>
            <p:spPr bwMode="auto">
              <a:xfrm>
                <a:off x="887083" y="2463464"/>
                <a:ext cx="3524665" cy="659845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20"/>
              <p:cNvSpPr txBox="1"/>
              <p:nvPr/>
            </p:nvSpPr>
            <p:spPr>
              <a:xfrm>
                <a:off x="766627" y="2676234"/>
                <a:ext cx="3797055" cy="288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2400">
                    <a:solidFill>
                      <a:schemeClr val="accent3"/>
                    </a:solidFill>
                    <a:latin typeface="+mj-ea"/>
                    <a:ea typeface="+mj-ea"/>
                  </a:defRPr>
                </a:lvl1pPr>
              </a:lstStyle>
              <a:p>
                <a:r>
                  <a:rPr lang="en-US" altLang="zh-CN" dirty="0">
                    <a:solidFill>
                      <a:schemeClr val="bg2"/>
                    </a:solidFill>
                  </a:rPr>
                  <a:t>Spearman Correlation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36166" y="2301678"/>
                <a:ext cx="5972695" cy="88257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330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7" name="TextBox 42"/>
          <p:cNvSpPr txBox="1"/>
          <p:nvPr/>
        </p:nvSpPr>
        <p:spPr>
          <a:xfrm>
            <a:off x="1259111" y="18279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solidFill>
                  <a:schemeClr val="bg1"/>
                </a:solidFill>
              </a:rPr>
              <a:t>Similarity Weighting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704485" y="138888"/>
            <a:ext cx="441325" cy="525463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1259111" y="598621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" name="组合 5"/>
          <p:cNvGrpSpPr/>
          <p:nvPr/>
        </p:nvGrpSpPr>
        <p:grpSpPr>
          <a:xfrm>
            <a:off x="1006490" y="1306331"/>
            <a:ext cx="10068808" cy="1948077"/>
            <a:chOff x="1006490" y="1306331"/>
            <a:chExt cx="10068808" cy="1948077"/>
          </a:xfrm>
        </p:grpSpPr>
        <p:grpSp>
          <p:nvGrpSpPr>
            <p:cNvPr id="4" name="组合 3"/>
            <p:cNvGrpSpPr/>
            <p:nvPr/>
          </p:nvGrpSpPr>
          <p:grpSpPr>
            <a:xfrm>
              <a:off x="1006490" y="1879713"/>
              <a:ext cx="3436501" cy="801314"/>
              <a:chOff x="1006490" y="3471306"/>
              <a:chExt cx="2788945" cy="801314"/>
            </a:xfrm>
          </p:grpSpPr>
          <p:sp>
            <p:nvSpPr>
              <p:cNvPr id="12" name="右箭头 13"/>
              <p:cNvSpPr/>
              <p:nvPr/>
            </p:nvSpPr>
            <p:spPr bwMode="auto">
              <a:xfrm>
                <a:off x="3219371" y="3672675"/>
                <a:ext cx="576064" cy="461820"/>
              </a:xfrm>
              <a:prstGeom prst="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 bwMode="auto">
              <a:xfrm>
                <a:off x="1006490" y="3471306"/>
                <a:ext cx="2481545" cy="80131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2"/>
              <p:cNvSpPr txBox="1"/>
              <p:nvPr/>
            </p:nvSpPr>
            <p:spPr>
              <a:xfrm>
                <a:off x="1111428" y="3672675"/>
                <a:ext cx="23624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2400">
                    <a:solidFill>
                      <a:schemeClr val="accent3"/>
                    </a:solidFill>
                    <a:latin typeface="+mj-ea"/>
                    <a:ea typeface="+mj-ea"/>
                  </a:defRPr>
                </a:lvl1pPr>
              </a:lstStyle>
              <a:p>
                <a:r>
                  <a:rPr lang="en-US" altLang="zh-CN" sz="2000" dirty="0" err="1" smtClean="0">
                    <a:solidFill>
                      <a:schemeClr val="bg2"/>
                    </a:solidFill>
                  </a:rPr>
                  <a:t>Simrank</a:t>
                </a:r>
                <a:endParaRPr lang="zh-CN" altLang="en-US" sz="2000" dirty="0">
                  <a:solidFill>
                    <a:schemeClr val="bg2"/>
                  </a:solidFill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9015" y="1306331"/>
              <a:ext cx="6416283" cy="1948077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2335229" y="3452022"/>
            <a:ext cx="8228442" cy="2929306"/>
            <a:chOff x="2335229" y="3452022"/>
            <a:chExt cx="8228442" cy="292930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5229" y="3452022"/>
              <a:ext cx="8156434" cy="2926365"/>
            </a:xfrm>
            <a:prstGeom prst="rect">
              <a:avLst/>
            </a:prstGeom>
          </p:spPr>
        </p:pic>
        <p:sp>
          <p:nvSpPr>
            <p:cNvPr id="2" name="矩形 1"/>
            <p:cNvSpPr/>
            <p:nvPr/>
          </p:nvSpPr>
          <p:spPr bwMode="auto">
            <a:xfrm>
              <a:off x="3877189" y="3717031"/>
              <a:ext cx="997850" cy="308372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web1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3938935" y="4143845"/>
              <a:ext cx="709818" cy="29326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web2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3938935" y="4575893"/>
              <a:ext cx="709818" cy="29326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web3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3938935" y="5007941"/>
              <a:ext cx="709818" cy="29326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web4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8979495" y="3645024"/>
              <a:ext cx="637810" cy="29326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web1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8979495" y="4071837"/>
              <a:ext cx="696933" cy="29326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web1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8930634" y="4437112"/>
              <a:ext cx="696933" cy="29326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web1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9809266" y="3639789"/>
              <a:ext cx="709818" cy="29326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web2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8917749" y="4869160"/>
              <a:ext cx="709818" cy="29326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web2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8989757" y="5182623"/>
              <a:ext cx="637810" cy="262601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web2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8989757" y="5445224"/>
              <a:ext cx="637810" cy="270245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web2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9853853" y="4869160"/>
              <a:ext cx="709818" cy="29326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web2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9853853" y="4071837"/>
              <a:ext cx="709818" cy="29326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web3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9000019" y="5733256"/>
              <a:ext cx="627548" cy="271518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web3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8989757" y="6021288"/>
              <a:ext cx="627548" cy="290326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web3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9852229" y="4457218"/>
              <a:ext cx="709818" cy="29326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web4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9781845" y="5445224"/>
              <a:ext cx="709818" cy="29326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web4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9853853" y="6088061"/>
              <a:ext cx="709818" cy="29326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web4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9838434" y="5730962"/>
              <a:ext cx="627548" cy="290326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web3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9843591" y="5168760"/>
              <a:ext cx="697932" cy="290326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web3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664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769">
        <p14:switch dir="r"/>
      </p:transition>
    </mc:Choice>
    <mc:Fallback xmlns="">
      <p:transition spd="slow" advTm="57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自定义 19">
      <a:dk1>
        <a:srgbClr val="54A0D8"/>
      </a:dk1>
      <a:lt1>
        <a:srgbClr val="4D4D4D"/>
      </a:lt1>
      <a:dk2>
        <a:srgbClr val="F4F4F4"/>
      </a:dk2>
      <a:lt2>
        <a:srgbClr val="FFFFFF"/>
      </a:lt2>
      <a:accent1>
        <a:srgbClr val="E96969"/>
      </a:accent1>
      <a:accent2>
        <a:srgbClr val="706460"/>
      </a:accent2>
      <a:accent3>
        <a:srgbClr val="4D4D4D"/>
      </a:accent3>
      <a:accent4>
        <a:srgbClr val="C2C1C1"/>
      </a:accent4>
      <a:accent5>
        <a:srgbClr val="54A0D8"/>
      </a:accent5>
      <a:accent6>
        <a:srgbClr val="333333"/>
      </a:accent6>
      <a:hlink>
        <a:srgbClr val="FFFFFF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1394</Words>
  <Application>Microsoft Office PowerPoint</Application>
  <PresentationFormat>自定义</PresentationFormat>
  <Paragraphs>390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Lifeline JL</vt:lpstr>
      <vt:lpstr>Open Sans</vt:lpstr>
      <vt:lpstr>仿宋_GB2312</vt:lpstr>
      <vt:lpstr>宋体</vt:lpstr>
      <vt:lpstr>微软雅黑</vt:lpstr>
      <vt:lpstr>arial</vt:lpstr>
      <vt:lpstr>arial</vt:lpstr>
      <vt:lpstr>Calibri</vt:lpstr>
      <vt:lpstr>Cambria Math</vt:lpstr>
      <vt:lpstr>Cooper Black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信封</dc:title>
  <dc:creator>第一PPT</dc:creator>
  <cp:keywords>www.1ppt.com</cp:keywords>
  <dc:description>www.1ppt.com</dc:description>
  <cp:lastModifiedBy>Windows 用户</cp:lastModifiedBy>
  <cp:revision>653</cp:revision>
  <dcterms:created xsi:type="dcterms:W3CDTF">2013-01-25T01:44:00Z</dcterms:created>
  <dcterms:modified xsi:type="dcterms:W3CDTF">2018-04-18T16:24:31Z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