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09" r:id="rId2"/>
    <p:sldId id="461" r:id="rId3"/>
    <p:sldId id="583" r:id="rId4"/>
    <p:sldId id="648" r:id="rId5"/>
    <p:sldId id="649" r:id="rId6"/>
    <p:sldId id="642" r:id="rId7"/>
    <p:sldId id="660" r:id="rId8"/>
    <p:sldId id="651" r:id="rId9"/>
    <p:sldId id="652" r:id="rId10"/>
    <p:sldId id="661" r:id="rId11"/>
    <p:sldId id="653" r:id="rId12"/>
    <p:sldId id="654" r:id="rId13"/>
    <p:sldId id="655" r:id="rId14"/>
    <p:sldId id="657" r:id="rId15"/>
    <p:sldId id="643" r:id="rId16"/>
    <p:sldId id="656" r:id="rId17"/>
    <p:sldId id="658" r:id="rId18"/>
    <p:sldId id="622" r:id="rId19"/>
    <p:sldId id="659" r:id="rId20"/>
    <p:sldId id="646" r:id="rId2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72" y="48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7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2018/4/18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3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3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16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18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591" y="2208380"/>
            <a:ext cx="10441160" cy="1508652"/>
            <a:chOff x="914599" y="2780928"/>
            <a:chExt cx="10441160" cy="86058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914599" y="2780928"/>
              <a:ext cx="10441160" cy="86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4600" b="1" dirty="0">
                  <a:solidFill>
                    <a:schemeClr val="bg1"/>
                  </a:solidFill>
                  <a:latin typeface="+mn-ea"/>
                  <a:ea typeface="+mn-ea"/>
                </a:rPr>
                <a:t>Collaborative Filtering Algorithms</a:t>
              </a:r>
              <a:endParaRPr lang="zh-CN" sz="4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132057" y="3501008"/>
              <a:ext cx="100796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083795" y="4112643"/>
            <a:ext cx="6858990" cy="2233070"/>
            <a:chOff x="7491157" y="4317997"/>
            <a:chExt cx="4345738" cy="13895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846" y="4317997"/>
              <a:ext cx="3035171" cy="56845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157" y="4974894"/>
              <a:ext cx="4345738" cy="73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25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769">
        <p14:switch dir="r"/>
      </p:transition>
    </mc:Choice>
    <mc:Fallback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Variance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704485" y="2564904"/>
            <a:ext cx="10651274" cy="1901342"/>
            <a:chOff x="704485" y="2751794"/>
            <a:chExt cx="9825281" cy="1721393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958219"/>
              <a:ext cx="4259443" cy="1210025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55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 smtClean="0">
                    <a:solidFill>
                      <a:schemeClr val="bg2"/>
                    </a:solidFill>
                    <a:latin typeface="+mj-ea"/>
                    <a:ea typeface="+mj-ea"/>
                  </a:rPr>
                  <a:t>Vairance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 Weighting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(Pearson Correlation)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071" y="2751794"/>
              <a:ext cx="5366695" cy="17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Selecting neighbors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626567" y="2852936"/>
            <a:ext cx="11493865" cy="1336517"/>
            <a:chOff x="704485" y="2043694"/>
            <a:chExt cx="11493865" cy="1336517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043694"/>
              <a:ext cx="4617526" cy="1336517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4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Selecting neighbors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(Weight Threshold)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0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Data1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70736"/>
              </p:ext>
            </p:extLst>
          </p:nvPr>
        </p:nvGraphicFramePr>
        <p:xfrm>
          <a:off x="482551" y="908720"/>
          <a:ext cx="11161240" cy="5179789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200355"/>
                <a:gridCol w="975422"/>
                <a:gridCol w="1208599"/>
                <a:gridCol w="936104"/>
                <a:gridCol w="1152128"/>
                <a:gridCol w="1008112"/>
                <a:gridCol w="1374946"/>
                <a:gridCol w="1001318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118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Weight </a:t>
                      </a:r>
                      <a:r>
                        <a:rPr lang="en-US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Threshold</a:t>
                      </a:r>
                      <a:endParaRPr 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40.77057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40.77628</a:t>
                      </a: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39.977511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39.959964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39.145602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38.171786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38.171798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39.233054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46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38.091526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38.232782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1.835299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1.837463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5.856577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1.846338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5.871136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6027167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0563671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0096"/>
              </p:ext>
            </p:extLst>
          </p:nvPr>
        </p:nvGraphicFramePr>
        <p:xfrm>
          <a:off x="482551" y="908720"/>
          <a:ext cx="11161240" cy="5418670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368152"/>
                <a:gridCol w="1224136"/>
                <a:gridCol w="1728192"/>
                <a:gridCol w="1440160"/>
                <a:gridCol w="1512168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083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Variance=ON</a:t>
                      </a:r>
                    </a:p>
                    <a:p>
                      <a:endParaRPr lang="zh-CN" alt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362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  <a:p>
                      <a:pPr algn="ctr" rtl="0" fontAlgn="b"/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680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Weight 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Thr</a:t>
                      </a: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shold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1.428475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1.593824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1.88334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1.336934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1.319426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1.137397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1.145734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1.136039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1.139967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1.147375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1.149654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1.159057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1.142161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1.16645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1.171506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1.182244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1.202854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1.210711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1.216701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10.93%)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1.174899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2858815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30137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3041" y="1772816"/>
            <a:ext cx="8548622" cy="3389088"/>
            <a:chOff x="1799025" y="2416176"/>
            <a:chExt cx="8548622" cy="3389088"/>
          </a:xfrm>
        </p:grpSpPr>
        <p:grpSp>
          <p:nvGrpSpPr>
            <p:cNvPr id="3" name="组合 2"/>
            <p:cNvGrpSpPr/>
            <p:nvPr/>
          </p:nvGrpSpPr>
          <p:grpSpPr>
            <a:xfrm>
              <a:off x="1799025" y="2416176"/>
              <a:ext cx="8548622" cy="3389088"/>
              <a:chOff x="1799025" y="1835209"/>
              <a:chExt cx="8548622" cy="338908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07437" y="377048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1850703" y="5224297"/>
                <a:ext cx="8496944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4999" y="1835209"/>
                <a:ext cx="3039486" cy="194892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799025" y="4383335"/>
                <a:ext cx="8496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>
                  <a:spcBef>
                    <a:spcPts val="0"/>
                  </a:spcBef>
                </a:pPr>
                <a:r>
                  <a:rPr lang="en-US" altLang="zh-CN" sz="4800" dirty="0" smtClean="0">
                    <a:solidFill>
                      <a:schemeClr val="bg1"/>
                    </a:solidFill>
                  </a:rPr>
                  <a:t>Model-Based </a:t>
                </a:r>
                <a:r>
                  <a:rPr lang="en-US" altLang="zh-CN" sz="4800" dirty="0">
                    <a:solidFill>
                      <a:schemeClr val="bg1"/>
                    </a:solidFill>
                  </a:rPr>
                  <a:t>Algorithm</a:t>
                </a:r>
              </a:p>
            </p:txBody>
          </p:sp>
        </p:grp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25237" y="2990286"/>
              <a:ext cx="866341" cy="798754"/>
            </a:xfrm>
            <a:custGeom>
              <a:avLst/>
              <a:gdLst>
                <a:gd name="T0" fmla="*/ 0 w 565"/>
                <a:gd name="T1" fmla="*/ 310 h 523"/>
                <a:gd name="T2" fmla="*/ 218 w 565"/>
                <a:gd name="T3" fmla="*/ 523 h 523"/>
                <a:gd name="T4" fmla="*/ 381 w 565"/>
                <a:gd name="T5" fmla="*/ 495 h 523"/>
                <a:gd name="T6" fmla="*/ 344 w 565"/>
                <a:gd name="T7" fmla="*/ 231 h 523"/>
                <a:gd name="T8" fmla="*/ 335 w 565"/>
                <a:gd name="T9" fmla="*/ 486 h 523"/>
                <a:gd name="T10" fmla="*/ 222 w 565"/>
                <a:gd name="T11" fmla="*/ 438 h 523"/>
                <a:gd name="T12" fmla="*/ 191 w 565"/>
                <a:gd name="T13" fmla="*/ 305 h 523"/>
                <a:gd name="T14" fmla="*/ 39 w 565"/>
                <a:gd name="T15" fmla="*/ 301 h 523"/>
                <a:gd name="T16" fmla="*/ 43 w 565"/>
                <a:gd name="T17" fmla="*/ 96 h 523"/>
                <a:gd name="T18" fmla="*/ 222 w 565"/>
                <a:gd name="T19" fmla="*/ 55 h 523"/>
                <a:gd name="T20" fmla="*/ 0 w 565"/>
                <a:gd name="T21" fmla="*/ 92 h 523"/>
                <a:gd name="T22" fmla="*/ 318 w 565"/>
                <a:gd name="T23" fmla="*/ 108 h 523"/>
                <a:gd name="T24" fmla="*/ 298 w 565"/>
                <a:gd name="T25" fmla="*/ 86 h 523"/>
                <a:gd name="T26" fmla="*/ 314 w 565"/>
                <a:gd name="T27" fmla="*/ 73 h 523"/>
                <a:gd name="T28" fmla="*/ 353 w 565"/>
                <a:gd name="T29" fmla="*/ 73 h 523"/>
                <a:gd name="T30" fmla="*/ 368 w 565"/>
                <a:gd name="T31" fmla="*/ 86 h 523"/>
                <a:gd name="T32" fmla="*/ 349 w 565"/>
                <a:gd name="T33" fmla="*/ 108 h 523"/>
                <a:gd name="T34" fmla="*/ 368 w 565"/>
                <a:gd name="T35" fmla="*/ 130 h 523"/>
                <a:gd name="T36" fmla="*/ 353 w 565"/>
                <a:gd name="T37" fmla="*/ 143 h 523"/>
                <a:gd name="T38" fmla="*/ 314 w 565"/>
                <a:gd name="T39" fmla="*/ 143 h 523"/>
                <a:gd name="T40" fmla="*/ 298 w 565"/>
                <a:gd name="T41" fmla="*/ 130 h 523"/>
                <a:gd name="T42" fmla="*/ 461 w 565"/>
                <a:gd name="T43" fmla="*/ 196 h 523"/>
                <a:gd name="T44" fmla="*/ 558 w 565"/>
                <a:gd name="T45" fmla="*/ 321 h 523"/>
                <a:gd name="T46" fmla="*/ 518 w 565"/>
                <a:gd name="T47" fmla="*/ 332 h 523"/>
                <a:gd name="T48" fmla="*/ 461 w 565"/>
                <a:gd name="T49" fmla="*/ 196 h 523"/>
                <a:gd name="T50" fmla="*/ 403 w 565"/>
                <a:gd name="T51" fmla="*/ 38 h 523"/>
                <a:gd name="T52" fmla="*/ 445 w 565"/>
                <a:gd name="T53" fmla="*/ 196 h 523"/>
                <a:gd name="T54" fmla="*/ 426 w 565"/>
                <a:gd name="T55" fmla="*/ 220 h 523"/>
                <a:gd name="T56" fmla="*/ 390 w 565"/>
                <a:gd name="T57" fmla="*/ 189 h 523"/>
                <a:gd name="T58" fmla="*/ 264 w 565"/>
                <a:gd name="T59" fmla="*/ 38 h 523"/>
                <a:gd name="T60" fmla="*/ 380 w 565"/>
                <a:gd name="T61" fmla="*/ 62 h 523"/>
                <a:gd name="T62" fmla="*/ 287 w 565"/>
                <a:gd name="T63" fmla="*/ 155 h 523"/>
                <a:gd name="T64" fmla="*/ 181 w 565"/>
                <a:gd name="T65" fmla="*/ 455 h 523"/>
                <a:gd name="T66" fmla="*/ 70 w 565"/>
                <a:gd name="T67" fmla="*/ 342 h 523"/>
                <a:gd name="T68" fmla="*/ 181 w 565"/>
                <a:gd name="T69" fmla="*/ 455 h 523"/>
                <a:gd name="T70" fmla="*/ 65 w 565"/>
                <a:gd name="T71" fmla="*/ 148 h 523"/>
                <a:gd name="T72" fmla="*/ 222 w 565"/>
                <a:gd name="T73" fmla="*/ 157 h 523"/>
                <a:gd name="T74" fmla="*/ 141 w 565"/>
                <a:gd name="T75" fmla="*/ 127 h 523"/>
                <a:gd name="T76" fmla="*/ 65 w 565"/>
                <a:gd name="T77" fmla="*/ 240 h 523"/>
                <a:gd name="T78" fmla="*/ 72 w 565"/>
                <a:gd name="T79" fmla="*/ 266 h 523"/>
                <a:gd name="T80" fmla="*/ 224 w 565"/>
                <a:gd name="T81" fmla="*/ 238 h 523"/>
                <a:gd name="T82" fmla="*/ 65 w 565"/>
                <a:gd name="T83" fmla="*/ 240 h 523"/>
                <a:gd name="T84" fmla="*/ 65 w 565"/>
                <a:gd name="T85" fmla="*/ 203 h 523"/>
                <a:gd name="T86" fmla="*/ 224 w 565"/>
                <a:gd name="T87" fmla="*/ 212 h 523"/>
                <a:gd name="T88" fmla="*/ 233 w 565"/>
                <a:gd name="T89" fmla="*/ 196 h 523"/>
                <a:gd name="T90" fmla="*/ 139 w 565"/>
                <a:gd name="T91" fmla="*/ 183 h 523"/>
                <a:gd name="T92" fmla="*/ 65 w 565"/>
                <a:gd name="T93" fmla="*/ 1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5" h="523">
                  <a:moveTo>
                    <a:pt x="0" y="92"/>
                  </a:moveTo>
                  <a:cubicBezTo>
                    <a:pt x="0" y="164"/>
                    <a:pt x="0" y="237"/>
                    <a:pt x="0" y="310"/>
                  </a:cubicBezTo>
                  <a:cubicBezTo>
                    <a:pt x="0" y="315"/>
                    <a:pt x="95" y="406"/>
                    <a:pt x="107" y="418"/>
                  </a:cubicBezTo>
                  <a:cubicBezTo>
                    <a:pt x="119" y="430"/>
                    <a:pt x="210" y="523"/>
                    <a:pt x="218" y="523"/>
                  </a:cubicBezTo>
                  <a:cubicBezTo>
                    <a:pt x="261" y="523"/>
                    <a:pt x="305" y="523"/>
                    <a:pt x="348" y="523"/>
                  </a:cubicBezTo>
                  <a:cubicBezTo>
                    <a:pt x="367" y="523"/>
                    <a:pt x="373" y="506"/>
                    <a:pt x="381" y="495"/>
                  </a:cubicBezTo>
                  <a:cubicBezTo>
                    <a:pt x="381" y="405"/>
                    <a:pt x="381" y="315"/>
                    <a:pt x="381" y="225"/>
                  </a:cubicBezTo>
                  <a:cubicBezTo>
                    <a:pt x="373" y="228"/>
                    <a:pt x="349" y="218"/>
                    <a:pt x="344" y="231"/>
                  </a:cubicBezTo>
                  <a:cubicBezTo>
                    <a:pt x="341" y="237"/>
                    <a:pt x="344" y="339"/>
                    <a:pt x="344" y="360"/>
                  </a:cubicBezTo>
                  <a:cubicBezTo>
                    <a:pt x="344" y="380"/>
                    <a:pt x="350" y="486"/>
                    <a:pt x="335" y="486"/>
                  </a:cubicBezTo>
                  <a:cubicBezTo>
                    <a:pt x="299" y="486"/>
                    <a:pt x="264" y="486"/>
                    <a:pt x="228" y="486"/>
                  </a:cubicBezTo>
                  <a:cubicBezTo>
                    <a:pt x="217" y="486"/>
                    <a:pt x="222" y="450"/>
                    <a:pt x="222" y="438"/>
                  </a:cubicBezTo>
                  <a:cubicBezTo>
                    <a:pt x="222" y="420"/>
                    <a:pt x="222" y="402"/>
                    <a:pt x="222" y="384"/>
                  </a:cubicBezTo>
                  <a:cubicBezTo>
                    <a:pt x="222" y="334"/>
                    <a:pt x="222" y="326"/>
                    <a:pt x="191" y="305"/>
                  </a:cubicBezTo>
                  <a:cubicBezTo>
                    <a:pt x="177" y="305"/>
                    <a:pt x="178" y="301"/>
                    <a:pt x="165" y="301"/>
                  </a:cubicBezTo>
                  <a:cubicBezTo>
                    <a:pt x="123" y="301"/>
                    <a:pt x="81" y="301"/>
                    <a:pt x="39" y="301"/>
                  </a:cubicBezTo>
                  <a:cubicBezTo>
                    <a:pt x="39" y="235"/>
                    <a:pt x="39" y="170"/>
                    <a:pt x="39" y="105"/>
                  </a:cubicBezTo>
                  <a:cubicBezTo>
                    <a:pt x="39" y="100"/>
                    <a:pt x="41" y="100"/>
                    <a:pt x="43" y="96"/>
                  </a:cubicBezTo>
                  <a:cubicBezTo>
                    <a:pt x="91" y="96"/>
                    <a:pt x="139" y="96"/>
                    <a:pt x="187" y="96"/>
                  </a:cubicBezTo>
                  <a:cubicBezTo>
                    <a:pt x="197" y="90"/>
                    <a:pt x="222" y="68"/>
                    <a:pt x="222" y="55"/>
                  </a:cubicBezTo>
                  <a:cubicBezTo>
                    <a:pt x="162" y="55"/>
                    <a:pt x="101" y="55"/>
                    <a:pt x="41" y="55"/>
                  </a:cubicBezTo>
                  <a:cubicBezTo>
                    <a:pt x="25" y="55"/>
                    <a:pt x="0" y="78"/>
                    <a:pt x="0" y="92"/>
                  </a:cubicBezTo>
                  <a:close/>
                  <a:moveTo>
                    <a:pt x="298" y="128"/>
                  </a:moveTo>
                  <a:lnTo>
                    <a:pt x="318" y="108"/>
                  </a:lnTo>
                  <a:lnTo>
                    <a:pt x="298" y="89"/>
                  </a:lnTo>
                  <a:cubicBezTo>
                    <a:pt x="298" y="88"/>
                    <a:pt x="298" y="87"/>
                    <a:pt x="298" y="86"/>
                  </a:cubicBezTo>
                  <a:lnTo>
                    <a:pt x="311" y="73"/>
                  </a:lnTo>
                  <a:cubicBezTo>
                    <a:pt x="312" y="72"/>
                    <a:pt x="313" y="72"/>
                    <a:pt x="314" y="73"/>
                  </a:cubicBezTo>
                  <a:lnTo>
                    <a:pt x="333" y="93"/>
                  </a:lnTo>
                  <a:lnTo>
                    <a:pt x="353" y="73"/>
                  </a:lnTo>
                  <a:cubicBezTo>
                    <a:pt x="354" y="72"/>
                    <a:pt x="355" y="72"/>
                    <a:pt x="356" y="73"/>
                  </a:cubicBezTo>
                  <a:lnTo>
                    <a:pt x="368" y="86"/>
                  </a:lnTo>
                  <a:cubicBezTo>
                    <a:pt x="369" y="87"/>
                    <a:pt x="369" y="88"/>
                    <a:pt x="368" y="89"/>
                  </a:cubicBezTo>
                  <a:lnTo>
                    <a:pt x="349" y="108"/>
                  </a:lnTo>
                  <a:lnTo>
                    <a:pt x="368" y="128"/>
                  </a:lnTo>
                  <a:cubicBezTo>
                    <a:pt x="369" y="128"/>
                    <a:pt x="369" y="129"/>
                    <a:pt x="368" y="130"/>
                  </a:cubicBezTo>
                  <a:lnTo>
                    <a:pt x="356" y="143"/>
                  </a:lnTo>
                  <a:cubicBezTo>
                    <a:pt x="355" y="144"/>
                    <a:pt x="354" y="144"/>
                    <a:pt x="353" y="143"/>
                  </a:cubicBezTo>
                  <a:lnTo>
                    <a:pt x="333" y="124"/>
                  </a:lnTo>
                  <a:lnTo>
                    <a:pt x="314" y="143"/>
                  </a:lnTo>
                  <a:cubicBezTo>
                    <a:pt x="313" y="144"/>
                    <a:pt x="312" y="144"/>
                    <a:pt x="311" y="143"/>
                  </a:cubicBezTo>
                  <a:lnTo>
                    <a:pt x="298" y="130"/>
                  </a:lnTo>
                  <a:cubicBezTo>
                    <a:pt x="298" y="129"/>
                    <a:pt x="298" y="128"/>
                    <a:pt x="298" y="128"/>
                  </a:cubicBezTo>
                  <a:close/>
                  <a:moveTo>
                    <a:pt x="461" y="196"/>
                  </a:moveTo>
                  <a:lnTo>
                    <a:pt x="558" y="293"/>
                  </a:lnTo>
                  <a:cubicBezTo>
                    <a:pt x="565" y="301"/>
                    <a:pt x="565" y="313"/>
                    <a:pt x="558" y="321"/>
                  </a:cubicBezTo>
                  <a:lnTo>
                    <a:pt x="546" y="332"/>
                  </a:lnTo>
                  <a:cubicBezTo>
                    <a:pt x="539" y="340"/>
                    <a:pt x="526" y="340"/>
                    <a:pt x="518" y="332"/>
                  </a:cubicBezTo>
                  <a:lnTo>
                    <a:pt x="422" y="236"/>
                  </a:lnTo>
                  <a:lnTo>
                    <a:pt x="461" y="196"/>
                  </a:lnTo>
                  <a:close/>
                  <a:moveTo>
                    <a:pt x="264" y="38"/>
                  </a:moveTo>
                  <a:cubicBezTo>
                    <a:pt x="302" y="0"/>
                    <a:pt x="365" y="0"/>
                    <a:pt x="403" y="38"/>
                  </a:cubicBezTo>
                  <a:cubicBezTo>
                    <a:pt x="437" y="73"/>
                    <a:pt x="441" y="126"/>
                    <a:pt x="414" y="165"/>
                  </a:cubicBezTo>
                  <a:lnTo>
                    <a:pt x="445" y="196"/>
                  </a:lnTo>
                  <a:cubicBezTo>
                    <a:pt x="447" y="197"/>
                    <a:pt x="447" y="199"/>
                    <a:pt x="445" y="201"/>
                  </a:cubicBezTo>
                  <a:lnTo>
                    <a:pt x="426" y="220"/>
                  </a:lnTo>
                  <a:cubicBezTo>
                    <a:pt x="425" y="221"/>
                    <a:pt x="423" y="221"/>
                    <a:pt x="421" y="220"/>
                  </a:cubicBezTo>
                  <a:lnTo>
                    <a:pt x="390" y="189"/>
                  </a:lnTo>
                  <a:cubicBezTo>
                    <a:pt x="352" y="216"/>
                    <a:pt x="298" y="212"/>
                    <a:pt x="264" y="178"/>
                  </a:cubicBezTo>
                  <a:cubicBezTo>
                    <a:pt x="225" y="139"/>
                    <a:pt x="225" y="77"/>
                    <a:pt x="264" y="38"/>
                  </a:cubicBezTo>
                  <a:close/>
                  <a:moveTo>
                    <a:pt x="287" y="62"/>
                  </a:moveTo>
                  <a:cubicBezTo>
                    <a:pt x="313" y="36"/>
                    <a:pt x="354" y="36"/>
                    <a:pt x="380" y="62"/>
                  </a:cubicBezTo>
                  <a:cubicBezTo>
                    <a:pt x="406" y="87"/>
                    <a:pt x="406" y="129"/>
                    <a:pt x="380" y="155"/>
                  </a:cubicBezTo>
                  <a:cubicBezTo>
                    <a:pt x="354" y="180"/>
                    <a:pt x="313" y="180"/>
                    <a:pt x="287" y="155"/>
                  </a:cubicBezTo>
                  <a:cubicBezTo>
                    <a:pt x="261" y="129"/>
                    <a:pt x="261" y="87"/>
                    <a:pt x="287" y="62"/>
                  </a:cubicBezTo>
                  <a:close/>
                  <a:moveTo>
                    <a:pt x="181" y="455"/>
                  </a:moveTo>
                  <a:cubicBezTo>
                    <a:pt x="180" y="418"/>
                    <a:pt x="179" y="380"/>
                    <a:pt x="178" y="342"/>
                  </a:cubicBezTo>
                  <a:cubicBezTo>
                    <a:pt x="142" y="342"/>
                    <a:pt x="106" y="342"/>
                    <a:pt x="70" y="342"/>
                  </a:cubicBezTo>
                  <a:cubicBezTo>
                    <a:pt x="69" y="343"/>
                    <a:pt x="68" y="343"/>
                    <a:pt x="68" y="344"/>
                  </a:cubicBezTo>
                  <a:cubicBezTo>
                    <a:pt x="105" y="381"/>
                    <a:pt x="143" y="418"/>
                    <a:pt x="181" y="455"/>
                  </a:cubicBezTo>
                  <a:close/>
                  <a:moveTo>
                    <a:pt x="65" y="133"/>
                  </a:moveTo>
                  <a:cubicBezTo>
                    <a:pt x="65" y="138"/>
                    <a:pt x="65" y="143"/>
                    <a:pt x="65" y="148"/>
                  </a:cubicBezTo>
                  <a:cubicBezTo>
                    <a:pt x="65" y="153"/>
                    <a:pt x="69" y="157"/>
                    <a:pt x="74" y="157"/>
                  </a:cubicBezTo>
                  <a:cubicBezTo>
                    <a:pt x="123" y="157"/>
                    <a:pt x="173" y="157"/>
                    <a:pt x="222" y="157"/>
                  </a:cubicBezTo>
                  <a:cubicBezTo>
                    <a:pt x="236" y="157"/>
                    <a:pt x="232" y="135"/>
                    <a:pt x="228" y="127"/>
                  </a:cubicBezTo>
                  <a:cubicBezTo>
                    <a:pt x="199" y="127"/>
                    <a:pt x="170" y="127"/>
                    <a:pt x="141" y="127"/>
                  </a:cubicBezTo>
                  <a:cubicBezTo>
                    <a:pt x="123" y="127"/>
                    <a:pt x="65" y="122"/>
                    <a:pt x="65" y="133"/>
                  </a:cubicBezTo>
                  <a:close/>
                  <a:moveTo>
                    <a:pt x="65" y="240"/>
                  </a:moveTo>
                  <a:cubicBezTo>
                    <a:pt x="65" y="246"/>
                    <a:pt x="65" y="253"/>
                    <a:pt x="65" y="259"/>
                  </a:cubicBezTo>
                  <a:cubicBezTo>
                    <a:pt x="65" y="264"/>
                    <a:pt x="67" y="266"/>
                    <a:pt x="72" y="266"/>
                  </a:cubicBezTo>
                  <a:cubicBezTo>
                    <a:pt x="125" y="266"/>
                    <a:pt x="178" y="266"/>
                    <a:pt x="231" y="266"/>
                  </a:cubicBezTo>
                  <a:cubicBezTo>
                    <a:pt x="232" y="260"/>
                    <a:pt x="236" y="238"/>
                    <a:pt x="224" y="238"/>
                  </a:cubicBezTo>
                  <a:cubicBezTo>
                    <a:pt x="175" y="238"/>
                    <a:pt x="125" y="238"/>
                    <a:pt x="76" y="238"/>
                  </a:cubicBezTo>
                  <a:cubicBezTo>
                    <a:pt x="73" y="238"/>
                    <a:pt x="68" y="239"/>
                    <a:pt x="65" y="240"/>
                  </a:cubicBezTo>
                  <a:close/>
                  <a:moveTo>
                    <a:pt x="65" y="194"/>
                  </a:moveTo>
                  <a:cubicBezTo>
                    <a:pt x="65" y="197"/>
                    <a:pt x="65" y="200"/>
                    <a:pt x="65" y="203"/>
                  </a:cubicBezTo>
                  <a:cubicBezTo>
                    <a:pt x="65" y="208"/>
                    <a:pt x="67" y="208"/>
                    <a:pt x="70" y="211"/>
                  </a:cubicBezTo>
                  <a:cubicBezTo>
                    <a:pt x="121" y="211"/>
                    <a:pt x="173" y="211"/>
                    <a:pt x="224" y="212"/>
                  </a:cubicBezTo>
                  <a:cubicBezTo>
                    <a:pt x="227" y="210"/>
                    <a:pt x="230" y="209"/>
                    <a:pt x="233" y="207"/>
                  </a:cubicBezTo>
                  <a:cubicBezTo>
                    <a:pt x="233" y="203"/>
                    <a:pt x="233" y="200"/>
                    <a:pt x="233" y="196"/>
                  </a:cubicBezTo>
                  <a:cubicBezTo>
                    <a:pt x="233" y="190"/>
                    <a:pt x="231" y="187"/>
                    <a:pt x="228" y="183"/>
                  </a:cubicBezTo>
                  <a:cubicBezTo>
                    <a:pt x="199" y="183"/>
                    <a:pt x="169" y="183"/>
                    <a:pt x="139" y="183"/>
                  </a:cubicBezTo>
                  <a:cubicBezTo>
                    <a:pt x="125" y="183"/>
                    <a:pt x="110" y="183"/>
                    <a:pt x="96" y="183"/>
                  </a:cubicBezTo>
                  <a:cubicBezTo>
                    <a:pt x="77" y="183"/>
                    <a:pt x="65" y="177"/>
                    <a:pt x="65" y="1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Model-Based Algorithm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626567" y="1268760"/>
            <a:ext cx="10888777" cy="1916661"/>
            <a:chOff x="698575" y="1225311"/>
            <a:chExt cx="10888777" cy="1916661"/>
          </a:xfrm>
        </p:grpSpPr>
        <p:grpSp>
          <p:nvGrpSpPr>
            <p:cNvPr id="4" name="组合 3"/>
            <p:cNvGrpSpPr/>
            <p:nvPr/>
          </p:nvGrpSpPr>
          <p:grpSpPr>
            <a:xfrm>
              <a:off x="698575" y="1286794"/>
              <a:ext cx="3724532" cy="801314"/>
              <a:chOff x="1006490" y="1286794"/>
              <a:chExt cx="2788945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219371" y="1488163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06490" y="1286794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109445" y="1488163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Score Estimation</a:t>
                </a:r>
                <a:endParaRPr lang="zh-CN" altLang="en-US" sz="20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672860" y="1225311"/>
              <a:ext cx="7914492" cy="1916661"/>
              <a:chOff x="3672860" y="1225311"/>
              <a:chExt cx="7914492" cy="191666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900" r="5379"/>
              <a:stretch/>
            </p:blipFill>
            <p:spPr>
              <a:xfrm>
                <a:off x="4587007" y="1225311"/>
                <a:ext cx="6729119" cy="90754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860" y="2220321"/>
                <a:ext cx="7914492" cy="921651"/>
              </a:xfrm>
              <a:prstGeom prst="rect">
                <a:avLst/>
              </a:prstGeom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584837" y="5195731"/>
            <a:ext cx="11190812" cy="1475773"/>
            <a:chOff x="601994" y="5329398"/>
            <a:chExt cx="11190812" cy="150439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1994" y="5649318"/>
              <a:ext cx="3749105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EM Algorithm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36" y="5484585"/>
              <a:ext cx="2990895" cy="113088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23" y="5329398"/>
              <a:ext cx="4390883" cy="150439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26567" y="3266742"/>
            <a:ext cx="10888777" cy="1867624"/>
            <a:chOff x="626567" y="3266742"/>
            <a:chExt cx="10888777" cy="1867624"/>
          </a:xfrm>
        </p:grpSpPr>
        <p:grpSp>
          <p:nvGrpSpPr>
            <p:cNvPr id="3" name="组合 2"/>
            <p:cNvGrpSpPr/>
            <p:nvPr/>
          </p:nvGrpSpPr>
          <p:grpSpPr>
            <a:xfrm>
              <a:off x="626567" y="3446504"/>
              <a:ext cx="3724533" cy="917735"/>
              <a:chOff x="1006490" y="2376343"/>
              <a:chExt cx="2788945" cy="917735"/>
            </a:xfrm>
          </p:grpSpPr>
          <p:sp>
            <p:nvSpPr>
              <p:cNvPr id="9" name="右箭头 10"/>
              <p:cNvSpPr/>
              <p:nvPr/>
            </p:nvSpPr>
            <p:spPr bwMode="auto">
              <a:xfrm>
                <a:off x="3219371" y="257771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1006490" y="2376343"/>
                <a:ext cx="2481545" cy="801314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1111428" y="2586192"/>
                <a:ext cx="236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Log-likelihood Function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460" y="3266742"/>
              <a:ext cx="7022884" cy="186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Cross-Validation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42" y="781582"/>
            <a:ext cx="9250066" cy="5611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983" y="195043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MAE for test set:   1.360271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/>
          <p:cNvSpPr txBox="1"/>
          <p:nvPr/>
        </p:nvSpPr>
        <p:spPr>
          <a:xfrm>
            <a:off x="1259111" y="182798"/>
            <a:ext cx="46240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Comparison —— Data 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20219"/>
              </p:ext>
            </p:extLst>
          </p:nvPr>
        </p:nvGraphicFramePr>
        <p:xfrm>
          <a:off x="2033058" y="1957735"/>
          <a:ext cx="8132234" cy="283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069"/>
                <a:gridCol w="44981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7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Cluster Model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1.360271</a:t>
                      </a:r>
                      <a:endParaRPr lang="zh-CN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Memory-Based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en-US" altLang="zh-CN" sz="24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Corrleation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Pearson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Variance = No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Threshold =0.2)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19255" y="4978017"/>
            <a:ext cx="470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The best threshold is 0.2 for both data sets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567" y="923236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For data1,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Simrank</a:t>
            </a:r>
            <a:r>
              <a:rPr lang="en-US" altLang="zh-CN" sz="2400" b="1" dirty="0">
                <a:solidFill>
                  <a:schemeClr val="bg1"/>
                </a:solidFill>
              </a:rPr>
              <a:t> correlation is better than other correlation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1224" y="913944"/>
            <a:ext cx="5202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For data2,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</a:rPr>
              <a:t>Memory-Based Model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pearson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threshold=0.2) </a:t>
            </a:r>
            <a:r>
              <a:rPr lang="en-US" altLang="zh-CN" sz="2400" b="1" dirty="0">
                <a:solidFill>
                  <a:schemeClr val="bg1"/>
                </a:solidFill>
              </a:rPr>
              <a:t>is better than Cluster Model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8535" y="4978017"/>
            <a:ext cx="480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Variance Weighting improves the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performance for data1, while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lowers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the performance for data2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18855" y="955095"/>
            <a:ext cx="5505276" cy="5426233"/>
            <a:chOff x="4122291" y="1315135"/>
            <a:chExt cx="4606093" cy="4620606"/>
          </a:xfrm>
        </p:grpSpPr>
        <p:sp>
          <p:nvSpPr>
            <p:cNvPr id="30" name="任意多边形 23"/>
            <p:cNvSpPr/>
            <p:nvPr/>
          </p:nvSpPr>
          <p:spPr>
            <a:xfrm rot="5400000" flipV="1">
              <a:off x="6048476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24"/>
            <p:cNvSpPr/>
            <p:nvPr/>
          </p:nvSpPr>
          <p:spPr>
            <a:xfrm rot="16200000" flipH="1" flipV="1">
              <a:off x="4122291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25"/>
            <p:cNvSpPr/>
            <p:nvPr/>
          </p:nvSpPr>
          <p:spPr>
            <a:xfrm rot="5400000" flipH="1" flipV="1">
              <a:off x="6048476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26"/>
            <p:cNvSpPr/>
            <p:nvPr/>
          </p:nvSpPr>
          <p:spPr>
            <a:xfrm rot="16200000" flipV="1">
              <a:off x="4122291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83"/>
            <p:cNvSpPr txBox="1"/>
            <p:nvPr/>
          </p:nvSpPr>
          <p:spPr>
            <a:xfrm>
              <a:off x="5321498" y="3389059"/>
              <a:ext cx="2234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Conclusion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124838" y="1446030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8098016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6189005" y="5328219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4263952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Conclusion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0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253018" y="158458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253018" y="237418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253018" y="312314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253018" y="3861090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253018" y="4563175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9901" y="175365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Data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4969901" y="25457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Memory-Based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69901" y="32658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Model-Based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69901" y="400506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Comparison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9901" y="47059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375801" y="1726254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408101" y="2499453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458231" y="3235853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424042" y="4005879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416055" y="4666299"/>
            <a:ext cx="382822" cy="348478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85249" y="217364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085249" y="297486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85249" y="372927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85249" y="4457784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085249" y="516228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922711" y="2693797"/>
            <a:ext cx="1212850" cy="1214438"/>
            <a:chOff x="3460" y="2322"/>
            <a:chExt cx="764" cy="76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490663" y="2381307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29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33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2970190" y="4121204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smtClean="0">
                <a:solidFill>
                  <a:schemeClr val="bg1"/>
                </a:solidFill>
              </a:rPr>
              <a:t>Data Set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0203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1507400"/>
            <a:ext cx="3039486" cy="2325772"/>
            <a:chOff x="4514999" y="887204"/>
            <a:chExt cx="3039486" cy="2325772"/>
          </a:xfrm>
        </p:grpSpPr>
        <p:sp>
          <p:nvSpPr>
            <p:cNvPr id="43" name="文本框 42"/>
            <p:cNvSpPr txBox="1"/>
            <p:nvPr/>
          </p:nvSpPr>
          <p:spPr>
            <a:xfrm>
              <a:off x="5507437" y="281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4999" y="887204"/>
              <a:ext cx="3039486" cy="1948928"/>
            </a:xfrm>
            <a:prstGeom prst="rect">
              <a:avLst/>
            </a:prstGeom>
          </p:spPr>
        </p:pic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5625346" y="1434241"/>
              <a:ext cx="844302" cy="853888"/>
            </a:xfrm>
            <a:custGeom>
              <a:avLst/>
              <a:gdLst>
                <a:gd name="T0" fmla="*/ 429 w 563"/>
                <a:gd name="T1" fmla="*/ 130 h 595"/>
                <a:gd name="T2" fmla="*/ 419 w 563"/>
                <a:gd name="T3" fmla="*/ 63 h 595"/>
                <a:gd name="T4" fmla="*/ 460 w 563"/>
                <a:gd name="T5" fmla="*/ 170 h 595"/>
                <a:gd name="T6" fmla="*/ 229 w 563"/>
                <a:gd name="T7" fmla="*/ 200 h 595"/>
                <a:gd name="T8" fmla="*/ 460 w 563"/>
                <a:gd name="T9" fmla="*/ 170 h 595"/>
                <a:gd name="T10" fmla="*/ 229 w 563"/>
                <a:gd name="T11" fmla="*/ 234 h 595"/>
                <a:gd name="T12" fmla="*/ 460 w 563"/>
                <a:gd name="T13" fmla="*/ 264 h 595"/>
                <a:gd name="T14" fmla="*/ 460 w 563"/>
                <a:gd name="T15" fmla="*/ 303 h 595"/>
                <a:gd name="T16" fmla="*/ 384 w 563"/>
                <a:gd name="T17" fmla="*/ 333 h 595"/>
                <a:gd name="T18" fmla="*/ 460 w 563"/>
                <a:gd name="T19" fmla="*/ 303 h 595"/>
                <a:gd name="T20" fmla="*/ 229 w 563"/>
                <a:gd name="T21" fmla="*/ 104 h 595"/>
                <a:gd name="T22" fmla="*/ 359 w 563"/>
                <a:gd name="T23" fmla="*/ 134 h 595"/>
                <a:gd name="T24" fmla="*/ 174 w 563"/>
                <a:gd name="T25" fmla="*/ 490 h 595"/>
                <a:gd name="T26" fmla="*/ 265 w 563"/>
                <a:gd name="T27" fmla="*/ 438 h 595"/>
                <a:gd name="T28" fmla="*/ 174 w 563"/>
                <a:gd name="T29" fmla="*/ 490 h 595"/>
                <a:gd name="T30" fmla="*/ 113 w 563"/>
                <a:gd name="T31" fmla="*/ 402 h 595"/>
                <a:gd name="T32" fmla="*/ 208 w 563"/>
                <a:gd name="T33" fmla="*/ 448 h 595"/>
                <a:gd name="T34" fmla="*/ 219 w 563"/>
                <a:gd name="T35" fmla="*/ 341 h 595"/>
                <a:gd name="T36" fmla="*/ 98 w 563"/>
                <a:gd name="T37" fmla="*/ 252 h 595"/>
                <a:gd name="T38" fmla="*/ 63 w 563"/>
                <a:gd name="T39" fmla="*/ 192 h 595"/>
                <a:gd name="T40" fmla="*/ 7 w 563"/>
                <a:gd name="T41" fmla="*/ 249 h 595"/>
                <a:gd name="T42" fmla="*/ 73 w 563"/>
                <a:gd name="T43" fmla="*/ 408 h 595"/>
                <a:gd name="T44" fmla="*/ 35 w 563"/>
                <a:gd name="T45" fmla="*/ 286 h 595"/>
                <a:gd name="T46" fmla="*/ 49 w 563"/>
                <a:gd name="T47" fmla="*/ 252 h 595"/>
                <a:gd name="T48" fmla="*/ 122 w 563"/>
                <a:gd name="T49" fmla="*/ 210 h 595"/>
                <a:gd name="T50" fmla="*/ 439 w 563"/>
                <a:gd name="T51" fmla="*/ 0 h 595"/>
                <a:gd name="T52" fmla="*/ 133 w 563"/>
                <a:gd name="T53" fmla="*/ 78 h 595"/>
                <a:gd name="T54" fmla="*/ 192 w 563"/>
                <a:gd name="T55" fmla="*/ 247 h 595"/>
                <a:gd name="T56" fmla="*/ 211 w 563"/>
                <a:gd name="T57" fmla="*/ 59 h 595"/>
                <a:gd name="T58" fmla="*/ 392 w 563"/>
                <a:gd name="T59" fmla="*/ 142 h 595"/>
                <a:gd name="T60" fmla="*/ 504 w 563"/>
                <a:gd name="T61" fmla="*/ 157 h 595"/>
                <a:gd name="T62" fmla="*/ 484 w 563"/>
                <a:gd name="T63" fmla="*/ 465 h 595"/>
                <a:gd name="T64" fmla="*/ 318 w 563"/>
                <a:gd name="T65" fmla="*/ 524 h 595"/>
                <a:gd name="T66" fmla="*/ 563 w 563"/>
                <a:gd name="T67" fmla="*/ 446 h 595"/>
                <a:gd name="T68" fmla="*/ 439 w 563"/>
                <a:gd name="T6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595">
                  <a:moveTo>
                    <a:pt x="486" y="130"/>
                  </a:moveTo>
                  <a:lnTo>
                    <a:pt x="429" y="130"/>
                  </a:lnTo>
                  <a:cubicBezTo>
                    <a:pt x="424" y="130"/>
                    <a:pt x="419" y="125"/>
                    <a:pt x="419" y="120"/>
                  </a:cubicBezTo>
                  <a:lnTo>
                    <a:pt x="419" y="63"/>
                  </a:lnTo>
                  <a:lnTo>
                    <a:pt x="486" y="130"/>
                  </a:lnTo>
                  <a:close/>
                  <a:moveTo>
                    <a:pt x="460" y="170"/>
                  </a:moveTo>
                  <a:lnTo>
                    <a:pt x="229" y="170"/>
                  </a:lnTo>
                  <a:lnTo>
                    <a:pt x="229" y="200"/>
                  </a:lnTo>
                  <a:lnTo>
                    <a:pt x="460" y="200"/>
                  </a:lnTo>
                  <a:lnTo>
                    <a:pt x="460" y="170"/>
                  </a:lnTo>
                  <a:close/>
                  <a:moveTo>
                    <a:pt x="460" y="234"/>
                  </a:moveTo>
                  <a:lnTo>
                    <a:pt x="229" y="234"/>
                  </a:lnTo>
                  <a:lnTo>
                    <a:pt x="229" y="264"/>
                  </a:lnTo>
                  <a:lnTo>
                    <a:pt x="460" y="264"/>
                  </a:lnTo>
                  <a:lnTo>
                    <a:pt x="460" y="234"/>
                  </a:lnTo>
                  <a:close/>
                  <a:moveTo>
                    <a:pt x="460" y="303"/>
                  </a:moveTo>
                  <a:lnTo>
                    <a:pt x="384" y="303"/>
                  </a:lnTo>
                  <a:lnTo>
                    <a:pt x="384" y="333"/>
                  </a:lnTo>
                  <a:lnTo>
                    <a:pt x="460" y="333"/>
                  </a:lnTo>
                  <a:lnTo>
                    <a:pt x="460" y="303"/>
                  </a:lnTo>
                  <a:close/>
                  <a:moveTo>
                    <a:pt x="359" y="104"/>
                  </a:moveTo>
                  <a:lnTo>
                    <a:pt x="229" y="104"/>
                  </a:lnTo>
                  <a:lnTo>
                    <a:pt x="229" y="134"/>
                  </a:lnTo>
                  <a:lnTo>
                    <a:pt x="359" y="134"/>
                  </a:lnTo>
                  <a:lnTo>
                    <a:pt x="359" y="104"/>
                  </a:lnTo>
                  <a:close/>
                  <a:moveTo>
                    <a:pt x="174" y="490"/>
                  </a:moveTo>
                  <a:cubicBezTo>
                    <a:pt x="226" y="553"/>
                    <a:pt x="279" y="595"/>
                    <a:pt x="291" y="588"/>
                  </a:cubicBezTo>
                  <a:cubicBezTo>
                    <a:pt x="303" y="581"/>
                    <a:pt x="293" y="515"/>
                    <a:pt x="265" y="438"/>
                  </a:cubicBezTo>
                  <a:cubicBezTo>
                    <a:pt x="250" y="448"/>
                    <a:pt x="236" y="457"/>
                    <a:pt x="220" y="466"/>
                  </a:cubicBezTo>
                  <a:cubicBezTo>
                    <a:pt x="205" y="475"/>
                    <a:pt x="190" y="483"/>
                    <a:pt x="174" y="490"/>
                  </a:cubicBezTo>
                  <a:close/>
                  <a:moveTo>
                    <a:pt x="54" y="274"/>
                  </a:moveTo>
                  <a:cubicBezTo>
                    <a:pt x="64" y="309"/>
                    <a:pt x="85" y="353"/>
                    <a:pt x="113" y="402"/>
                  </a:cubicBezTo>
                  <a:cubicBezTo>
                    <a:pt x="127" y="427"/>
                    <a:pt x="144" y="451"/>
                    <a:pt x="161" y="473"/>
                  </a:cubicBezTo>
                  <a:cubicBezTo>
                    <a:pt x="176" y="465"/>
                    <a:pt x="192" y="457"/>
                    <a:pt x="208" y="448"/>
                  </a:cubicBezTo>
                  <a:cubicBezTo>
                    <a:pt x="225" y="439"/>
                    <a:pt x="241" y="428"/>
                    <a:pt x="256" y="417"/>
                  </a:cubicBezTo>
                  <a:cubicBezTo>
                    <a:pt x="246" y="392"/>
                    <a:pt x="234" y="366"/>
                    <a:pt x="219" y="341"/>
                  </a:cubicBezTo>
                  <a:cubicBezTo>
                    <a:pt x="191" y="292"/>
                    <a:pt x="163" y="252"/>
                    <a:pt x="138" y="226"/>
                  </a:cubicBezTo>
                  <a:cubicBezTo>
                    <a:pt x="125" y="234"/>
                    <a:pt x="112" y="244"/>
                    <a:pt x="98" y="252"/>
                  </a:cubicBezTo>
                  <a:cubicBezTo>
                    <a:pt x="83" y="260"/>
                    <a:pt x="69" y="267"/>
                    <a:pt x="54" y="274"/>
                  </a:cubicBezTo>
                  <a:close/>
                  <a:moveTo>
                    <a:pt x="63" y="192"/>
                  </a:moveTo>
                  <a:cubicBezTo>
                    <a:pt x="55" y="197"/>
                    <a:pt x="50" y="205"/>
                    <a:pt x="48" y="215"/>
                  </a:cubicBezTo>
                  <a:cubicBezTo>
                    <a:pt x="33" y="219"/>
                    <a:pt x="18" y="229"/>
                    <a:pt x="7" y="249"/>
                  </a:cubicBezTo>
                  <a:cubicBezTo>
                    <a:pt x="0" y="265"/>
                    <a:pt x="2" y="289"/>
                    <a:pt x="12" y="307"/>
                  </a:cubicBezTo>
                  <a:cubicBezTo>
                    <a:pt x="29" y="338"/>
                    <a:pt x="52" y="377"/>
                    <a:pt x="73" y="408"/>
                  </a:cubicBezTo>
                  <a:cubicBezTo>
                    <a:pt x="86" y="413"/>
                    <a:pt x="83" y="386"/>
                    <a:pt x="78" y="379"/>
                  </a:cubicBezTo>
                  <a:cubicBezTo>
                    <a:pt x="62" y="354"/>
                    <a:pt x="48" y="331"/>
                    <a:pt x="35" y="286"/>
                  </a:cubicBezTo>
                  <a:cubicBezTo>
                    <a:pt x="32" y="265"/>
                    <a:pt x="41" y="256"/>
                    <a:pt x="48" y="246"/>
                  </a:cubicBezTo>
                  <a:cubicBezTo>
                    <a:pt x="48" y="248"/>
                    <a:pt x="48" y="250"/>
                    <a:pt x="49" y="252"/>
                  </a:cubicBezTo>
                  <a:cubicBezTo>
                    <a:pt x="61" y="247"/>
                    <a:pt x="73" y="240"/>
                    <a:pt x="86" y="234"/>
                  </a:cubicBezTo>
                  <a:cubicBezTo>
                    <a:pt x="98" y="227"/>
                    <a:pt x="110" y="218"/>
                    <a:pt x="122" y="210"/>
                  </a:cubicBezTo>
                  <a:cubicBezTo>
                    <a:pt x="99" y="190"/>
                    <a:pt x="79" y="183"/>
                    <a:pt x="63" y="192"/>
                  </a:cubicBezTo>
                  <a:close/>
                  <a:moveTo>
                    <a:pt x="439" y="0"/>
                  </a:moveTo>
                  <a:lnTo>
                    <a:pt x="211" y="0"/>
                  </a:lnTo>
                  <a:cubicBezTo>
                    <a:pt x="168" y="0"/>
                    <a:pt x="133" y="35"/>
                    <a:pt x="133" y="78"/>
                  </a:cubicBezTo>
                  <a:lnTo>
                    <a:pt x="133" y="183"/>
                  </a:lnTo>
                  <a:cubicBezTo>
                    <a:pt x="158" y="203"/>
                    <a:pt x="173" y="221"/>
                    <a:pt x="192" y="247"/>
                  </a:cubicBezTo>
                  <a:lnTo>
                    <a:pt x="192" y="78"/>
                  </a:lnTo>
                  <a:cubicBezTo>
                    <a:pt x="192" y="68"/>
                    <a:pt x="201" y="59"/>
                    <a:pt x="211" y="59"/>
                  </a:cubicBezTo>
                  <a:lnTo>
                    <a:pt x="392" y="59"/>
                  </a:lnTo>
                  <a:lnTo>
                    <a:pt x="392" y="142"/>
                  </a:lnTo>
                  <a:cubicBezTo>
                    <a:pt x="392" y="150"/>
                    <a:pt x="399" y="157"/>
                    <a:pt x="407" y="157"/>
                  </a:cubicBezTo>
                  <a:lnTo>
                    <a:pt x="504" y="157"/>
                  </a:lnTo>
                  <a:lnTo>
                    <a:pt x="504" y="446"/>
                  </a:lnTo>
                  <a:cubicBezTo>
                    <a:pt x="504" y="457"/>
                    <a:pt x="495" y="465"/>
                    <a:pt x="484" y="465"/>
                  </a:cubicBezTo>
                  <a:lnTo>
                    <a:pt x="303" y="465"/>
                  </a:lnTo>
                  <a:cubicBezTo>
                    <a:pt x="309" y="485"/>
                    <a:pt x="315" y="505"/>
                    <a:pt x="318" y="524"/>
                  </a:cubicBezTo>
                  <a:lnTo>
                    <a:pt x="484" y="524"/>
                  </a:lnTo>
                  <a:cubicBezTo>
                    <a:pt x="528" y="524"/>
                    <a:pt x="563" y="489"/>
                    <a:pt x="563" y="446"/>
                  </a:cubicBezTo>
                  <a:lnTo>
                    <a:pt x="563" y="12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"/>
          <p:cNvSpPr/>
          <p:nvPr/>
        </p:nvSpPr>
        <p:spPr>
          <a:xfrm flipH="1">
            <a:off x="4041671" y="3372236"/>
            <a:ext cx="1412009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五边形 3"/>
          <p:cNvSpPr/>
          <p:nvPr/>
        </p:nvSpPr>
        <p:spPr>
          <a:xfrm flipH="1">
            <a:off x="3650902" y="3934308"/>
            <a:ext cx="180275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五边形 4"/>
          <p:cNvSpPr/>
          <p:nvPr/>
        </p:nvSpPr>
        <p:spPr>
          <a:xfrm flipH="1">
            <a:off x="3506887" y="4484747"/>
            <a:ext cx="1946772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五边形 5"/>
          <p:cNvSpPr/>
          <p:nvPr/>
        </p:nvSpPr>
        <p:spPr>
          <a:xfrm flipH="1">
            <a:off x="1778695" y="5036047"/>
            <a:ext cx="367496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5" name="TextBox 159"/>
          <p:cNvSpPr txBox="1"/>
          <p:nvPr/>
        </p:nvSpPr>
        <p:spPr>
          <a:xfrm>
            <a:off x="4503337" y="3419119"/>
            <a:ext cx="94776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implicit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Box 160"/>
          <p:cNvSpPr txBox="1"/>
          <p:nvPr/>
        </p:nvSpPr>
        <p:spPr>
          <a:xfrm>
            <a:off x="4041672" y="3975837"/>
            <a:ext cx="1164171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1 for visit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7" name="TextBox 161"/>
          <p:cNvSpPr txBox="1"/>
          <p:nvPr/>
        </p:nvSpPr>
        <p:spPr>
          <a:xfrm>
            <a:off x="3650903" y="4526341"/>
            <a:ext cx="180024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0 for no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visited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8" name="TextBox 162"/>
          <p:cNvSpPr txBox="1"/>
          <p:nvPr/>
        </p:nvSpPr>
        <p:spPr>
          <a:xfrm>
            <a:off x="1922711" y="5082083"/>
            <a:ext cx="35288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Lifeline JL" panose="00000400000000000000" pitchFamily="2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Use Ranked Score to evaluate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9" name="五边形 11"/>
          <p:cNvSpPr/>
          <p:nvPr/>
        </p:nvSpPr>
        <p:spPr>
          <a:xfrm>
            <a:off x="6531229" y="3374226"/>
            <a:ext cx="1296138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五边形 12"/>
          <p:cNvSpPr/>
          <p:nvPr/>
        </p:nvSpPr>
        <p:spPr>
          <a:xfrm>
            <a:off x="6531230" y="3936299"/>
            <a:ext cx="2376257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五边形 13"/>
          <p:cNvSpPr/>
          <p:nvPr/>
        </p:nvSpPr>
        <p:spPr>
          <a:xfrm>
            <a:off x="6531246" y="4486738"/>
            <a:ext cx="2232225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五边形 14"/>
          <p:cNvSpPr/>
          <p:nvPr/>
        </p:nvSpPr>
        <p:spPr>
          <a:xfrm>
            <a:off x="6531246" y="5038038"/>
            <a:ext cx="2664273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TextBox 173"/>
          <p:cNvSpPr txBox="1"/>
          <p:nvPr/>
        </p:nvSpPr>
        <p:spPr>
          <a:xfrm>
            <a:off x="6548415" y="3416617"/>
            <a:ext cx="9189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explicit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4" name="TextBox 174"/>
          <p:cNvSpPr txBox="1"/>
          <p:nvPr/>
        </p:nvSpPr>
        <p:spPr>
          <a:xfrm>
            <a:off x="6531222" y="4005064"/>
            <a:ext cx="205659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Score from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to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5" name="TextBox 175"/>
          <p:cNvSpPr txBox="1"/>
          <p:nvPr/>
        </p:nvSpPr>
        <p:spPr>
          <a:xfrm>
            <a:off x="6531223" y="4526334"/>
            <a:ext cx="188039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NA for no rated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Box 176"/>
          <p:cNvSpPr txBox="1"/>
          <p:nvPr/>
        </p:nvSpPr>
        <p:spPr>
          <a:xfrm>
            <a:off x="6531223" y="5079626"/>
            <a:ext cx="2497549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Use MAE to evaluate 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Oval 4"/>
          <p:cNvSpPr/>
          <p:nvPr/>
        </p:nvSpPr>
        <p:spPr>
          <a:xfrm>
            <a:off x="6426707" y="932266"/>
            <a:ext cx="4352988" cy="984566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EachMovie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Oval 5"/>
          <p:cNvSpPr/>
          <p:nvPr/>
        </p:nvSpPr>
        <p:spPr>
          <a:xfrm>
            <a:off x="1352850" y="962628"/>
            <a:ext cx="4176464" cy="98456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Microsoft Web </a:t>
            </a:r>
            <a:r>
              <a:rPr lang="en-US" altLang="zh-CN" sz="2000" b="1" dirty="0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Data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31223" y="2043060"/>
            <a:ext cx="4670612" cy="96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61265 users entered a total of 2811983 numeric ratings  on 1623 movies, i.e. about 2.4% entries are rated by zero-to-five stars.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57234" y="2239960"/>
            <a:ext cx="4971130" cy="674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The data records the use of www.microsoft.com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by 38000 anonymous, randomly-selected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users.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743" y="182798"/>
            <a:ext cx="36457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Data Set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9180"/>
          <a:stretch/>
        </p:blipFill>
        <p:spPr>
          <a:xfrm>
            <a:off x="6548415" y="5700647"/>
            <a:ext cx="2706576" cy="719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5803" y="5655070"/>
            <a:ext cx="5017526" cy="822383"/>
            <a:chOff x="655803" y="5655070"/>
            <a:chExt cx="5017526" cy="8223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03" y="5697943"/>
              <a:ext cx="2851084" cy="7795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02" y="5655070"/>
              <a:ext cx="2022427" cy="730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 animBg="1"/>
      <p:bldP spid="42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Assignment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731342" y="2400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47" name="矩形 46"/>
          <p:cNvSpPr/>
          <p:nvPr/>
        </p:nvSpPr>
        <p:spPr>
          <a:xfrm>
            <a:off x="5016627" y="240250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倒逼</a:t>
            </a:r>
          </a:p>
        </p:txBody>
      </p:sp>
      <p:sp>
        <p:nvSpPr>
          <p:cNvPr id="48" name="矩形 47"/>
          <p:cNvSpPr/>
          <p:nvPr/>
        </p:nvSpPr>
        <p:spPr>
          <a:xfrm>
            <a:off x="8254693" y="242020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452217" y="175764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23447" y="1757645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35479" y="1757645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graphicFrame>
        <p:nvGraphicFramePr>
          <p:cNvPr id="49" name="Shape 81"/>
          <p:cNvGraphicFramePr/>
          <p:nvPr>
            <p:extLst>
              <p:ext uri="{D42A27DB-BD31-4B8C-83A1-F6EECF244321}">
                <p14:modId xmlns:p14="http://schemas.microsoft.com/office/powerpoint/2010/main" val="949428727"/>
              </p:ext>
            </p:extLst>
          </p:nvPr>
        </p:nvGraphicFramePr>
        <p:xfrm>
          <a:off x="482551" y="1026905"/>
          <a:ext cx="11233248" cy="49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3107754"/>
                <a:gridCol w="2721083"/>
                <a:gridCol w="2596099"/>
              </a:tblGrid>
              <a:tr h="5127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u="none" strike="noStrike" cap="non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Memory-based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Pearson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Spearman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SimRank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Weight Threshold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1922712" y="4398203"/>
            <a:ext cx="84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sz="4800" dirty="0" smtClean="0">
                <a:solidFill>
                  <a:schemeClr val="bg1"/>
                </a:solidFill>
              </a:rPr>
              <a:t>Memory-Based </a:t>
            </a:r>
            <a:r>
              <a:rPr lang="en-US" altLang="zh-CN" sz="48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07437" y="377048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4297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999" y="1844824"/>
            <a:ext cx="3039486" cy="1948928"/>
          </a:xfrm>
          <a:prstGeom prst="rect">
            <a:avLst/>
          </a:prstGeom>
        </p:spPr>
      </p:pic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676995" y="2341580"/>
            <a:ext cx="910562" cy="871396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8400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</a:rPr>
              <a:t>Memory-Based Algorithm</a:t>
            </a: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组合 14"/>
          <p:cNvGrpSpPr/>
          <p:nvPr/>
        </p:nvGrpSpPr>
        <p:grpSpPr>
          <a:xfrm>
            <a:off x="2210743" y="1988840"/>
            <a:ext cx="7444641" cy="3491893"/>
            <a:chOff x="2210743" y="1988840"/>
            <a:chExt cx="7444641" cy="34918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743" y="3991805"/>
              <a:ext cx="7444641" cy="14889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342" y="1988840"/>
              <a:ext cx="7403041" cy="141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2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899423" y="1397706"/>
            <a:ext cx="10816376" cy="1980000"/>
            <a:chOff x="1044758" y="1037666"/>
            <a:chExt cx="8812286" cy="1311214"/>
          </a:xfrm>
        </p:grpSpPr>
        <p:sp>
          <p:nvSpPr>
            <p:cNvPr id="6" name="右箭头 7"/>
            <p:cNvSpPr/>
            <p:nvPr/>
          </p:nvSpPr>
          <p:spPr bwMode="auto">
            <a:xfrm>
              <a:off x="3866927" y="1488163"/>
              <a:ext cx="576064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58100" y="1286794"/>
              <a:ext cx="3077492" cy="801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044758" y="1545830"/>
              <a:ext cx="30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2"/>
                  </a:solidFill>
                  <a:latin typeface="+mj-ea"/>
                  <a:ea typeface="+mj-ea"/>
                </a:rPr>
                <a:t>Pearson Correlation</a:t>
              </a:r>
              <a:endParaRPr lang="zh-CN" altLang="en-US" sz="24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2"/>
            <a:stretch/>
          </p:blipFill>
          <p:spPr>
            <a:xfrm>
              <a:off x="4514999" y="1037666"/>
              <a:ext cx="5342045" cy="131121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70364" y="4182538"/>
            <a:ext cx="10866602" cy="1617894"/>
            <a:chOff x="766627" y="3021775"/>
            <a:chExt cx="10142234" cy="882572"/>
          </a:xfrm>
        </p:grpSpPr>
        <p:sp>
          <p:nvSpPr>
            <p:cNvPr id="9" name="右箭头 10"/>
            <p:cNvSpPr/>
            <p:nvPr/>
          </p:nvSpPr>
          <p:spPr bwMode="auto">
            <a:xfrm>
              <a:off x="4152680" y="3282573"/>
              <a:ext cx="709911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6627" y="3021775"/>
              <a:ext cx="10142234" cy="882572"/>
              <a:chOff x="766627" y="2301678"/>
              <a:chExt cx="10142234" cy="88257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887083" y="2463464"/>
                <a:ext cx="3524665" cy="65984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766627" y="2676234"/>
                <a:ext cx="3797055" cy="28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dirty="0">
                    <a:solidFill>
                      <a:schemeClr val="bg2"/>
                    </a:solidFill>
                  </a:rPr>
                  <a:t>Spearman Correlation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66" y="2301678"/>
                <a:ext cx="5972695" cy="882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972956" y="3714851"/>
            <a:ext cx="8634208" cy="2738485"/>
            <a:chOff x="2335229" y="3452022"/>
            <a:chExt cx="8228442" cy="29293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229" y="3452022"/>
              <a:ext cx="8156434" cy="292636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 bwMode="auto">
            <a:xfrm>
              <a:off x="3877189" y="3717031"/>
              <a:ext cx="997850" cy="3083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938935" y="4143845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938935" y="4575893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938935" y="500794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979495" y="3645024"/>
              <a:ext cx="637810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79495" y="4071837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930634" y="4437112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9809266" y="3639789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917749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989757" y="5182623"/>
              <a:ext cx="637810" cy="262601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989757" y="5445224"/>
              <a:ext cx="637810" cy="27024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853853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853853" y="4071837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00019" y="5733256"/>
              <a:ext cx="627548" cy="2715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989757" y="6021288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9852229" y="4457218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9781845" y="5445224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9853853" y="608806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9838434" y="5730962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9843591" y="5168760"/>
              <a:ext cx="697932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6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1487</Words>
  <Application>Microsoft Office PowerPoint</Application>
  <PresentationFormat>自定义</PresentationFormat>
  <Paragraphs>403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Lifeline JL</vt:lpstr>
      <vt:lpstr>Open Sans</vt:lpstr>
      <vt:lpstr>仿宋_GB2312</vt:lpstr>
      <vt:lpstr>宋体</vt:lpstr>
      <vt:lpstr>微软雅黑</vt:lpstr>
      <vt:lpstr>Arial</vt:lpstr>
      <vt:lpstr>Arial</vt:lpstr>
      <vt:lpstr>Calibri</vt:lpstr>
      <vt:lpstr>Cambria Math</vt:lpstr>
      <vt:lpstr>Cooper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信封</dc:title>
  <dc:creator>第一PPT</dc:creator>
  <cp:keywords>www.1ppt.com</cp:keywords>
  <dc:description>www.1ppt.com</dc:description>
  <cp:lastModifiedBy>Windows 用户</cp:lastModifiedBy>
  <cp:revision>656</cp:revision>
  <dcterms:created xsi:type="dcterms:W3CDTF">2013-01-25T01:44:00Z</dcterms:created>
  <dcterms:modified xsi:type="dcterms:W3CDTF">2018-04-18T22:38:31Z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