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61" r:id="rId3"/>
    <p:sldId id="257" r:id="rId4"/>
    <p:sldId id="259" r:id="rId5"/>
    <p:sldId id="262" r:id="rId6"/>
    <p:sldId id="263" r:id="rId7"/>
    <p:sldId id="266" r:id="rId8"/>
    <p:sldId id="271" r:id="rId9"/>
    <p:sldId id="264" r:id="rId10"/>
    <p:sldId id="268" r:id="rId11"/>
    <p:sldId id="274" r:id="rId12"/>
    <p:sldId id="27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0EADE1-6655-BF4D-A3F1-4DE4A2EE4AEC}">
          <p14:sldIdLst>
            <p14:sldId id="256"/>
            <p14:sldId id="261"/>
            <p14:sldId id="257"/>
            <p14:sldId id="259"/>
            <p14:sldId id="262"/>
            <p14:sldId id="263"/>
            <p14:sldId id="266"/>
            <p14:sldId id="271"/>
            <p14:sldId id="264"/>
            <p14:sldId id="268"/>
            <p14:sldId id="274"/>
            <p14:sldId id="275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51"/>
  </p:normalViewPr>
  <p:slideViewPr>
    <p:cSldViewPr snapToGrid="0" snapToObjects="1">
      <p:cViewPr>
        <p:scale>
          <a:sx n="71" d="100"/>
          <a:sy n="71" d="100"/>
        </p:scale>
        <p:origin x="920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FDEF0-2581-A843-A0E1-56292813501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4B499-C98E-4240-8E17-AD7CA078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C69D17A3-6476-4062-87F2-FCC55CCED86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87252BC2-72A5-4041-BC6A-9D4B866D92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51E36BDA-CB82-42A2-8594-E0BF32B7B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fld id="{6E40C4B9-D0B1-4401-91C2-9EABF15A6353}" type="slidenum"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defRPr/>
              </a:p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28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52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08D835A-3131-40E1-87DF-2B5524AFC19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6E0EAA9D-07ED-4E31-A764-3208242CEE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323B22E4-AC51-46F6-9072-01091CD980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fld id="{ECB9C8FD-18B7-4A36-B074-13F920B897DC}" type="slidenum"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defRPr/>
              </a:pPr>
              <a:t>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796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z-score is a normalization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For some users, they may be very strict. They prefer to give low scores even for some good movies. Z-score can prevent this kind of situation</a:t>
            </a:r>
          </a:p>
        </p:txBody>
      </p:sp>
    </p:spTree>
    <p:extLst>
      <p:ext uri="{BB962C8B-B14F-4D97-AF65-F5344CB8AC3E}">
        <p14:creationId xmlns:p14="http://schemas.microsoft.com/office/powerpoint/2010/main" val="233028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08D835A-3131-40E1-87DF-2B5524AFC19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6E0EAA9D-07ED-4E31-A764-3208242CEE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323B22E4-AC51-46F6-9072-01091CD980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fld id="{ECB9C8FD-18B7-4A36-B074-13F920B897DC}" type="slidenum"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defRPr/>
              </a:pPr>
              <a:t>10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83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4276-0FC1-4843-B122-AB56DC11C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6F214-8E17-4648-8314-72225ADAD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206D2-F56E-6B44-9EEA-C5C0A338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D23D-2A8B-8048-8C75-5CF8776B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4216-C8C1-A042-9637-20CDC847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1853"/>
      </p:ext>
    </p:extLst>
  </p:cSld>
  <p:clrMapOvr>
    <a:masterClrMapping/>
  </p:clrMapOvr>
  <p:transition spd="med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B0C8-0ACF-4543-89CB-98F7DC4F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FE16-83DD-3A48-B832-A2BB807B8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7EA60-1680-9448-8216-EA807DFE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B8C7D-6ECD-C243-9B19-D07C386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D8D20-B591-3B4F-B75C-C155CC6E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6572"/>
      </p:ext>
    </p:extLst>
  </p:cSld>
  <p:clrMapOvr>
    <a:masterClrMapping/>
  </p:clrMapOvr>
  <p:transition spd="med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E28E0-A834-9A4E-9732-3C15DF623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77E1C-52D7-974E-9323-14E717DEC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E6D5-3B49-6D4E-8DB9-EA3D45CC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D646D-F9DB-D649-B710-32EC5D1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000B-EFC3-0A47-AE09-E716355D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92741"/>
      </p:ext>
    </p:extLst>
  </p:cSld>
  <p:clrMapOvr>
    <a:masterClrMapping/>
  </p:clrMapOvr>
  <p:transition spd="med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989A5-FDA8-4A11-B7C5-355D1927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360079-D330-403E-A533-4F0FE338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FCCDFF-E451-441F-80AC-A092AC38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B104C-4810-48B3-BB7A-3193EB67FF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35071"/>
      </p:ext>
    </p:extLst>
  </p:cSld>
  <p:clrMapOvr>
    <a:masterClrMapping/>
  </p:clrMapOvr>
  <p:transition spd="med"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948436104"/>
      </p:ext>
    </p:extLst>
  </p:cSld>
  <p:clrMapOvr>
    <a:masterClrMapping/>
  </p:clrMapOvr>
  <p:transition spd="med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B58-B52B-C846-A9DB-CDE0193B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E8A1-1EC5-2D43-84E1-A94A3868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0C51-C6D8-4448-9C2C-AD15221C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3817A-8187-4F42-B6F6-5107E9A1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5280-CD8D-5E47-A512-A6554AA3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08841"/>
      </p:ext>
    </p:extLst>
  </p:cSld>
  <p:clrMapOvr>
    <a:masterClrMapping/>
  </p:clrMapOvr>
  <p:transition spd="med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F557-DC65-C84D-8194-3D132F51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3F64B-A9B2-E148-BFD5-FD343DA14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D8D1-71E0-6F41-B815-0A77A04C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37C5-9A52-9C4A-8FB0-5858E54E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406B-9CB1-4340-A019-9F654172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4148"/>
      </p:ext>
    </p:extLst>
  </p:cSld>
  <p:clrMapOvr>
    <a:masterClrMapping/>
  </p:clrMapOvr>
  <p:transition spd="med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F051-A417-8B42-8450-1ABD5446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8805B-CD8C-394F-9A0F-4BB8A69C0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A5C97-56FC-6F43-A986-4BFD2E41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5E500-6FB5-E444-884F-CBCA56F9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4910-2730-8F4C-9F2B-00DA7C63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F0733-7F22-0647-9A53-A4B8A0C2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70978"/>
      </p:ext>
    </p:extLst>
  </p:cSld>
  <p:clrMapOvr>
    <a:masterClrMapping/>
  </p:clrMapOvr>
  <p:transition spd="med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04CF-35EF-8446-BBE9-7091D16C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E92B-75B8-BC4F-8B65-802D8F496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DD906-DBE7-534C-819D-A8F36716B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8063E-24D9-B544-B89A-84DFBA00A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A80C5-93AA-874F-9C65-60AA97070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A8752-D1A3-0B43-BA32-D8BAE7F3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035B4-F2BF-9146-9496-8AD8E620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252A0-3BE5-9D4A-A070-7E3B2B87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03410"/>
      </p:ext>
    </p:extLst>
  </p:cSld>
  <p:clrMapOvr>
    <a:masterClrMapping/>
  </p:clrMapOvr>
  <p:transition spd="med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C0B0-2ED7-6744-968C-6CE8D178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FF266-8EE1-904F-A1EE-FE4DA09D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394F-46E1-594E-8457-6E6EAF95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55A4D-924C-8C4B-A913-919815DC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98164"/>
      </p:ext>
    </p:extLst>
  </p:cSld>
  <p:clrMapOvr>
    <a:masterClrMapping/>
  </p:clrMapOvr>
  <p:transition spd="med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D353A-DBAB-9D41-A6A0-AE0DE3E5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37D09-74D7-5E41-82BE-53BF85C2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A1AE6-B658-2443-9185-AA5C99F6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26332"/>
      </p:ext>
    </p:extLst>
  </p:cSld>
  <p:clrMapOvr>
    <a:masterClrMapping/>
  </p:clrMapOvr>
  <p:transition spd="med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139D-3D01-8A44-9D1B-4EA28C0B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180B-96A1-334B-BF73-05227933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888E4-7C60-304E-B6B6-52CAFCFF2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AD9C9-B9E0-C846-9E7B-3A940452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D3451-D5F8-C74D-B1B8-63F29B4E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A8F47-D35D-FD4F-A229-7217A1B3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19430"/>
      </p:ext>
    </p:extLst>
  </p:cSld>
  <p:clrMapOvr>
    <a:masterClrMapping/>
  </p:clrMapOvr>
  <p:transition spd="med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DE13-E97B-2541-99BE-52DFD361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D73CA-92C6-5045-AF2B-1C42E77EC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17077-1796-9844-BE95-2FE2EECD1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D140-36CE-1842-B22D-32EDCF1C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D6363-02B4-2F4C-97EB-F3C64479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3AECF-BAB4-4D49-9B9E-049C0297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93694"/>
      </p:ext>
    </p:extLst>
  </p:cSld>
  <p:clrMapOvr>
    <a:masterClrMapping/>
  </p:clrMapOvr>
  <p:transition spd="med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6E551-FFA0-164C-BB01-608C542A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534DC-DA07-8344-ABD5-4004D976A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0B035-9096-B94D-8A3A-AC2647EA8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D283-6638-5E40-AB72-9A6E11F8E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9619-48FB-F646-9553-BD8F15A69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 spd="med" advTm="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BE5A62-28F6-8A43-A88A-064618237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0" y="662543"/>
            <a:ext cx="579852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b="1" dirty="0">
                <a:solidFill>
                  <a:srgbClr val="67AFE3"/>
                </a:solidFill>
                <a:sym typeface="微软雅黑" panose="020B0503020204020204" pitchFamily="34" charset="-122"/>
              </a:rPr>
              <a:t>Collaborative      Filtering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b="1" dirty="0">
                <a:solidFill>
                  <a:srgbClr val="67AFE3"/>
                </a:solidFill>
                <a:sym typeface="微软雅黑" panose="020B0503020204020204" pitchFamily="34" charset="-122"/>
              </a:rPr>
              <a:t>Algorithms</a:t>
            </a:r>
            <a:endParaRPr lang="zh-CN" altLang="en-US" sz="6000" b="1" dirty="0">
              <a:solidFill>
                <a:srgbClr val="67AFE3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F150A-DB66-A046-898D-6613439D0892}"/>
              </a:ext>
            </a:extLst>
          </p:cNvPr>
          <p:cNvSpPr txBox="1"/>
          <p:nvPr/>
        </p:nvSpPr>
        <p:spPr>
          <a:xfrm>
            <a:off x="1045230" y="3962187"/>
            <a:ext cx="516260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Group Member: Du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Guo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		       Yu Tong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                            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Xiuruo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Yan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                             Lan Wen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                            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Yuhan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Zha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            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BE8BF-88E1-604A-A13B-E73029C55020}"/>
              </a:ext>
            </a:extLst>
          </p:cNvPr>
          <p:cNvSpPr txBox="1"/>
          <p:nvPr/>
        </p:nvSpPr>
        <p:spPr>
          <a:xfrm>
            <a:off x="9125823" y="360572"/>
            <a:ext cx="172111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Group 4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3924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 187">
            <a:extLst>
              <a:ext uri="{FF2B5EF4-FFF2-40B4-BE49-F238E27FC236}">
                <a16:creationId xmlns:a16="http://schemas.microsoft.com/office/drawing/2014/main" id="{4D9CD2F6-2F63-40CF-BF69-93B0318C4F00}"/>
              </a:ext>
            </a:extLst>
          </p:cNvPr>
          <p:cNvSpPr/>
          <p:nvPr/>
        </p:nvSpPr>
        <p:spPr>
          <a:xfrm>
            <a:off x="335360" y="951046"/>
            <a:ext cx="11053795" cy="4523498"/>
          </a:xfrm>
          <a:prstGeom prst="rect">
            <a:avLst/>
          </a:prstGeom>
        </p:spPr>
        <p:txBody>
          <a:bodyPr wrap="square" lIns="91391" tIns="45696" rIns="91391" bIns="45696">
            <a:spAutoFit/>
          </a:bodyPr>
          <a:lstStyle/>
          <a:p>
            <a:pPr>
              <a:defRPr/>
            </a:pPr>
            <a:r>
              <a:rPr lang="en-US" altLang="zh-CN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For this part, we applied three evaluation methods to compare the results:</a:t>
            </a:r>
          </a:p>
          <a:p>
            <a:pPr>
              <a:defRPr/>
            </a:pPr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latin typeface="Times" charset="0"/>
              <a:ea typeface="Times" charset="0"/>
              <a:cs typeface="Times" charset="0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For dataset 1 – Rank Score</a:t>
            </a:r>
          </a:p>
          <a:p>
            <a:pPr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" charset="0"/>
              <a:ea typeface="Times" charset="0"/>
              <a:cs typeface="Times" charset="0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      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- Rank Score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It measures the expected utility of a ranked recommendation list Ra and normalized by the maximum achievable utility </a:t>
            </a:r>
            <a:r>
              <a:rPr lang="en-US" altLang="zh-CN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Ra_max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.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The expected utility of a list is simply the probability of viewing a </a:t>
            </a:r>
            <a:r>
              <a:rPr lang="en-US" altLang="zh-CN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recommanded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 item times its utility.</a:t>
            </a:r>
          </a:p>
          <a:p>
            <a:pPr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" charset="0"/>
              <a:ea typeface="Times" charset="0"/>
              <a:cs typeface="Times" charset="0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For dataset 2 – MAE</a:t>
            </a:r>
          </a:p>
          <a:p>
            <a:pPr>
              <a:defRPr/>
            </a:pPr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latin typeface="Times" charset="0"/>
              <a:ea typeface="Times" charset="0"/>
              <a:cs typeface="Times" charset="0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   - MAE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altLang="zh-Han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MAE is simply to calculate the average absolute deviation for a user 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113332-1A3B-4230-BED9-B9F097C7A867}"/>
              </a:ext>
            </a:extLst>
          </p:cNvPr>
          <p:cNvSpPr txBox="1"/>
          <p:nvPr/>
        </p:nvSpPr>
        <p:spPr>
          <a:xfrm>
            <a:off x="335360" y="13112"/>
            <a:ext cx="8559337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Evaluation</a:t>
            </a:r>
            <a:endParaRPr lang="zh-CN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2CD2D5-33BF-BC4C-B30F-400EE221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5456221"/>
            <a:ext cx="3429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1597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6E5A8B-5E32-6345-B470-A82856B2E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56952"/>
              </p:ext>
            </p:extLst>
          </p:nvPr>
        </p:nvGraphicFramePr>
        <p:xfrm>
          <a:off x="430947" y="1504950"/>
          <a:ext cx="11532451" cy="4261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7681">
                  <a:extLst>
                    <a:ext uri="{9D8B030D-6E8A-4147-A177-3AD203B41FA5}">
                      <a16:colId xmlns:a16="http://schemas.microsoft.com/office/drawing/2014/main" val="1307944076"/>
                    </a:ext>
                  </a:extLst>
                </a:gridCol>
                <a:gridCol w="1676954">
                  <a:extLst>
                    <a:ext uri="{9D8B030D-6E8A-4147-A177-3AD203B41FA5}">
                      <a16:colId xmlns:a16="http://schemas.microsoft.com/office/drawing/2014/main" val="2622767746"/>
                    </a:ext>
                  </a:extLst>
                </a:gridCol>
                <a:gridCol w="1676954">
                  <a:extLst>
                    <a:ext uri="{9D8B030D-6E8A-4147-A177-3AD203B41FA5}">
                      <a16:colId xmlns:a16="http://schemas.microsoft.com/office/drawing/2014/main" val="956072847"/>
                    </a:ext>
                  </a:extLst>
                </a:gridCol>
                <a:gridCol w="1676954">
                  <a:extLst>
                    <a:ext uri="{9D8B030D-6E8A-4147-A177-3AD203B41FA5}">
                      <a16:colId xmlns:a16="http://schemas.microsoft.com/office/drawing/2014/main" val="3795060767"/>
                    </a:ext>
                  </a:extLst>
                </a:gridCol>
                <a:gridCol w="1676954">
                  <a:extLst>
                    <a:ext uri="{9D8B030D-6E8A-4147-A177-3AD203B41FA5}">
                      <a16:colId xmlns:a16="http://schemas.microsoft.com/office/drawing/2014/main" val="961286208"/>
                    </a:ext>
                  </a:extLst>
                </a:gridCol>
                <a:gridCol w="1676954">
                  <a:extLst>
                    <a:ext uri="{9D8B030D-6E8A-4147-A177-3AD203B41FA5}">
                      <a16:colId xmlns:a16="http://schemas.microsoft.com/office/drawing/2014/main" val="4209915346"/>
                    </a:ext>
                  </a:extLst>
                </a:gridCol>
              </a:tblGrid>
              <a:tr h="41394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Dataset 1: Ranked Scoring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94168"/>
                  </a:ext>
                </a:extLst>
              </a:tr>
              <a:tr h="83080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Hans" alt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        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Selecting</a:t>
                      </a:r>
                      <a:r>
                        <a:rPr lang="zh-Hans" alt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Nbors</a:t>
                      </a:r>
                      <a:b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Similarity Weight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Weight Threshold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Best-N-Estimator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Combined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7198427"/>
                  </a:ext>
                </a:extLst>
              </a:tr>
              <a:tr h="8308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0.05 + 40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1719027"/>
                  </a:ext>
                </a:extLst>
              </a:tr>
              <a:tr h="722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Pearson Correlation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45.7274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44.05147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32.68916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34.62473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33.7009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90340"/>
                  </a:ext>
                </a:extLst>
              </a:tr>
              <a:tr h="722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Mean-Squared-Difference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47.77998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47.77998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33.38771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35.12559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35.04042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81792"/>
                  </a:ext>
                </a:extLst>
              </a:tr>
              <a:tr h="722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SimRank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45.985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32.1453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32.3775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33.39524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35.0523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8833121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CB7E5B-5A02-4042-A23B-EDA3E057E30A}"/>
              </a:ext>
            </a:extLst>
          </p:cNvPr>
          <p:cNvCxnSpPr/>
          <p:nvPr/>
        </p:nvCxnSpPr>
        <p:spPr>
          <a:xfrm>
            <a:off x="430947" y="1905000"/>
            <a:ext cx="1188303" cy="8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5CB176-EDC1-5145-B76D-61AF32C17DD4}"/>
              </a:ext>
            </a:extLst>
          </p:cNvPr>
          <p:cNvCxnSpPr/>
          <p:nvPr/>
        </p:nvCxnSpPr>
        <p:spPr>
          <a:xfrm>
            <a:off x="1619250" y="2762250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56F44C-CAD4-D14E-9A61-F104CB88B875}"/>
              </a:ext>
            </a:extLst>
          </p:cNvPr>
          <p:cNvCxnSpPr>
            <a:cxnSpLocks/>
          </p:cNvCxnSpPr>
          <p:nvPr/>
        </p:nvCxnSpPr>
        <p:spPr>
          <a:xfrm>
            <a:off x="2590800" y="2762250"/>
            <a:ext cx="971550" cy="873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164E0D5-1379-1E47-8ABB-186951E1F873}"/>
              </a:ext>
            </a:extLst>
          </p:cNvPr>
          <p:cNvSpPr/>
          <p:nvPr/>
        </p:nvSpPr>
        <p:spPr>
          <a:xfrm>
            <a:off x="738916" y="319980"/>
            <a:ext cx="4135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54479875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B24CD6-5A91-F040-BDDE-E3F014F0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596992"/>
              </p:ext>
            </p:extLst>
          </p:nvPr>
        </p:nvGraphicFramePr>
        <p:xfrm>
          <a:off x="152400" y="895350"/>
          <a:ext cx="11715749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7709">
                  <a:extLst>
                    <a:ext uri="{9D8B030D-6E8A-4147-A177-3AD203B41FA5}">
                      <a16:colId xmlns:a16="http://schemas.microsoft.com/office/drawing/2014/main" val="3178884185"/>
                    </a:ext>
                  </a:extLst>
                </a:gridCol>
                <a:gridCol w="1703608">
                  <a:extLst>
                    <a:ext uri="{9D8B030D-6E8A-4147-A177-3AD203B41FA5}">
                      <a16:colId xmlns:a16="http://schemas.microsoft.com/office/drawing/2014/main" val="547636230"/>
                    </a:ext>
                  </a:extLst>
                </a:gridCol>
                <a:gridCol w="1703608">
                  <a:extLst>
                    <a:ext uri="{9D8B030D-6E8A-4147-A177-3AD203B41FA5}">
                      <a16:colId xmlns:a16="http://schemas.microsoft.com/office/drawing/2014/main" val="2550653391"/>
                    </a:ext>
                  </a:extLst>
                </a:gridCol>
                <a:gridCol w="1703608">
                  <a:extLst>
                    <a:ext uri="{9D8B030D-6E8A-4147-A177-3AD203B41FA5}">
                      <a16:colId xmlns:a16="http://schemas.microsoft.com/office/drawing/2014/main" val="470188731"/>
                    </a:ext>
                  </a:extLst>
                </a:gridCol>
                <a:gridCol w="1703608">
                  <a:extLst>
                    <a:ext uri="{9D8B030D-6E8A-4147-A177-3AD203B41FA5}">
                      <a16:colId xmlns:a16="http://schemas.microsoft.com/office/drawing/2014/main" val="2718285398"/>
                    </a:ext>
                  </a:extLst>
                </a:gridCol>
                <a:gridCol w="1703608">
                  <a:extLst>
                    <a:ext uri="{9D8B030D-6E8A-4147-A177-3AD203B41FA5}">
                      <a16:colId xmlns:a16="http://schemas.microsoft.com/office/drawing/2014/main" val="1111339942"/>
                    </a:ext>
                  </a:extLst>
                </a:gridCol>
              </a:tblGrid>
              <a:tr h="104502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Dataset 2: MAE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9679"/>
                  </a:ext>
                </a:extLst>
              </a:tr>
              <a:tr h="120178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                Selecting </a:t>
                      </a:r>
                      <a:r>
                        <a:rPr lang="en-US" sz="2400" u="none" strike="noStrike" dirty="0" err="1">
                          <a:effectLst/>
                        </a:rPr>
                        <a:t>Nbors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Similarity Weight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Weight Threshold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Best-N-Estimator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Combined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4750091"/>
                  </a:ext>
                </a:extLst>
              </a:tr>
              <a:tr h="1149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0.05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20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40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0.05 + 40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530088"/>
                  </a:ext>
                </a:extLst>
              </a:tr>
              <a:tr h="1045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Pearson Correlation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1.187658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1.185793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1.167949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1.167326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1.183761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0874638"/>
                  </a:ext>
                </a:extLst>
              </a:tr>
              <a:tr h="1045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Mean-Squared-Difference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1.168654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1.168654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1.170718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1.169313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1.166298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8609597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306067-9571-EC4A-B93D-B8001BF2219C}"/>
              </a:ext>
            </a:extLst>
          </p:cNvPr>
          <p:cNvCxnSpPr/>
          <p:nvPr/>
        </p:nvCxnSpPr>
        <p:spPr>
          <a:xfrm>
            <a:off x="152400" y="1924050"/>
            <a:ext cx="120015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AEFF47-2C37-284D-B15E-3DC393144AC0}"/>
              </a:ext>
            </a:extLst>
          </p:cNvPr>
          <p:cNvCxnSpPr/>
          <p:nvPr/>
        </p:nvCxnSpPr>
        <p:spPr>
          <a:xfrm>
            <a:off x="1352550" y="3143250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82FB7C-B2D3-D242-8375-0C8AE47F1293}"/>
              </a:ext>
            </a:extLst>
          </p:cNvPr>
          <p:cNvCxnSpPr>
            <a:cxnSpLocks/>
          </p:cNvCxnSpPr>
          <p:nvPr/>
        </p:nvCxnSpPr>
        <p:spPr>
          <a:xfrm>
            <a:off x="2305050" y="3143250"/>
            <a:ext cx="1028700" cy="121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1716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-409575" y="409575"/>
            <a:ext cx="6858000" cy="603885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14700" y="2680853"/>
            <a:ext cx="6819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</a:rPr>
              <a:t>THAN</a:t>
            </a:r>
            <a:r>
              <a:rPr lang="en-US" altLang="zh-CN" sz="8800" dirty="0">
                <a:solidFill>
                  <a:srgbClr val="157E9F"/>
                </a:solidFill>
              </a:rPr>
              <a:t>K YOU</a:t>
            </a:r>
            <a:endParaRPr lang="zh-CN" altLang="en-US" sz="8800" dirty="0">
              <a:solidFill>
                <a:srgbClr val="157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4070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23">
            <a:extLst>
              <a:ext uri="{FF2B5EF4-FFF2-40B4-BE49-F238E27FC236}">
                <a16:creationId xmlns:a16="http://schemas.microsoft.com/office/drawing/2014/main" id="{19FCC5BA-733C-491A-8959-B3426E57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3" b="66241"/>
          <a:stretch>
            <a:fillRect/>
          </a:stretch>
        </p:blipFill>
        <p:spPr bwMode="auto">
          <a:xfrm>
            <a:off x="1" y="3484034"/>
            <a:ext cx="6610351" cy="337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圆角矩形 24">
            <a:extLst>
              <a:ext uri="{FF2B5EF4-FFF2-40B4-BE49-F238E27FC236}">
                <a16:creationId xmlns:a16="http://schemas.microsoft.com/office/drawing/2014/main" id="{090B8420-B768-4373-9D22-D188A200694A}"/>
              </a:ext>
            </a:extLst>
          </p:cNvPr>
          <p:cNvSpPr/>
          <p:nvPr/>
        </p:nvSpPr>
        <p:spPr>
          <a:xfrm>
            <a:off x="5903385" y="1354667"/>
            <a:ext cx="656167" cy="670984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3600">
              <a:solidFill>
                <a:srgbClr val="FFFFFF"/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C187EC7-12D3-4C04-BD0F-2056CB5676BC}"/>
              </a:ext>
            </a:extLst>
          </p:cNvPr>
          <p:cNvGrpSpPr>
            <a:grpSpLocks/>
          </p:cNvGrpSpPr>
          <p:nvPr/>
        </p:nvGrpSpPr>
        <p:grpSpPr bwMode="auto">
          <a:xfrm>
            <a:off x="6769099" y="1354667"/>
            <a:ext cx="4319455" cy="670984"/>
            <a:chOff x="6339097" y="1573726"/>
            <a:chExt cx="3744416" cy="51150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6F3E6DC6-2DDD-4D46-8D77-16420823F21A}"/>
                </a:ext>
              </a:extLst>
            </p:cNvPr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48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51CDE8F-417D-4C48-9E1A-B8FA3E1897DF}"/>
                </a:ext>
              </a:extLst>
            </p:cNvPr>
            <p:cNvSpPr/>
            <p:nvPr/>
          </p:nvSpPr>
          <p:spPr>
            <a:xfrm>
              <a:off x="6886623" y="1645118"/>
              <a:ext cx="2782308" cy="375391"/>
            </a:xfrm>
            <a:prstGeom prst="rect">
              <a:avLst/>
            </a:prstGeom>
          </p:spPr>
          <p:txBody>
            <a:bodyPr wrap="square" lIns="162613" tIns="81307" rIns="162613" bIns="81307">
              <a:spAutoFit/>
            </a:bodyPr>
            <a:lstStyle/>
            <a:p>
              <a:pPr algn="ctr">
                <a:defRPr/>
              </a:pPr>
              <a:r>
                <a:rPr lang="en-US" altLang="zh-CN" sz="21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微软雅黑" panose="020B0503020204020204" pitchFamily="34" charset="-122"/>
                </a:rPr>
                <a:t>Data Sets</a:t>
              </a:r>
              <a:endParaRPr lang="zh-CN" altLang="zh-CN" sz="2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225B626F-7055-452C-9740-0BD291988E94}"/>
              </a:ext>
            </a:extLst>
          </p:cNvPr>
          <p:cNvSpPr/>
          <p:nvPr/>
        </p:nvSpPr>
        <p:spPr>
          <a:xfrm>
            <a:off x="5903385" y="2286001"/>
            <a:ext cx="656167" cy="6731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3600">
              <a:solidFill>
                <a:srgbClr val="FFFFFF"/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8170964-398A-4819-AC5F-4D368EA13EFC}"/>
              </a:ext>
            </a:extLst>
          </p:cNvPr>
          <p:cNvGrpSpPr>
            <a:grpSpLocks/>
          </p:cNvGrpSpPr>
          <p:nvPr/>
        </p:nvGrpSpPr>
        <p:grpSpPr bwMode="auto">
          <a:xfrm>
            <a:off x="6769099" y="2277219"/>
            <a:ext cx="4344853" cy="673101"/>
            <a:chOff x="6315199" y="2410178"/>
            <a:chExt cx="3744416" cy="511504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23AAE3A7-3181-4E7E-8508-9112A228C5FE}"/>
                </a:ext>
              </a:extLst>
            </p:cNvPr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48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0A0644F-87CB-4A51-B880-C49C0F5965BD}"/>
                </a:ext>
              </a:extLst>
            </p:cNvPr>
            <p:cNvSpPr/>
            <p:nvPr/>
          </p:nvSpPr>
          <p:spPr>
            <a:xfrm>
              <a:off x="6339202" y="2450391"/>
              <a:ext cx="3628184" cy="405444"/>
            </a:xfrm>
            <a:prstGeom prst="rect">
              <a:avLst/>
            </a:prstGeom>
          </p:spPr>
          <p:txBody>
            <a:bodyPr wrap="square" lIns="162613" tIns="81307" rIns="162613" bIns="81307">
              <a:spAutoFit/>
            </a:bodyPr>
            <a:lstStyle/>
            <a:p>
              <a:pPr>
                <a:defRPr/>
              </a:pPr>
              <a:r>
                <a:rPr lang="en-US" altLang="zh-CN" sz="2400" b="1" kern="100" dirty="0">
                  <a:solidFill>
                    <a:schemeClr val="bg1"/>
                  </a:solidFill>
                  <a:cs typeface="Times New Roman" panose="02020603050405020304" pitchFamily="18" charset="0"/>
                  <a:sym typeface="微软雅黑" panose="020B0503020204020204" pitchFamily="34" charset="-122"/>
                </a:rPr>
                <a:t>   </a:t>
              </a:r>
              <a:r>
                <a:rPr lang="zh-Hans" altLang="en-US" sz="2400" b="1" kern="100" dirty="0">
                  <a:solidFill>
                    <a:schemeClr val="bg1"/>
                  </a:solidFill>
                  <a:cs typeface="Times New Roman" panose="02020603050405020304" pitchFamily="18" charset="0"/>
                  <a:sym typeface="微软雅黑" panose="020B0503020204020204" pitchFamily="34" charset="-122"/>
                </a:rPr>
                <a:t>  </a:t>
              </a:r>
              <a:r>
                <a:rPr lang="en-US" altLang="zh-CN" sz="21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微软雅黑" panose="020B0503020204020204" pitchFamily="34" charset="-122"/>
                </a:rPr>
                <a:t>Memory Based Algorithm</a:t>
              </a:r>
              <a:endParaRPr lang="zh-CN" altLang="zh-CN" sz="2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B18AC2DF-B182-42BD-95F8-ECED59DDA0C0}"/>
              </a:ext>
            </a:extLst>
          </p:cNvPr>
          <p:cNvSpPr/>
          <p:nvPr/>
        </p:nvSpPr>
        <p:spPr>
          <a:xfrm>
            <a:off x="5903385" y="3204634"/>
            <a:ext cx="656167" cy="6731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3600">
              <a:solidFill>
                <a:srgbClr val="FFFFFF"/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46D2F38-6711-4DE5-B4BF-2FD1D5EAA020}"/>
              </a:ext>
            </a:extLst>
          </p:cNvPr>
          <p:cNvGrpSpPr>
            <a:grpSpLocks/>
          </p:cNvGrpSpPr>
          <p:nvPr/>
        </p:nvGrpSpPr>
        <p:grpSpPr bwMode="auto">
          <a:xfrm>
            <a:off x="6769100" y="3283694"/>
            <a:ext cx="4319453" cy="670985"/>
            <a:chOff x="6339097" y="3296031"/>
            <a:chExt cx="4081827" cy="511504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E9022CB6-AE18-4052-B07D-09691ED63D0F}"/>
                </a:ext>
              </a:extLst>
            </p:cNvPr>
            <p:cNvSpPr/>
            <p:nvPr/>
          </p:nvSpPr>
          <p:spPr>
            <a:xfrm>
              <a:off x="6339097" y="3296031"/>
              <a:ext cx="4081827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100" b="1" dirty="0">
                  <a:solidFill>
                    <a:srgbClr val="FFFFFF"/>
                  </a:solidFill>
                  <a:cs typeface="Arial Unicode MS" panose="020B0604020202020204" pitchFamily="34" charset="-122"/>
                  <a:sym typeface="微软雅黑" panose="020B0503020204020204" pitchFamily="34" charset="-122"/>
                </a:rPr>
                <a:t>Model Based Algorithm</a:t>
              </a:r>
              <a:endParaRPr lang="zh-CN" altLang="en-US" sz="2100" b="1" dirty="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8E28DA1-2DBC-4C63-9C2D-9094FC75089B}"/>
                </a:ext>
              </a:extLst>
            </p:cNvPr>
            <p:cNvSpPr/>
            <p:nvPr/>
          </p:nvSpPr>
          <p:spPr>
            <a:xfrm>
              <a:off x="6899159" y="3336371"/>
              <a:ext cx="2736304" cy="438055"/>
            </a:xfrm>
            <a:prstGeom prst="rect">
              <a:avLst/>
            </a:prstGeom>
          </p:spPr>
          <p:txBody>
            <a:bodyPr lIns="162613" tIns="81307" rIns="162613" bIns="81307">
              <a:spAutoFit/>
            </a:bodyPr>
            <a:lstStyle/>
            <a:p>
              <a:pPr>
                <a:defRPr/>
              </a:pPr>
              <a:endParaRPr lang="zh-CN" altLang="zh-CN" sz="2667" b="1" kern="100" dirty="0">
                <a:solidFill>
                  <a:schemeClr val="bg1"/>
                </a:solidFill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F07E82BE-8351-42B5-8F87-1EAC70395279}"/>
              </a:ext>
            </a:extLst>
          </p:cNvPr>
          <p:cNvSpPr/>
          <p:nvPr/>
        </p:nvSpPr>
        <p:spPr>
          <a:xfrm>
            <a:off x="5903385" y="4142318"/>
            <a:ext cx="656167" cy="67098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rgbClr val="FFFFFF"/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70E9332-1470-4B86-8966-1AC8058BE89F}"/>
              </a:ext>
            </a:extLst>
          </p:cNvPr>
          <p:cNvGrpSpPr>
            <a:grpSpLocks/>
          </p:cNvGrpSpPr>
          <p:nvPr/>
        </p:nvGrpSpPr>
        <p:grpSpPr bwMode="auto">
          <a:xfrm>
            <a:off x="6769099" y="4177611"/>
            <a:ext cx="4319453" cy="670983"/>
            <a:chOff x="6339097" y="4180903"/>
            <a:chExt cx="3744416" cy="511504"/>
          </a:xfrm>
        </p:grpSpPr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556F1694-ABFE-428B-BDCC-D9C87EABAA01}"/>
                </a:ext>
              </a:extLst>
            </p:cNvPr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48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AFB481F-7302-4DB8-AD31-9F620BF2B323}"/>
                </a:ext>
              </a:extLst>
            </p:cNvPr>
            <p:cNvSpPr/>
            <p:nvPr/>
          </p:nvSpPr>
          <p:spPr>
            <a:xfrm>
              <a:off x="6886623" y="4256318"/>
              <a:ext cx="2736304" cy="375392"/>
            </a:xfrm>
            <a:prstGeom prst="rect">
              <a:avLst/>
            </a:prstGeom>
          </p:spPr>
          <p:txBody>
            <a:bodyPr lIns="162613" tIns="81307" rIns="162613" bIns="81307">
              <a:spAutoFit/>
            </a:bodyPr>
            <a:lstStyle/>
            <a:p>
              <a:pPr algn="ctr">
                <a:defRPr/>
              </a:pPr>
              <a:r>
                <a:rPr lang="en-US" altLang="zh-CN" sz="2100" b="1" kern="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Evaluation</a:t>
              </a:r>
              <a:endParaRPr lang="zh-CN" altLang="zh-CN" sz="2100" b="1" kern="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BAF8843A-7B5A-42D8-97B0-77178CE2E6C0}"/>
              </a:ext>
            </a:extLst>
          </p:cNvPr>
          <p:cNvSpPr/>
          <p:nvPr/>
        </p:nvSpPr>
        <p:spPr>
          <a:xfrm>
            <a:off x="5903385" y="5071533"/>
            <a:ext cx="656167" cy="670984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3600">
              <a:solidFill>
                <a:srgbClr val="FFFFFF"/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DEDB2EC-890F-49D6-9611-A8DF326EF091}"/>
              </a:ext>
            </a:extLst>
          </p:cNvPr>
          <p:cNvGrpSpPr>
            <a:grpSpLocks/>
          </p:cNvGrpSpPr>
          <p:nvPr/>
        </p:nvGrpSpPr>
        <p:grpSpPr bwMode="auto">
          <a:xfrm>
            <a:off x="6769100" y="5071527"/>
            <a:ext cx="4319453" cy="670983"/>
            <a:chOff x="6339097" y="5057483"/>
            <a:chExt cx="3744416" cy="511504"/>
          </a:xfrm>
        </p:grpSpPr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51C80B7F-3A11-46F3-863B-6B8192B8287E}"/>
                </a:ext>
              </a:extLst>
            </p:cNvPr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48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8BD2AD7-FCAD-480B-A15B-A7EAFD90C44B}"/>
                </a:ext>
              </a:extLst>
            </p:cNvPr>
            <p:cNvSpPr/>
            <p:nvPr/>
          </p:nvSpPr>
          <p:spPr>
            <a:xfrm>
              <a:off x="6886624" y="5133321"/>
              <a:ext cx="2736304" cy="375391"/>
            </a:xfrm>
            <a:prstGeom prst="rect">
              <a:avLst/>
            </a:prstGeom>
          </p:spPr>
          <p:txBody>
            <a:bodyPr lIns="162613" tIns="81307" rIns="162613" bIns="81307">
              <a:spAutoFit/>
            </a:bodyPr>
            <a:lstStyle/>
            <a:p>
              <a:pPr algn="ctr">
                <a:defRPr/>
              </a:pPr>
              <a:r>
                <a:rPr lang="en-US" altLang="zh-CN" sz="2100" b="1" kern="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Result Analysis</a:t>
              </a:r>
              <a:endParaRPr lang="zh-CN" altLang="zh-CN" sz="2100" b="1" kern="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67" name="下箭头 66">
            <a:extLst>
              <a:ext uri="{FF2B5EF4-FFF2-40B4-BE49-F238E27FC236}">
                <a16:creationId xmlns:a16="http://schemas.microsoft.com/office/drawing/2014/main" id="{F1FFD4F3-AFE7-4CB1-939C-6393D6EDA034}"/>
              </a:ext>
            </a:extLst>
          </p:cNvPr>
          <p:cNvSpPr/>
          <p:nvPr/>
        </p:nvSpPr>
        <p:spPr>
          <a:xfrm rot="16200000">
            <a:off x="4803776" y="1446742"/>
            <a:ext cx="575733" cy="679449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39" tIns="45671" rIns="91339" bIns="45671" anchor="ctr"/>
          <a:lstStyle/>
          <a:p>
            <a:pPr algn="ctr"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B9310F-0035-4B49-AAE8-27AF38F15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750" y="1382438"/>
            <a:ext cx="2587485" cy="615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15" tIns="60905" rIns="121815" bIns="6090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2"/>
                </a:solidFill>
                <a:sym typeface="微软雅黑" panose="020B0503020204020204" pitchFamily="34" charset="-122"/>
              </a:rPr>
              <a:t>CONTENTS</a:t>
            </a:r>
            <a:endParaRPr lang="zh-CN" altLang="en-US" b="1" dirty="0">
              <a:solidFill>
                <a:schemeClr val="tx2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151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30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8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4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9" grpId="0" animBg="1"/>
      <p:bldP spid="29" grpId="1" animBg="1"/>
      <p:bldP spid="36" grpId="0" animBg="1"/>
      <p:bldP spid="36" grpId="1" animBg="1"/>
      <p:bldP spid="40" grpId="0" animBg="1"/>
      <p:bldP spid="40" grpId="1" animBg="1"/>
      <p:bldP spid="48" grpId="0" animBg="1"/>
      <p:bldP spid="48" grpId="1" animBg="1"/>
      <p:bldP spid="67" grpId="0" animBg="1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>
            <a:extLst>
              <a:ext uri="{FF2B5EF4-FFF2-40B4-BE49-F238E27FC236}">
                <a16:creationId xmlns:a16="http://schemas.microsoft.com/office/drawing/2014/main" id="{6D7A94D7-E3EC-054C-809C-D6D3AA6AE0BE}"/>
              </a:ext>
            </a:extLst>
          </p:cNvPr>
          <p:cNvSpPr txBox="1"/>
          <p:nvPr/>
        </p:nvSpPr>
        <p:spPr>
          <a:xfrm>
            <a:off x="4438254" y="703046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Set Info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4A29D3BC-3BDD-234A-9415-BE8D3CAFEC44}"/>
              </a:ext>
            </a:extLst>
          </p:cNvPr>
          <p:cNvSpPr txBox="1"/>
          <p:nvPr/>
        </p:nvSpPr>
        <p:spPr>
          <a:xfrm>
            <a:off x="1511058" y="1726416"/>
            <a:ext cx="37688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Set</a:t>
            </a:r>
            <a:r>
              <a:rPr lang="zh-Hans" alt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Hans" alt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Anonymous Microsoft Web Data</a:t>
            </a:r>
          </a:p>
          <a:p>
            <a:endParaRPr lang="zh-CN" altLang="en-US" sz="22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22B69673-F0DB-4349-B1AB-D61B67C8F681}"/>
              </a:ext>
            </a:extLst>
          </p:cNvPr>
          <p:cNvSpPr txBox="1"/>
          <p:nvPr/>
        </p:nvSpPr>
        <p:spPr>
          <a:xfrm>
            <a:off x="6839855" y="1726416"/>
            <a:ext cx="3391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Data Set 2: Movies Grading Data</a:t>
            </a:r>
            <a:endParaRPr lang="zh-CN" altLang="en-US" sz="22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4DE93A77-47FC-404F-A43F-6AE725A1D24C}"/>
              </a:ext>
            </a:extLst>
          </p:cNvPr>
          <p:cNvSpPr txBox="1"/>
          <p:nvPr/>
        </p:nvSpPr>
        <p:spPr>
          <a:xfrm>
            <a:off x="1511058" y="3338509"/>
            <a:ext cx="554534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Binary (0 for not visited &amp; 1 for visited)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User: </a:t>
            </a:r>
            <a:r>
              <a:rPr lang="en-US" dirty="0"/>
              <a:t>User indices range from 10010 to 42708 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Feature (web): Site indices ranging from 1000 to 1295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Train: 4151* 85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Test:   665 * 85</a:t>
            </a:r>
            <a:endParaRPr lang="zh-CN" altLang="en-US" dirty="0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0A79E69C-6D67-1A46-A94D-B0A3CB9B1656}"/>
              </a:ext>
            </a:extLst>
          </p:cNvPr>
          <p:cNvSpPr txBox="1"/>
          <p:nvPr/>
        </p:nvSpPr>
        <p:spPr>
          <a:xfrm>
            <a:off x="6839855" y="3338509"/>
            <a:ext cx="535214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6 Categories ( movie rating from 1 to 6)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User: </a:t>
            </a:r>
            <a:r>
              <a:rPr lang="en-US" dirty="0"/>
              <a:t>User indices range from 1 to 74418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Feature(Movie):</a:t>
            </a:r>
            <a:r>
              <a:rPr lang="en-US" dirty="0"/>
              <a:t>Movie indices range from 1 to 1648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Train: 5055 * 1619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Test:   5055 * 1597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77950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676400" y="1036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Implementation: Variants being tested</a:t>
            </a:r>
          </a:p>
        </p:txBody>
      </p:sp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473057930"/>
              </p:ext>
            </p:extLst>
          </p:nvPr>
        </p:nvGraphicFramePr>
        <p:xfrm>
          <a:off x="1889750" y="1429204"/>
          <a:ext cx="8412500" cy="49573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0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4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lgorithm</a:t>
                      </a:r>
                    </a:p>
                  </a:txBody>
                  <a:tcPr marL="91450" marR="91450" marT="45725" marB="45725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Component</a:t>
                      </a:r>
                    </a:p>
                  </a:txBody>
                  <a:tcPr marL="91450" marR="91450" marT="45725" marB="45725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Variants</a:t>
                      </a:r>
                    </a:p>
                  </a:txBody>
                  <a:tcPr marL="91450" marR="91450" marT="45725" marB="45725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Data</a:t>
                      </a:r>
                    </a:p>
                  </a:txBody>
                  <a:tcPr marL="91450" marR="91450" marT="45725" marB="45725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64">
                <a:tc rowSpan="9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Memory-based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Algorithm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Similarity Weight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Pearson Correlation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Mean Square Difference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SimRank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Variance Weighting</a:t>
                      </a:r>
                    </a:p>
                  </a:txBody>
                  <a:tcPr marL="91450" marR="91450" marT="45725" marB="45725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Selecting Neighbors</a:t>
                      </a:r>
                    </a:p>
                  </a:txBody>
                  <a:tcPr marL="91450" marR="91450" marT="45725" marB="45725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Threshold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019922"/>
                  </a:ext>
                </a:extLst>
              </a:tr>
              <a:tr h="34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Best-n-estimator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Combined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95948"/>
                  </a:ext>
                </a:extLst>
              </a:tr>
              <a:tr h="34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Rating Normalization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Deviation for Mean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5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Z-score</a:t>
                      </a:r>
                    </a:p>
                  </a:txBody>
                  <a:tcPr marL="91450" marR="91450" marT="45725" marB="45725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10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Model-based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Algorithm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Cluster Models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03340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5B3C-7194-C24E-ABEB-BE4378F2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326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kumimoji="1" lang="en-US" altLang="zh-CN" sz="3100" b="1" dirty="0"/>
              <a:t>Weight all users with respect to similarity with the active user:</a:t>
            </a:r>
            <a:br>
              <a:rPr kumimoji="1" lang="en-US" altLang="zh-CN" sz="3100" b="1" dirty="0"/>
            </a:br>
            <a:endParaRPr lang="en-US" sz="31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570A-E9E6-A449-8C5E-3192DCB52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587"/>
            <a:ext cx="10654750" cy="4732304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Pearson Correlation</a:t>
            </a:r>
            <a:endParaRPr lang="en-US" altLang="zh-CN" b="1" dirty="0">
              <a:solidFill>
                <a:schemeClr val="accent5"/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sym typeface="微软雅黑" panose="020B0503020204020204" pitchFamily="34" charset="-122"/>
              </a:rPr>
              <a:t>Measures the degree to which a linear relationship exists between </a:t>
            </a:r>
            <a:r>
              <a:rPr lang="zh-Hans" altLang="en-US" dirty="0">
                <a:solidFill>
                  <a:srgbClr val="000000"/>
                </a:solidFill>
                <a:sym typeface="微软雅黑" panose="020B0503020204020204" pitchFamily="34" charset="-122"/>
              </a:rPr>
              <a:t>         </a:t>
            </a:r>
            <a:r>
              <a:rPr lang="en-US" altLang="zh-Hans" dirty="0">
                <a:solidFill>
                  <a:srgbClr val="000000"/>
                </a:solidFill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微软雅黑" panose="020B0503020204020204" pitchFamily="34" charset="-122"/>
              </a:rPr>
              <a:t>two variables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r>
              <a:rPr lang="en-US" altLang="zh-Hans" b="1" dirty="0">
                <a:solidFill>
                  <a:schemeClr val="accent5"/>
                </a:solidFill>
                <a:sym typeface="微软雅黑" panose="020B0503020204020204" pitchFamily="34" charset="-122"/>
              </a:rPr>
              <a:t>Mean</a:t>
            </a:r>
            <a:r>
              <a:rPr lang="zh-Hans" altLang="en-US" b="1" dirty="0">
                <a:solidFill>
                  <a:schemeClr val="accent5"/>
                </a:solidFill>
                <a:sym typeface="微软雅黑" panose="020B0503020204020204" pitchFamily="34" charset="-122"/>
              </a:rPr>
              <a:t> </a:t>
            </a:r>
            <a:r>
              <a:rPr lang="en-US" altLang="zh-Hans" b="1" dirty="0">
                <a:solidFill>
                  <a:schemeClr val="accent5"/>
                </a:solidFill>
                <a:sym typeface="微软雅黑" panose="020B0503020204020204" pitchFamily="34" charset="-122"/>
              </a:rPr>
              <a:t>Square</a:t>
            </a:r>
            <a:r>
              <a:rPr lang="zh-Hans" altLang="en-US" b="1" dirty="0">
                <a:solidFill>
                  <a:schemeClr val="accent5"/>
                </a:solidFill>
                <a:sym typeface="微软雅黑" panose="020B0503020204020204" pitchFamily="34" charset="-122"/>
              </a:rPr>
              <a:t> </a:t>
            </a:r>
            <a:r>
              <a:rPr lang="en-US" altLang="zh-Hans" b="1" dirty="0">
                <a:solidFill>
                  <a:schemeClr val="accent5"/>
                </a:solidFill>
                <a:sym typeface="微软雅黑" panose="020B0503020204020204" pitchFamily="34" charset="-122"/>
              </a:rPr>
              <a:t>Difference</a:t>
            </a:r>
          </a:p>
          <a:p>
            <a:endParaRPr lang="en-US" altLang="zh-CN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Shape 100">
            <a:extLst>
              <a:ext uri="{FF2B5EF4-FFF2-40B4-BE49-F238E27FC236}">
                <a16:creationId xmlns:a16="http://schemas.microsoft.com/office/drawing/2014/main" id="{22F0FD70-51A4-1C48-B90E-35B5B90096F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982" y="3109707"/>
            <a:ext cx="6643191" cy="96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ECF623-43AF-B149-892D-D7A47E998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4114"/>
            <a:ext cx="4702667" cy="19459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A111D3-5CB8-FC42-BA12-918C92627351}"/>
              </a:ext>
            </a:extLst>
          </p:cNvPr>
          <p:cNvSpPr/>
          <p:nvPr/>
        </p:nvSpPr>
        <p:spPr>
          <a:xfrm>
            <a:off x="838200" y="192605"/>
            <a:ext cx="51622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Similarity Weight:</a:t>
            </a:r>
          </a:p>
        </p:txBody>
      </p:sp>
    </p:spTree>
    <p:extLst>
      <p:ext uri="{BB962C8B-B14F-4D97-AF65-F5344CB8AC3E}">
        <p14:creationId xmlns:p14="http://schemas.microsoft.com/office/powerpoint/2010/main" val="3394104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87">
            <a:extLst>
              <a:ext uri="{FF2B5EF4-FFF2-40B4-BE49-F238E27FC236}">
                <a16:creationId xmlns:a16="http://schemas.microsoft.com/office/drawing/2014/main" id="{CFD460FF-D09B-A84D-A8F2-F400112F9E76}"/>
              </a:ext>
            </a:extLst>
          </p:cNvPr>
          <p:cNvSpPr/>
          <p:nvPr/>
        </p:nvSpPr>
        <p:spPr>
          <a:xfrm>
            <a:off x="818323" y="1249475"/>
            <a:ext cx="9239837" cy="2716092"/>
          </a:xfrm>
          <a:prstGeom prst="rect">
            <a:avLst/>
          </a:prstGeom>
        </p:spPr>
        <p:txBody>
          <a:bodyPr wrap="square" lIns="68543" tIns="34272" rIns="68543" bIns="34272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For the algorithm of </a:t>
            </a:r>
            <a:r>
              <a:rPr lang="en-US" altLang="zh-CN" sz="2400" b="1" dirty="0" err="1"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SimRank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,  we mainly implement these two equations below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Times" charset="0"/>
              <a:ea typeface="Times" charset="0"/>
              <a:cs typeface="Times" charset="0"/>
              <a:sym typeface="微软雅黑" panose="020B0503020204020204" pitchFamily="34" charset="-122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D30BE-D401-7B4C-B5ED-DD5CF7EB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3" y="3116071"/>
            <a:ext cx="5861811" cy="892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2E316B-6C56-2B43-A03E-9509E65B1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9" y="2089712"/>
            <a:ext cx="5466631" cy="930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DD9EF6-E452-144A-A3C5-C3F632319895}"/>
              </a:ext>
            </a:extLst>
          </p:cNvPr>
          <p:cNvSpPr txBox="1"/>
          <p:nvPr/>
        </p:nvSpPr>
        <p:spPr>
          <a:xfrm>
            <a:off x="818323" y="4344139"/>
            <a:ext cx="769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</a:rPr>
              <a:t>The way to compute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</a:rPr>
              <a:t>SimRank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</a:rPr>
              <a:t> is the naïve method: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9E2B62-4A72-BC4B-A5C9-425FC30CA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59" y="4889543"/>
            <a:ext cx="4122514" cy="1014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0E3A36-6A36-D948-92E7-18ADF55D5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057" y="4889543"/>
            <a:ext cx="5730482" cy="10147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887F0E-04F2-B447-8F33-F01DB0965662}"/>
              </a:ext>
            </a:extLst>
          </p:cNvPr>
          <p:cNvSpPr/>
          <p:nvPr/>
        </p:nvSpPr>
        <p:spPr>
          <a:xfrm>
            <a:off x="818323" y="247440"/>
            <a:ext cx="2678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SimRank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60822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 187">
            <a:extLst>
              <a:ext uri="{FF2B5EF4-FFF2-40B4-BE49-F238E27FC236}">
                <a16:creationId xmlns:a16="http://schemas.microsoft.com/office/drawing/2014/main" id="{4D9CD2F6-2F63-40CF-BF69-93B0318C4F00}"/>
              </a:ext>
            </a:extLst>
          </p:cNvPr>
          <p:cNvSpPr/>
          <p:nvPr/>
        </p:nvSpPr>
        <p:spPr>
          <a:xfrm>
            <a:off x="322792" y="1005871"/>
            <a:ext cx="11053795" cy="1733439"/>
          </a:xfrm>
          <a:prstGeom prst="rect">
            <a:avLst/>
          </a:prstGeom>
        </p:spPr>
        <p:txBody>
          <a:bodyPr wrap="square" lIns="91391" tIns="45696" rIns="91391" bIns="45696">
            <a:spAutoFit/>
          </a:bodyPr>
          <a:lstStyle/>
          <a:p>
            <a:pPr>
              <a:defRPr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>
              <a:defRPr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>
              <a:defRPr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>
              <a:defRPr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>
              <a:defRPr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113332-1A3B-4230-BED9-B9F097C7A867}"/>
              </a:ext>
            </a:extLst>
          </p:cNvPr>
          <p:cNvSpPr txBox="1"/>
          <p:nvPr/>
        </p:nvSpPr>
        <p:spPr>
          <a:xfrm>
            <a:off x="416984" y="78318"/>
            <a:ext cx="11613651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Model Based Algorithm – Cluster Model</a:t>
            </a:r>
            <a:endParaRPr lang="zh-CN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1" y="1170507"/>
            <a:ext cx="8064896" cy="56874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6517" y="1508788"/>
                <a:ext cx="3470124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For initialization,</a:t>
                </a:r>
              </a:p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       Set parameter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 random variable which sum by class is 1.</a:t>
                </a:r>
              </a:p>
              <a:p>
                <a:endParaRPr lang="en-US" sz="2400" dirty="0"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For iteration,</a:t>
                </a:r>
              </a:p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       We set the iteration as 100; There is also another stop sign which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r-HR" sz="2400" i="1">
                              <a:latin typeface="Cambria Math" panose="02040503050406030204" pitchFamily="18" charset="0"/>
                              <a:ea typeface="Times" charset="0"/>
                              <a:cs typeface="Times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Times" charset="0"/>
                                  <a:cs typeface="Times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  <a:ea typeface="Times" charset="0"/>
                              <a:cs typeface="Times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Times" charset="0"/>
                                  <a:cs typeface="Times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charset="0"/>
                          <a:ea typeface="Times" charset="0"/>
                          <a:cs typeface="Times" charset="0"/>
                        </a:rPr>
                        <m:t>≤</m:t>
                      </m:r>
                      <m:r>
                        <a:rPr lang="en-US" sz="2400" i="1">
                          <a:latin typeface="Cambria Math" charset="0"/>
                          <a:ea typeface="Times" charset="0"/>
                          <a:cs typeface="Times" charset="0"/>
                        </a:rPr>
                        <m:t>0.05</m:t>
                      </m:r>
                    </m:oMath>
                  </m:oMathPara>
                </a14:m>
                <a:endParaRPr lang="en-US" sz="2400" dirty="0"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    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517" y="1508788"/>
                <a:ext cx="3470124" cy="4154984"/>
              </a:xfrm>
              <a:prstGeom prst="rect">
                <a:avLst/>
              </a:prstGeom>
              <a:blipFill>
                <a:blip r:embed="rId4"/>
                <a:stretch>
                  <a:fillRect l="-2920" t="-1220" r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555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2FEC99-4484-584D-B014-C46E1F1A0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52" y="198783"/>
            <a:ext cx="6659217" cy="66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5240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38200" y="187836"/>
            <a:ext cx="10515600" cy="1325563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 Rating Normalization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idx="1"/>
          </p:nvPr>
        </p:nvSpPr>
        <p:spPr>
          <a:xfrm>
            <a:off x="838200" y="1432075"/>
            <a:ext cx="10515600" cy="47448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ts val="2800"/>
              <a:buChar char="•"/>
            </a:pPr>
            <a:r>
              <a:rPr lang="en-US" b="1" dirty="0"/>
              <a:t>Deviation for mean</a:t>
            </a:r>
          </a:p>
          <a:p>
            <a:pPr marL="17780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406400" rtl="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457200" lvl="0" indent="-406400" rtl="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457200" lvl="0" indent="-406400" rtl="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457200" lvl="0" indent="-406400" rtl="0">
              <a:spcBef>
                <a:spcPts val="0"/>
              </a:spcBef>
              <a:buSzPts val="2800"/>
              <a:buChar char="•"/>
            </a:pPr>
            <a:r>
              <a:rPr lang="en-US" b="1" dirty="0"/>
              <a:t>Z-score:</a:t>
            </a:r>
          </a:p>
          <a:p>
            <a:pPr marL="17780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174" y="1928191"/>
            <a:ext cx="6703757" cy="1710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12E0FD-4321-4348-B762-EDF627AC6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890" y="4468659"/>
            <a:ext cx="6687041" cy="170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028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{919C1C4B-201E-7344-9ADF-376B7B31A8F8}tf10001069</Template>
  <TotalTime>1385</TotalTime>
  <Words>417</Words>
  <Application>Microsoft Macintosh PowerPoint</Application>
  <PresentationFormat>Widescreen</PresentationFormat>
  <Paragraphs>179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 Unicode MS</vt:lpstr>
      <vt:lpstr>等线</vt:lpstr>
      <vt:lpstr>等线 Light</vt:lpstr>
      <vt:lpstr>微软雅黑</vt:lpstr>
      <vt:lpstr>微软雅黑</vt:lpstr>
      <vt:lpstr>宋体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Implementation: Variants being tested</vt:lpstr>
      <vt:lpstr> Weight all users with respect to similarity with the active user: </vt:lpstr>
      <vt:lpstr>PowerPoint Presentation</vt:lpstr>
      <vt:lpstr>PowerPoint Presentation</vt:lpstr>
      <vt:lpstr>PowerPoint Presentation</vt:lpstr>
      <vt:lpstr> Rating Normalization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 Gup</dc:creator>
  <cp:lastModifiedBy>Du Gup</cp:lastModifiedBy>
  <cp:revision>31</cp:revision>
  <dcterms:created xsi:type="dcterms:W3CDTF">2018-04-17T19:12:16Z</dcterms:created>
  <dcterms:modified xsi:type="dcterms:W3CDTF">2018-04-18T18:17:18Z</dcterms:modified>
</cp:coreProperties>
</file>