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363"/>
  </p:normalViewPr>
  <p:slideViewPr>
    <p:cSldViewPr snapToGrid="0" snapToObjects="1">
      <p:cViewPr varScale="1">
        <p:scale>
          <a:sx n="76" d="100"/>
          <a:sy n="7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B6206-91C5-374F-A24D-F801417F4259}" type="doc">
      <dgm:prSet loTypeId="urn:microsoft.com/office/officeart/2005/8/layout/vList3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386DB48-37A0-3A46-B85C-5FE9E8116902}">
      <dgm:prSet/>
      <dgm:spPr/>
      <dgm:t>
        <a:bodyPr/>
        <a:lstStyle/>
        <a:p>
          <a:pPr rtl="0"/>
          <a:r>
            <a:rPr lang="en-US" dirty="0"/>
            <a:t>Data</a:t>
          </a:r>
          <a:r>
            <a:rPr lang="en-US" altLang="zh-CN" dirty="0"/>
            <a:t> </a:t>
          </a:r>
          <a:r>
            <a:rPr lang="en-US" dirty="0"/>
            <a:t>Processing</a:t>
          </a:r>
        </a:p>
      </dgm:t>
    </dgm:pt>
    <dgm:pt modelId="{E25D8DAB-FB7C-A748-8575-4AC0446AE6FB}" type="parTrans" cxnId="{A3AE8755-2093-F547-8B52-8023A4D53496}">
      <dgm:prSet/>
      <dgm:spPr/>
      <dgm:t>
        <a:bodyPr/>
        <a:lstStyle/>
        <a:p>
          <a:endParaRPr lang="en-US"/>
        </a:p>
      </dgm:t>
    </dgm:pt>
    <dgm:pt modelId="{7B8A936C-F173-0A4D-84B7-60A3A7F07F68}" type="sibTrans" cxnId="{A3AE8755-2093-F547-8B52-8023A4D53496}">
      <dgm:prSet/>
      <dgm:spPr/>
      <dgm:t>
        <a:bodyPr/>
        <a:lstStyle/>
        <a:p>
          <a:endParaRPr lang="en-US"/>
        </a:p>
      </dgm:t>
    </dgm:pt>
    <dgm:pt modelId="{D3C81D0D-0E4C-EE46-BA52-EB901EEA09CF}">
      <dgm:prSet/>
      <dgm:spPr/>
      <dgm:t>
        <a:bodyPr/>
        <a:lstStyle/>
        <a:p>
          <a:pPr rtl="0"/>
          <a:r>
            <a:rPr lang="en-US"/>
            <a:t>Algorithm</a:t>
          </a:r>
        </a:p>
      </dgm:t>
    </dgm:pt>
    <dgm:pt modelId="{447DD3BE-5751-7848-98BF-4DA66415E9BE}" type="parTrans" cxnId="{1524FC05-5F19-404C-A148-07047AA5870B}">
      <dgm:prSet/>
      <dgm:spPr/>
      <dgm:t>
        <a:bodyPr/>
        <a:lstStyle/>
        <a:p>
          <a:endParaRPr lang="en-US"/>
        </a:p>
      </dgm:t>
    </dgm:pt>
    <dgm:pt modelId="{B9B2315C-FDF6-CA41-97D4-250D921C951C}" type="sibTrans" cxnId="{1524FC05-5F19-404C-A148-07047AA5870B}">
      <dgm:prSet/>
      <dgm:spPr/>
      <dgm:t>
        <a:bodyPr/>
        <a:lstStyle/>
        <a:p>
          <a:endParaRPr lang="en-US"/>
        </a:p>
      </dgm:t>
    </dgm:pt>
    <dgm:pt modelId="{4BEFE1C0-4291-F54E-867D-4958C1847C0A}">
      <dgm:prSet/>
      <dgm:spPr/>
      <dgm:t>
        <a:bodyPr/>
        <a:lstStyle/>
        <a:p>
          <a:pPr rtl="0"/>
          <a:r>
            <a:rPr lang="en-US"/>
            <a:t>Evaluation</a:t>
          </a:r>
        </a:p>
      </dgm:t>
    </dgm:pt>
    <dgm:pt modelId="{77383DD2-B749-CF44-9236-B985DE8241C8}" type="parTrans" cxnId="{87323FB1-3031-A140-8DA6-EA226C35EEE3}">
      <dgm:prSet/>
      <dgm:spPr/>
      <dgm:t>
        <a:bodyPr/>
        <a:lstStyle/>
        <a:p>
          <a:endParaRPr lang="en-US"/>
        </a:p>
      </dgm:t>
    </dgm:pt>
    <dgm:pt modelId="{DE0BBCDB-A2D1-484C-A01C-4A2F3B97C3C8}" type="sibTrans" cxnId="{87323FB1-3031-A140-8DA6-EA226C35EEE3}">
      <dgm:prSet/>
      <dgm:spPr/>
      <dgm:t>
        <a:bodyPr/>
        <a:lstStyle/>
        <a:p>
          <a:endParaRPr lang="en-US"/>
        </a:p>
      </dgm:t>
    </dgm:pt>
    <dgm:pt modelId="{57208A09-67C6-8945-9F80-3E9519E46B40}">
      <dgm:prSet/>
      <dgm:spPr/>
      <dgm:t>
        <a:bodyPr/>
        <a:lstStyle/>
        <a:p>
          <a:pPr rtl="0"/>
          <a:r>
            <a:rPr lang="en-US"/>
            <a:t>Main</a:t>
          </a:r>
          <a:r>
            <a:rPr lang="en-US" altLang="zh-CN"/>
            <a:t> </a:t>
          </a:r>
          <a:r>
            <a:rPr lang="en-US"/>
            <a:t>Results</a:t>
          </a:r>
        </a:p>
      </dgm:t>
    </dgm:pt>
    <dgm:pt modelId="{1BF53497-4DE8-0744-8C16-F0EAB17BEB99}" type="parTrans" cxnId="{33A3E6DB-2E19-1C4E-9E4B-538C85CD4D5E}">
      <dgm:prSet/>
      <dgm:spPr/>
      <dgm:t>
        <a:bodyPr/>
        <a:lstStyle/>
        <a:p>
          <a:endParaRPr lang="en-US"/>
        </a:p>
      </dgm:t>
    </dgm:pt>
    <dgm:pt modelId="{16835734-7673-5C49-AA52-E2EE950E62C2}" type="sibTrans" cxnId="{33A3E6DB-2E19-1C4E-9E4B-538C85CD4D5E}">
      <dgm:prSet/>
      <dgm:spPr/>
      <dgm:t>
        <a:bodyPr/>
        <a:lstStyle/>
        <a:p>
          <a:endParaRPr lang="en-US"/>
        </a:p>
      </dgm:t>
    </dgm:pt>
    <dgm:pt modelId="{606B2835-AA86-2C4E-8E82-6855F74160C4}" type="pres">
      <dgm:prSet presAssocID="{D22B6206-91C5-374F-A24D-F801417F425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E8160E-FE78-F848-A318-B7B812618DF4}" type="pres">
      <dgm:prSet presAssocID="{9386DB48-37A0-3A46-B85C-5FE9E8116902}" presName="composite" presStyleCnt="0"/>
      <dgm:spPr/>
    </dgm:pt>
    <dgm:pt modelId="{33526AF0-D097-9045-8CBF-FEA2156AE209}" type="pres">
      <dgm:prSet presAssocID="{9386DB48-37A0-3A46-B85C-5FE9E8116902}" presName="imgShp" presStyleLbl="fgImgPlace1" presStyleIdx="0" presStyleCnt="4"/>
      <dgm:spPr/>
    </dgm:pt>
    <dgm:pt modelId="{841C1974-65D6-2B46-B8CC-915F0EB63E61}" type="pres">
      <dgm:prSet presAssocID="{9386DB48-37A0-3A46-B85C-5FE9E8116902}" presName="txShp" presStyleLbl="node1" presStyleIdx="0" presStyleCnt="4" custLinFactNeighborX="9242" custLinFactNeighborY="-29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D48C4-C057-3944-A78E-A8D75E1EBABC}" type="pres">
      <dgm:prSet presAssocID="{7B8A936C-F173-0A4D-84B7-60A3A7F07F68}" presName="spacing" presStyleCnt="0"/>
      <dgm:spPr/>
    </dgm:pt>
    <dgm:pt modelId="{B6F8053D-6D41-694E-9E1E-DDB0F5782A63}" type="pres">
      <dgm:prSet presAssocID="{D3C81D0D-0E4C-EE46-BA52-EB901EEA09CF}" presName="composite" presStyleCnt="0"/>
      <dgm:spPr/>
    </dgm:pt>
    <dgm:pt modelId="{8550EEE5-1161-A144-B5E9-F7ED0DE3ACBA}" type="pres">
      <dgm:prSet presAssocID="{D3C81D0D-0E4C-EE46-BA52-EB901EEA09CF}" presName="imgShp" presStyleLbl="fgImgPlace1" presStyleIdx="1" presStyleCnt="4"/>
      <dgm:spPr/>
    </dgm:pt>
    <dgm:pt modelId="{FC99DEDB-A3FC-CA4A-B30A-455BFDD39851}" type="pres">
      <dgm:prSet presAssocID="{D3C81D0D-0E4C-EE46-BA52-EB901EEA09CF}" presName="txShp" presStyleLbl="node1" presStyleIdx="1" presStyleCnt="4" custLinFactNeighborX="9242" custLinFactNeighborY="-5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F2969-EDDF-FB4D-9670-C34F59BAC850}" type="pres">
      <dgm:prSet presAssocID="{B9B2315C-FDF6-CA41-97D4-250D921C951C}" presName="spacing" presStyleCnt="0"/>
      <dgm:spPr/>
    </dgm:pt>
    <dgm:pt modelId="{98EF173E-65CA-E846-9F8E-A61DA45CFA50}" type="pres">
      <dgm:prSet presAssocID="{4BEFE1C0-4291-F54E-867D-4958C1847C0A}" presName="composite" presStyleCnt="0"/>
      <dgm:spPr/>
    </dgm:pt>
    <dgm:pt modelId="{85E02541-B7EF-644B-954A-B124F8C858BB}" type="pres">
      <dgm:prSet presAssocID="{4BEFE1C0-4291-F54E-867D-4958C1847C0A}" presName="imgShp" presStyleLbl="fgImgPlace1" presStyleIdx="2" presStyleCnt="4"/>
      <dgm:spPr/>
    </dgm:pt>
    <dgm:pt modelId="{190992B2-2418-EE4E-90FD-B9F699CB0754}" type="pres">
      <dgm:prSet presAssocID="{4BEFE1C0-4291-F54E-867D-4958C1847C0A}" presName="txShp" presStyleLbl="node1" presStyleIdx="2" presStyleCnt="4" custLinFactNeighborX="9242" custLinFactNeighborY="-8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1B338-5522-6844-BACE-30EDA1759AC7}" type="pres">
      <dgm:prSet presAssocID="{DE0BBCDB-A2D1-484C-A01C-4A2F3B97C3C8}" presName="spacing" presStyleCnt="0"/>
      <dgm:spPr/>
    </dgm:pt>
    <dgm:pt modelId="{CD0C3ABF-5EEC-C64B-A526-EC9BB6CC51D9}" type="pres">
      <dgm:prSet presAssocID="{57208A09-67C6-8945-9F80-3E9519E46B40}" presName="composite" presStyleCnt="0"/>
      <dgm:spPr/>
    </dgm:pt>
    <dgm:pt modelId="{72DF1570-97CF-754A-AAE2-0F2E798FD75C}" type="pres">
      <dgm:prSet presAssocID="{57208A09-67C6-8945-9F80-3E9519E46B40}" presName="imgShp" presStyleLbl="fgImgPlace1" presStyleIdx="3" presStyleCnt="4"/>
      <dgm:spPr/>
    </dgm:pt>
    <dgm:pt modelId="{9B260C52-15D9-804D-A4F2-E0C77EB581C4}" type="pres">
      <dgm:prSet presAssocID="{57208A09-67C6-8945-9F80-3E9519E46B40}" presName="txShp" presStyleLbl="node1" presStyleIdx="3" presStyleCnt="4" custLinFactNeighborX="9242" custLinFactNeighborY="-117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540463-8925-D242-AB7E-70FDC457ED8C}" type="presOf" srcId="{57208A09-67C6-8945-9F80-3E9519E46B40}" destId="{9B260C52-15D9-804D-A4F2-E0C77EB581C4}" srcOrd="0" destOrd="0" presId="urn:microsoft.com/office/officeart/2005/8/layout/vList3"/>
    <dgm:cxn modelId="{33A3E6DB-2E19-1C4E-9E4B-538C85CD4D5E}" srcId="{D22B6206-91C5-374F-A24D-F801417F4259}" destId="{57208A09-67C6-8945-9F80-3E9519E46B40}" srcOrd="3" destOrd="0" parTransId="{1BF53497-4DE8-0744-8C16-F0EAB17BEB99}" sibTransId="{16835734-7673-5C49-AA52-E2EE950E62C2}"/>
    <dgm:cxn modelId="{83819CAA-BB9C-8A44-A1D1-5B9F5C4D2014}" type="presOf" srcId="{D22B6206-91C5-374F-A24D-F801417F4259}" destId="{606B2835-AA86-2C4E-8E82-6855F74160C4}" srcOrd="0" destOrd="0" presId="urn:microsoft.com/office/officeart/2005/8/layout/vList3"/>
    <dgm:cxn modelId="{CD79306A-2207-F84E-A18A-2E6117C1E8CC}" type="presOf" srcId="{D3C81D0D-0E4C-EE46-BA52-EB901EEA09CF}" destId="{FC99DEDB-A3FC-CA4A-B30A-455BFDD39851}" srcOrd="0" destOrd="0" presId="urn:microsoft.com/office/officeart/2005/8/layout/vList3"/>
    <dgm:cxn modelId="{A3AE8755-2093-F547-8B52-8023A4D53496}" srcId="{D22B6206-91C5-374F-A24D-F801417F4259}" destId="{9386DB48-37A0-3A46-B85C-5FE9E8116902}" srcOrd="0" destOrd="0" parTransId="{E25D8DAB-FB7C-A748-8575-4AC0446AE6FB}" sibTransId="{7B8A936C-F173-0A4D-84B7-60A3A7F07F68}"/>
    <dgm:cxn modelId="{87323FB1-3031-A140-8DA6-EA226C35EEE3}" srcId="{D22B6206-91C5-374F-A24D-F801417F4259}" destId="{4BEFE1C0-4291-F54E-867D-4958C1847C0A}" srcOrd="2" destOrd="0" parTransId="{77383DD2-B749-CF44-9236-B985DE8241C8}" sibTransId="{DE0BBCDB-A2D1-484C-A01C-4A2F3B97C3C8}"/>
    <dgm:cxn modelId="{1524FC05-5F19-404C-A148-07047AA5870B}" srcId="{D22B6206-91C5-374F-A24D-F801417F4259}" destId="{D3C81D0D-0E4C-EE46-BA52-EB901EEA09CF}" srcOrd="1" destOrd="0" parTransId="{447DD3BE-5751-7848-98BF-4DA66415E9BE}" sibTransId="{B9B2315C-FDF6-CA41-97D4-250D921C951C}"/>
    <dgm:cxn modelId="{24AF2D3E-59D3-E24C-866E-3F36A362C6EB}" type="presOf" srcId="{4BEFE1C0-4291-F54E-867D-4958C1847C0A}" destId="{190992B2-2418-EE4E-90FD-B9F699CB0754}" srcOrd="0" destOrd="0" presId="urn:microsoft.com/office/officeart/2005/8/layout/vList3"/>
    <dgm:cxn modelId="{364AEB2E-4CA5-A546-A3BE-52D0BB18341A}" type="presOf" srcId="{9386DB48-37A0-3A46-B85C-5FE9E8116902}" destId="{841C1974-65D6-2B46-B8CC-915F0EB63E61}" srcOrd="0" destOrd="0" presId="urn:microsoft.com/office/officeart/2005/8/layout/vList3"/>
    <dgm:cxn modelId="{DFAF50B3-FA33-8F41-AB94-3EB156D59D44}" type="presParOf" srcId="{606B2835-AA86-2C4E-8E82-6855F74160C4}" destId="{2CE8160E-FE78-F848-A318-B7B812618DF4}" srcOrd="0" destOrd="0" presId="urn:microsoft.com/office/officeart/2005/8/layout/vList3"/>
    <dgm:cxn modelId="{6DBAEB8B-5173-9D47-81D8-4EAF54B3C721}" type="presParOf" srcId="{2CE8160E-FE78-F848-A318-B7B812618DF4}" destId="{33526AF0-D097-9045-8CBF-FEA2156AE209}" srcOrd="0" destOrd="0" presId="urn:microsoft.com/office/officeart/2005/8/layout/vList3"/>
    <dgm:cxn modelId="{83B1E291-B01A-3945-8355-72D48A3A59A2}" type="presParOf" srcId="{2CE8160E-FE78-F848-A318-B7B812618DF4}" destId="{841C1974-65D6-2B46-B8CC-915F0EB63E61}" srcOrd="1" destOrd="0" presId="urn:microsoft.com/office/officeart/2005/8/layout/vList3"/>
    <dgm:cxn modelId="{13A36E4D-C75E-0940-91B9-24D116865354}" type="presParOf" srcId="{606B2835-AA86-2C4E-8E82-6855F74160C4}" destId="{062D48C4-C057-3944-A78E-A8D75E1EBABC}" srcOrd="1" destOrd="0" presId="urn:microsoft.com/office/officeart/2005/8/layout/vList3"/>
    <dgm:cxn modelId="{A6CFDEC3-599D-844E-AE05-C4DAEEF747A9}" type="presParOf" srcId="{606B2835-AA86-2C4E-8E82-6855F74160C4}" destId="{B6F8053D-6D41-694E-9E1E-DDB0F5782A63}" srcOrd="2" destOrd="0" presId="urn:microsoft.com/office/officeart/2005/8/layout/vList3"/>
    <dgm:cxn modelId="{7A4F3DC8-9F83-844B-9B2A-54E649504C1B}" type="presParOf" srcId="{B6F8053D-6D41-694E-9E1E-DDB0F5782A63}" destId="{8550EEE5-1161-A144-B5E9-F7ED0DE3ACBA}" srcOrd="0" destOrd="0" presId="urn:microsoft.com/office/officeart/2005/8/layout/vList3"/>
    <dgm:cxn modelId="{570A6FDC-7C4F-914E-ADC7-822FD0068345}" type="presParOf" srcId="{B6F8053D-6D41-694E-9E1E-DDB0F5782A63}" destId="{FC99DEDB-A3FC-CA4A-B30A-455BFDD39851}" srcOrd="1" destOrd="0" presId="urn:microsoft.com/office/officeart/2005/8/layout/vList3"/>
    <dgm:cxn modelId="{AC62789A-C9AF-AA4C-944E-27C44BBDD764}" type="presParOf" srcId="{606B2835-AA86-2C4E-8E82-6855F74160C4}" destId="{F9DF2969-EDDF-FB4D-9670-C34F59BAC850}" srcOrd="3" destOrd="0" presId="urn:microsoft.com/office/officeart/2005/8/layout/vList3"/>
    <dgm:cxn modelId="{C89C49BC-BE93-254E-BF1B-0656710527E7}" type="presParOf" srcId="{606B2835-AA86-2C4E-8E82-6855F74160C4}" destId="{98EF173E-65CA-E846-9F8E-A61DA45CFA50}" srcOrd="4" destOrd="0" presId="urn:microsoft.com/office/officeart/2005/8/layout/vList3"/>
    <dgm:cxn modelId="{88E6EE7A-E545-2C43-9B15-701BD7B76389}" type="presParOf" srcId="{98EF173E-65CA-E846-9F8E-A61DA45CFA50}" destId="{85E02541-B7EF-644B-954A-B124F8C858BB}" srcOrd="0" destOrd="0" presId="urn:microsoft.com/office/officeart/2005/8/layout/vList3"/>
    <dgm:cxn modelId="{DA584144-DA38-E642-A7DC-4C50F09389BF}" type="presParOf" srcId="{98EF173E-65CA-E846-9F8E-A61DA45CFA50}" destId="{190992B2-2418-EE4E-90FD-B9F699CB0754}" srcOrd="1" destOrd="0" presId="urn:microsoft.com/office/officeart/2005/8/layout/vList3"/>
    <dgm:cxn modelId="{77921378-B869-2A49-8405-7A1055B55ADE}" type="presParOf" srcId="{606B2835-AA86-2C4E-8E82-6855F74160C4}" destId="{B6D1B338-5522-6844-BACE-30EDA1759AC7}" srcOrd="5" destOrd="0" presId="urn:microsoft.com/office/officeart/2005/8/layout/vList3"/>
    <dgm:cxn modelId="{2E5FC468-3975-F84B-9C8E-30493A4138B2}" type="presParOf" srcId="{606B2835-AA86-2C4E-8E82-6855F74160C4}" destId="{CD0C3ABF-5EEC-C64B-A526-EC9BB6CC51D9}" srcOrd="6" destOrd="0" presId="urn:microsoft.com/office/officeart/2005/8/layout/vList3"/>
    <dgm:cxn modelId="{453569FD-4EF7-104E-8C54-C0EAA37DC1A6}" type="presParOf" srcId="{CD0C3ABF-5EEC-C64B-A526-EC9BB6CC51D9}" destId="{72DF1570-97CF-754A-AAE2-0F2E798FD75C}" srcOrd="0" destOrd="0" presId="urn:microsoft.com/office/officeart/2005/8/layout/vList3"/>
    <dgm:cxn modelId="{E1FEBBAA-68BD-F94A-807F-7E62644B6DE1}" type="presParOf" srcId="{CD0C3ABF-5EEC-C64B-A526-EC9BB6CC51D9}" destId="{9B260C52-15D9-804D-A4F2-E0C77EB581C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C1974-65D6-2B46-B8CC-915F0EB63E61}">
      <dsp:nvSpPr>
        <dsp:cNvPr id="0" name=""/>
        <dsp:cNvSpPr/>
      </dsp:nvSpPr>
      <dsp:spPr>
        <a:xfrm rot="10800000">
          <a:off x="1835736" y="0"/>
          <a:ext cx="4920910" cy="565874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53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Data</a:t>
          </a:r>
          <a:r>
            <a:rPr lang="en-US" altLang="zh-CN" sz="2700" kern="1200" dirty="0"/>
            <a:t> </a:t>
          </a:r>
          <a:r>
            <a:rPr lang="en-US" sz="2700" kern="1200" dirty="0"/>
            <a:t>Processing</a:t>
          </a:r>
        </a:p>
      </dsp:txBody>
      <dsp:txXfrm rot="10800000">
        <a:off x="1977204" y="0"/>
        <a:ext cx="4779442" cy="565874"/>
      </dsp:txXfrm>
    </dsp:sp>
    <dsp:sp modelId="{33526AF0-D097-9045-8CBF-FEA2156AE209}">
      <dsp:nvSpPr>
        <dsp:cNvPr id="0" name=""/>
        <dsp:cNvSpPr/>
      </dsp:nvSpPr>
      <dsp:spPr>
        <a:xfrm>
          <a:off x="1098008" y="860"/>
          <a:ext cx="565874" cy="56587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9DEDB-A3FC-CA4A-B30A-455BFDD39851}">
      <dsp:nvSpPr>
        <dsp:cNvPr id="0" name=""/>
        <dsp:cNvSpPr/>
      </dsp:nvSpPr>
      <dsp:spPr>
        <a:xfrm rot="10800000">
          <a:off x="1835736" y="689340"/>
          <a:ext cx="4920910" cy="565874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62620"/>
                <a:satOff val="4972"/>
                <a:lumOff val="7049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62620"/>
                <a:satOff val="4972"/>
                <a:lumOff val="704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53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Algorithm</a:t>
          </a:r>
        </a:p>
      </dsp:txBody>
      <dsp:txXfrm rot="10800000">
        <a:off x="1977204" y="689340"/>
        <a:ext cx="4779442" cy="565874"/>
      </dsp:txXfrm>
    </dsp:sp>
    <dsp:sp modelId="{8550EEE5-1161-A144-B5E9-F7ED0DE3ACBA}">
      <dsp:nvSpPr>
        <dsp:cNvPr id="0" name=""/>
        <dsp:cNvSpPr/>
      </dsp:nvSpPr>
      <dsp:spPr>
        <a:xfrm>
          <a:off x="1098008" y="722709"/>
          <a:ext cx="565874" cy="565874"/>
        </a:xfrm>
        <a:prstGeom prst="ellipse">
          <a:avLst/>
        </a:prstGeom>
        <a:solidFill>
          <a:schemeClr val="accent1">
            <a:tint val="50000"/>
            <a:hueOff val="26071"/>
            <a:satOff val="-656"/>
            <a:lumOff val="274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992B2-2418-EE4E-90FD-B9F699CB0754}">
      <dsp:nvSpPr>
        <dsp:cNvPr id="0" name=""/>
        <dsp:cNvSpPr/>
      </dsp:nvSpPr>
      <dsp:spPr>
        <a:xfrm rot="10800000">
          <a:off x="1835736" y="1394507"/>
          <a:ext cx="4920910" cy="565874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125240"/>
                <a:satOff val="9944"/>
                <a:lumOff val="14098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125240"/>
                <a:satOff val="9944"/>
                <a:lumOff val="140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53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Evaluation</a:t>
          </a:r>
        </a:p>
      </dsp:txBody>
      <dsp:txXfrm rot="10800000">
        <a:off x="1977204" y="1394507"/>
        <a:ext cx="4779442" cy="565874"/>
      </dsp:txXfrm>
    </dsp:sp>
    <dsp:sp modelId="{85E02541-B7EF-644B-954A-B124F8C858BB}">
      <dsp:nvSpPr>
        <dsp:cNvPr id="0" name=""/>
        <dsp:cNvSpPr/>
      </dsp:nvSpPr>
      <dsp:spPr>
        <a:xfrm>
          <a:off x="1098008" y="1444559"/>
          <a:ext cx="565874" cy="565874"/>
        </a:xfrm>
        <a:prstGeom prst="ellipse">
          <a:avLst/>
        </a:prstGeom>
        <a:solidFill>
          <a:schemeClr val="accent1">
            <a:tint val="50000"/>
            <a:hueOff val="52143"/>
            <a:satOff val="-1312"/>
            <a:lumOff val="548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60C52-15D9-804D-A4F2-E0C77EB581C4}">
      <dsp:nvSpPr>
        <dsp:cNvPr id="0" name=""/>
        <dsp:cNvSpPr/>
      </dsp:nvSpPr>
      <dsp:spPr>
        <a:xfrm rot="10800000">
          <a:off x="1835736" y="2099675"/>
          <a:ext cx="4920910" cy="565874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187861"/>
                <a:satOff val="14916"/>
                <a:lumOff val="2114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187861"/>
                <a:satOff val="14916"/>
                <a:lumOff val="2114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9535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Main</a:t>
          </a:r>
          <a:r>
            <a:rPr lang="en-US" altLang="zh-CN" sz="2700" kern="1200"/>
            <a:t> </a:t>
          </a:r>
          <a:r>
            <a:rPr lang="en-US" sz="2700" kern="1200"/>
            <a:t>Results</a:t>
          </a:r>
        </a:p>
      </dsp:txBody>
      <dsp:txXfrm rot="10800000">
        <a:off x="1977204" y="2099675"/>
        <a:ext cx="4779442" cy="565874"/>
      </dsp:txXfrm>
    </dsp:sp>
    <dsp:sp modelId="{72DF1570-97CF-754A-AAE2-0F2E798FD75C}">
      <dsp:nvSpPr>
        <dsp:cNvPr id="0" name=""/>
        <dsp:cNvSpPr/>
      </dsp:nvSpPr>
      <dsp:spPr>
        <a:xfrm>
          <a:off x="1098008" y="2166408"/>
          <a:ext cx="565874" cy="565874"/>
        </a:xfrm>
        <a:prstGeom prst="ellipse">
          <a:avLst/>
        </a:prstGeom>
        <a:solidFill>
          <a:schemeClr val="accent1">
            <a:tint val="50000"/>
            <a:hueOff val="78214"/>
            <a:satOff val="-1968"/>
            <a:lumOff val="822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CE4F1-7216-EC4B-95B8-AFEAB379CE29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C5D5-217E-5640-86D2-8F65D404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0C5D5-217E-5640-86D2-8F65D4044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2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58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46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6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2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51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5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0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9DDD-65FB-974B-9AB9-DA5458D243F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C90FBC-25BF-2B4F-9EF7-ADE2C5F6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  <p:sldLayoutId id="2147484776" r:id="rId12"/>
    <p:sldLayoutId id="2147484777" r:id="rId13"/>
    <p:sldLayoutId id="2147484778" r:id="rId14"/>
    <p:sldLayoutId id="2147484779" r:id="rId15"/>
    <p:sldLayoutId id="2147484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933" y="965200"/>
            <a:ext cx="4896736" cy="2713103"/>
          </a:xfrm>
        </p:spPr>
        <p:txBody>
          <a:bodyPr/>
          <a:lstStyle/>
          <a:p>
            <a:pPr algn="l"/>
            <a:r>
              <a:rPr lang="en-US" altLang="zh-CN" sz="6000" b="1" dirty="0"/>
              <a:t>Collaborative</a:t>
            </a:r>
            <a:r>
              <a:rPr lang="zh-CN" altLang="en-US" sz="6000" b="1" dirty="0"/>
              <a:t> </a:t>
            </a:r>
            <a:r>
              <a:rPr lang="en-US" altLang="zh-CN" sz="6000" b="1" dirty="0"/>
              <a:t/>
            </a:r>
            <a:br>
              <a:rPr lang="en-US" altLang="zh-CN" sz="6000" b="1" dirty="0"/>
            </a:br>
            <a:r>
              <a:rPr lang="en-US" altLang="zh-CN" sz="6000" b="1" dirty="0"/>
              <a:t>Filtering</a:t>
            </a:r>
            <a:r>
              <a:rPr lang="zh-CN" altLang="en-US" sz="6000" b="1" dirty="0"/>
              <a:t> </a:t>
            </a:r>
            <a:r>
              <a:rPr lang="en-US" altLang="zh-CN" sz="6000" b="1" dirty="0"/>
              <a:t/>
            </a:r>
            <a:br>
              <a:rPr lang="en-US" altLang="zh-CN" sz="6000" b="1" dirty="0"/>
            </a:br>
            <a:r>
              <a:rPr lang="en-US" altLang="zh-CN" sz="6000" b="1" dirty="0"/>
              <a:t>Algorithm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933" y="4224678"/>
            <a:ext cx="3617999" cy="1871318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/>
              <a:t>Group</a:t>
            </a:r>
            <a:r>
              <a:rPr lang="zh-CN" altLang="en-US" sz="1600" dirty="0"/>
              <a:t> </a:t>
            </a:r>
            <a:r>
              <a:rPr lang="en-US" altLang="zh-CN" sz="1600" dirty="0"/>
              <a:t>Member: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Wenyuan</a:t>
            </a:r>
            <a:r>
              <a:rPr lang="zh-CN" altLang="en-US" sz="1600" dirty="0"/>
              <a:t> </a:t>
            </a:r>
            <a:r>
              <a:rPr lang="en-US" altLang="zh-CN" sz="1600" dirty="0" err="1"/>
              <a:t>Gu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l"/>
            <a:r>
              <a:rPr lang="zh-CN" altLang="en-US" sz="1600" dirty="0"/>
              <a:t>                         </a:t>
            </a:r>
            <a:r>
              <a:rPr lang="en-US" altLang="zh-CN" sz="1600" dirty="0"/>
              <a:t>Yuehan</a:t>
            </a:r>
            <a:r>
              <a:rPr lang="zh-CN" altLang="en-US" sz="1600" dirty="0"/>
              <a:t> </a:t>
            </a:r>
            <a:r>
              <a:rPr lang="en-US" altLang="zh-CN" sz="1600" dirty="0"/>
              <a:t>Kong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l"/>
            <a:r>
              <a:rPr lang="zh-CN" altLang="en-US" sz="1600" dirty="0"/>
              <a:t>                         </a:t>
            </a:r>
            <a:r>
              <a:rPr lang="en-US" altLang="zh-CN" sz="1600" dirty="0" err="1"/>
              <a:t>Keran</a:t>
            </a:r>
            <a:r>
              <a:rPr lang="zh-CN" altLang="en-US" sz="1600" dirty="0"/>
              <a:t> </a:t>
            </a:r>
            <a:r>
              <a:rPr lang="en-US" altLang="zh-CN" sz="1600" dirty="0"/>
              <a:t>Li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l"/>
            <a:r>
              <a:rPr lang="zh-CN" altLang="en-US" sz="1600" dirty="0"/>
              <a:t>                         </a:t>
            </a:r>
            <a:r>
              <a:rPr lang="en-US" altLang="zh-CN" sz="1600" dirty="0" err="1"/>
              <a:t>Wenyi</a:t>
            </a:r>
            <a:r>
              <a:rPr lang="zh-CN" altLang="en-US" sz="1600" dirty="0"/>
              <a:t> </a:t>
            </a:r>
            <a:r>
              <a:rPr lang="en-US" altLang="zh-CN" sz="1600" dirty="0"/>
              <a:t>Tao</a:t>
            </a:r>
          </a:p>
          <a:p>
            <a:pPr algn="l"/>
            <a:r>
              <a:rPr lang="zh-CN" altLang="en-US" sz="1600" dirty="0"/>
              <a:t>                         </a:t>
            </a:r>
            <a:r>
              <a:rPr lang="en-US" altLang="zh-CN" sz="1600" dirty="0" err="1"/>
              <a:t>Jingtian</a:t>
            </a:r>
            <a:r>
              <a:rPr lang="zh-CN" altLang="en-US" sz="1600" dirty="0"/>
              <a:t> </a:t>
            </a:r>
            <a:r>
              <a:rPr lang="en-US" altLang="zh-CN" sz="1600" dirty="0"/>
              <a:t>Yao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0363199" y="6095996"/>
            <a:ext cx="1913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Group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Algorithm-Cluster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7200"/>
            <a:ext cx="8596668" cy="419946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Input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altLang="zh-CN" dirty="0"/>
              <a:t>A sparse matrix, columns are the number of website, rows are users. If the user visited a website, the value is 1 else 0. </a:t>
            </a: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Output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 recommended list of websites for every user</a:t>
            </a:r>
            <a:r>
              <a:rPr lang="en-US" altLang="zh-CN" dirty="0"/>
              <a:t>.</a:t>
            </a:r>
            <a:endParaRPr lang="en-US" altLang="zh-CN" b="1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endParaRPr lang="en-US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/>
              <a:t>Evaluation</a:t>
            </a:r>
            <a:r>
              <a:rPr lang="zh-CN" altLang="en-US" b="1" dirty="0"/>
              <a:t> </a:t>
            </a:r>
            <a:r>
              <a:rPr lang="en-US" altLang="zh-CN" b="1" dirty="0"/>
              <a:t>Criteria:</a:t>
            </a:r>
            <a:r>
              <a:rPr lang="zh-CN" altLang="en-US" b="1" dirty="0"/>
              <a:t> </a:t>
            </a:r>
            <a:r>
              <a:rPr lang="en-US" altLang="zh-CN" b="1" dirty="0"/>
              <a:t>Rank</a:t>
            </a:r>
            <a:r>
              <a:rPr lang="zh-CN" altLang="en-US" dirty="0"/>
              <a:t> </a:t>
            </a:r>
            <a:r>
              <a:rPr lang="en-US" altLang="zh-CN" b="1" dirty="0"/>
              <a:t>Score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altLang="zh-CN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/>
              <a:t>Result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47%-50%</a:t>
            </a:r>
            <a:r>
              <a:rPr lang="zh-CN" altLang="en-US" dirty="0"/>
              <a:t> </a:t>
            </a:r>
            <a:r>
              <a:rPr lang="en-US" altLang="zh-CN" dirty="0"/>
              <a:t>(on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data)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1651"/>
            <a:ext cx="8596668" cy="1320800"/>
          </a:xfrm>
        </p:spPr>
        <p:txBody>
          <a:bodyPr/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Intuition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2270"/>
            <a:ext cx="8596668" cy="5710334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type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naïve</a:t>
            </a:r>
            <a:r>
              <a:rPr lang="zh-CN" altLang="en-US" sz="1600" dirty="0"/>
              <a:t> </a:t>
            </a:r>
            <a:r>
              <a:rPr lang="en-US" altLang="zh-CN" sz="1600" dirty="0"/>
              <a:t>Bayesian</a:t>
            </a:r>
            <a:r>
              <a:rPr lang="zh-CN" altLang="en-US" sz="1600" dirty="0"/>
              <a:t> </a:t>
            </a:r>
            <a:r>
              <a:rPr lang="en-US" altLang="zh-CN" sz="1600" dirty="0"/>
              <a:t>clustering,</a:t>
            </a:r>
            <a:r>
              <a:rPr lang="zh-CN" altLang="en-US" sz="1600" dirty="0"/>
              <a:t> </a:t>
            </a:r>
            <a:r>
              <a:rPr lang="en-US" altLang="zh-CN" sz="1600" dirty="0"/>
              <a:t>all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click</a:t>
            </a:r>
            <a:r>
              <a:rPr lang="zh-CN" altLang="en-US" sz="1600" dirty="0"/>
              <a:t> </a:t>
            </a:r>
            <a:r>
              <a:rPr lang="en-US" altLang="zh-CN" sz="1600" dirty="0"/>
              <a:t>events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conditionally</a:t>
            </a:r>
            <a:r>
              <a:rPr lang="zh-CN" altLang="en-US" sz="1600" dirty="0"/>
              <a:t> </a:t>
            </a:r>
            <a:r>
              <a:rPr lang="en-US" altLang="zh-CN" sz="1600" dirty="0"/>
              <a:t>independent</a:t>
            </a:r>
            <a:r>
              <a:rPr lang="zh-CN" altLang="en-US" sz="1600" dirty="0"/>
              <a:t> </a:t>
            </a:r>
            <a:r>
              <a:rPr lang="en-US" altLang="zh-CN" sz="1600" dirty="0"/>
              <a:t>given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group.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600" dirty="0"/>
              <a:t>Implement</a:t>
            </a:r>
            <a:r>
              <a:rPr lang="zh-CN" altLang="en-US" sz="1600" dirty="0"/>
              <a:t> </a:t>
            </a:r>
            <a:r>
              <a:rPr lang="en-US" altLang="zh-CN" sz="1600" dirty="0"/>
              <a:t>EM</a:t>
            </a:r>
            <a:r>
              <a:rPr lang="zh-CN" altLang="en-US" sz="1600" dirty="0"/>
              <a:t> </a:t>
            </a:r>
            <a:r>
              <a:rPr lang="en-US" altLang="zh-CN" sz="1600" dirty="0"/>
              <a:t>algorithm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estimating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parameter.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600" dirty="0"/>
              <a:t>Draw</a:t>
            </a:r>
            <a:r>
              <a:rPr lang="zh-CN" altLang="en-US" sz="1600" dirty="0"/>
              <a:t> </a:t>
            </a:r>
            <a:r>
              <a:rPr lang="en-US" altLang="zh-CN" sz="1600" dirty="0"/>
              <a:t>samples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 err="1"/>
              <a:t>Dirichlet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initial</a:t>
            </a:r>
            <a:r>
              <a:rPr lang="zh-CN" altLang="en-US" sz="1600" dirty="0"/>
              <a:t> </a:t>
            </a:r>
            <a:r>
              <a:rPr lang="en-US" altLang="zh-CN" sz="1600" dirty="0"/>
              <a:t>value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parameters.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magnitude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well</a:t>
            </a:r>
            <a:r>
              <a:rPr lang="zh-CN" altLang="en-US" sz="1600" dirty="0"/>
              <a:t> </a:t>
            </a:r>
            <a:r>
              <a:rPr lang="en-US" altLang="zh-CN" sz="1600" dirty="0"/>
              <a:t>handled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R,</a:t>
            </a:r>
            <a:r>
              <a:rPr lang="zh-CN" altLang="en-US" sz="1600" dirty="0"/>
              <a:t> </a:t>
            </a:r>
            <a:r>
              <a:rPr lang="en-US" altLang="zh-CN" sz="1600" dirty="0"/>
              <a:t>so</a:t>
            </a:r>
            <a:r>
              <a:rPr lang="zh-CN" altLang="en-US" sz="1600" dirty="0"/>
              <a:t> </a:t>
            </a:r>
            <a:r>
              <a:rPr lang="en-US" altLang="zh-CN" sz="1600" dirty="0"/>
              <a:t>don’t</a:t>
            </a:r>
            <a:r>
              <a:rPr lang="zh-CN" altLang="en-US" sz="1600" dirty="0"/>
              <a:t> </a:t>
            </a:r>
            <a:r>
              <a:rPr lang="en-US" altLang="zh-CN" sz="1600" dirty="0"/>
              <a:t>need</a:t>
            </a:r>
            <a:r>
              <a:rPr lang="zh-CN" altLang="en-US" sz="1600" dirty="0"/>
              <a:t> </a:t>
            </a:r>
            <a:r>
              <a:rPr lang="en-US" altLang="zh-CN" sz="1600" dirty="0"/>
              <a:t>particular</a:t>
            </a:r>
            <a:r>
              <a:rPr lang="zh-CN" altLang="en-US" sz="1600" dirty="0"/>
              <a:t> </a:t>
            </a:r>
            <a:r>
              <a:rPr lang="en-US" altLang="zh-CN" sz="1600" dirty="0"/>
              <a:t>logarithm</a:t>
            </a:r>
            <a:r>
              <a:rPr lang="zh-CN" altLang="en-US" sz="1600" dirty="0"/>
              <a:t> </a:t>
            </a:r>
            <a:r>
              <a:rPr lang="en-US" altLang="zh-CN" sz="1600" dirty="0"/>
              <a:t>process.</a:t>
            </a: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600" dirty="0"/>
              <a:t>These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MLE</a:t>
            </a:r>
            <a:r>
              <a:rPr lang="zh-CN" altLang="en-US" sz="1600" dirty="0"/>
              <a:t> </a:t>
            </a:r>
            <a:r>
              <a:rPr lang="en-US" altLang="zh-CN" sz="1600" dirty="0"/>
              <a:t>estimator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likelihood</a:t>
            </a:r>
            <a:r>
              <a:rPr lang="zh-CN" altLang="en-US" sz="1600" dirty="0"/>
              <a:t> </a:t>
            </a:r>
            <a:r>
              <a:rPr lang="en-US" altLang="zh-CN" sz="1600" dirty="0"/>
              <a:t>function.</a:t>
            </a:r>
            <a:r>
              <a:rPr lang="zh-CN" altLang="en-US" sz="1600" dirty="0"/>
              <a:t> </a:t>
            </a:r>
            <a:r>
              <a:rPr lang="en-US" altLang="zh-CN" sz="1600" dirty="0"/>
              <a:t>(closed</a:t>
            </a:r>
            <a:r>
              <a:rPr lang="zh-CN" altLang="en-US" sz="1600" dirty="0"/>
              <a:t> </a:t>
            </a:r>
            <a:r>
              <a:rPr lang="en-US" altLang="zh-CN" sz="1600" dirty="0"/>
              <a:t>form</a:t>
            </a:r>
            <a:r>
              <a:rPr lang="zh-CN" altLang="en-US" sz="1600" dirty="0"/>
              <a:t> </a:t>
            </a:r>
            <a:r>
              <a:rPr lang="en-US" altLang="zh-CN" sz="1600" dirty="0"/>
              <a:t>since</a:t>
            </a:r>
            <a:r>
              <a:rPr lang="zh-CN" altLang="en-US" sz="1600" dirty="0"/>
              <a:t> </a:t>
            </a:r>
            <a:r>
              <a:rPr lang="en-US" altLang="zh-CN" sz="1600" dirty="0"/>
              <a:t>our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exponential</a:t>
            </a:r>
            <a:r>
              <a:rPr lang="zh-CN" altLang="en-US" sz="1600" dirty="0"/>
              <a:t> </a:t>
            </a:r>
            <a:r>
              <a:rPr lang="en-US" altLang="zh-CN" sz="1600" dirty="0"/>
              <a:t>family)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  <a:p>
            <a:pPr lvl="0"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sz="1600" dirty="0"/>
              <a:t>We choose the threshold to be sum(|gamma(</a:t>
            </a:r>
            <a:r>
              <a:rPr lang="en-US" sz="1600" dirty="0" err="1"/>
              <a:t>i</a:t>
            </a:r>
            <a:r>
              <a:rPr lang="en-US" sz="1600" dirty="0"/>
              <a:t>)-gamma(i+1)|)&lt;10 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5" y="1920360"/>
            <a:ext cx="4995678" cy="468276"/>
          </a:xfrm>
          <a:prstGeom prst="rect">
            <a:avLst/>
          </a:prstGeom>
        </p:spPr>
      </p:pic>
      <p:pic>
        <p:nvPicPr>
          <p:cNvPr id="6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46274" y="2675216"/>
            <a:ext cx="5274310" cy="662940"/>
          </a:xfrm>
          <a:prstGeom prst="rect">
            <a:avLst/>
          </a:prstGeom>
        </p:spPr>
      </p:pic>
      <p:pic>
        <p:nvPicPr>
          <p:cNvPr id="7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5194340" y="3890762"/>
            <a:ext cx="4733433" cy="143607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846274" y="3885726"/>
            <a:ext cx="4640126" cy="1372545"/>
          </a:xfrm>
          <a:prstGeom prst="rect">
            <a:avLst/>
          </a:prstGeom>
        </p:spPr>
      </p:pic>
      <p:pic>
        <p:nvPicPr>
          <p:cNvPr id="9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846274" y="5960787"/>
            <a:ext cx="4080289" cy="4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decreasing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user.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</a:t>
            </a:r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3" y="2085944"/>
            <a:ext cx="6134013" cy="16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45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MS</a:t>
            </a:r>
            <a:r>
              <a:rPr lang="zh-CN" altLang="en-US" b="1" dirty="0"/>
              <a:t> </a:t>
            </a:r>
            <a:r>
              <a:rPr lang="en-US" altLang="zh-CN" b="1" dirty="0"/>
              <a:t>Dataset</a:t>
            </a:r>
            <a:r>
              <a:rPr lang="zh-CN" altLang="en-US" b="1" dirty="0"/>
              <a:t> </a:t>
            </a:r>
            <a:r>
              <a:rPr lang="mr-IN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Rank</a:t>
            </a:r>
            <a:r>
              <a:rPr lang="zh-CN" altLang="en-US" b="1" dirty="0"/>
              <a:t> </a:t>
            </a:r>
            <a:r>
              <a:rPr lang="en-US" altLang="zh-CN" b="1" dirty="0"/>
              <a:t>Score</a:t>
            </a:r>
          </a:p>
          <a:p>
            <a:pPr marL="0" indent="0">
              <a:buNone/>
            </a:pPr>
            <a:endParaRPr lang="en-US" altLang="zh-CN" b="1" dirty="0"/>
          </a:p>
          <a:p>
            <a:pPr lvl="0"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estimates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expected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utility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of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particular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ranked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list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to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user.</a:t>
            </a:r>
          </a:p>
          <a:p>
            <a:pPr lvl="0"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expected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utility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of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list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is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simply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probability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of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viewing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recommended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item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times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its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utility.</a:t>
            </a:r>
            <a:endParaRPr lang="en-US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Movie</a:t>
            </a:r>
            <a:r>
              <a:rPr lang="zh-CN" altLang="en-US" b="1" dirty="0"/>
              <a:t> </a:t>
            </a:r>
            <a:r>
              <a:rPr lang="en-US" altLang="zh-CN" b="1" dirty="0"/>
              <a:t>Dataset</a:t>
            </a:r>
            <a:r>
              <a:rPr lang="zh-CN" altLang="en-US" b="1" dirty="0"/>
              <a:t> </a:t>
            </a:r>
            <a:r>
              <a:rPr lang="mr-IN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MAE</a:t>
            </a:r>
            <a:r>
              <a:rPr lang="zh-CN" altLang="en-US" b="1" dirty="0"/>
              <a:t> </a:t>
            </a:r>
            <a:r>
              <a:rPr lang="en-US" altLang="zh-CN" b="1" dirty="0"/>
              <a:t>(Mean</a:t>
            </a:r>
            <a:r>
              <a:rPr lang="zh-CN" altLang="en-US" b="1" dirty="0"/>
              <a:t> </a:t>
            </a:r>
            <a:r>
              <a:rPr lang="en-US" altLang="zh-CN" b="1" dirty="0"/>
              <a:t>Absolute</a:t>
            </a:r>
            <a:r>
              <a:rPr lang="zh-CN" altLang="en-US" b="1" dirty="0"/>
              <a:t> </a:t>
            </a:r>
            <a:r>
              <a:rPr lang="en-US" altLang="zh-CN" b="1" dirty="0"/>
              <a:t>Error)</a:t>
            </a:r>
          </a:p>
          <a:p>
            <a:pPr marL="0" indent="0">
              <a:buNone/>
            </a:pPr>
            <a:endParaRPr lang="en-US" altLang="zh-CN" b="1" dirty="0"/>
          </a:p>
          <a:p>
            <a:pPr lvl="0"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comparing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numerical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predictions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ratings.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9" y="3465426"/>
            <a:ext cx="2622213" cy="737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57" y="3465426"/>
            <a:ext cx="2163318" cy="7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745978"/>
              </p:ext>
            </p:extLst>
          </p:nvPr>
        </p:nvGraphicFramePr>
        <p:xfrm>
          <a:off x="677334" y="2003770"/>
          <a:ext cx="6058840" cy="1161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47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4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47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7037"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Spearman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SimRank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037">
                <a:tc>
                  <a:txBody>
                    <a:bodyPr/>
                    <a:lstStyle/>
                    <a:p>
                      <a:r>
                        <a:rPr lang="en-US" altLang="zh-CN" dirty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1.083907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1.074416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1.043124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037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chemeClr val="tx1"/>
                          </a:solidFill>
                        </a:rPr>
                        <a:t>1.068813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1.069592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1.141436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1634438"/>
            <a:ext cx="202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Movie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Dataset</a:t>
            </a:r>
            <a:endParaRPr lang="en-US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39964"/>
              </p:ext>
            </p:extLst>
          </p:nvPr>
        </p:nvGraphicFramePr>
        <p:xfrm>
          <a:off x="2535854" y="4116008"/>
          <a:ext cx="5171232" cy="122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7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3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3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7034">
                <a:tc>
                  <a:txBody>
                    <a:bodyPr/>
                    <a:lstStyle/>
                    <a:p>
                      <a:r>
                        <a:rPr lang="en-US" altLang="zh-CN" dirty="0"/>
                        <a:t>Rank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Spearman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r>
                        <a:rPr lang="en-US" altLang="zh-CN" dirty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35.74765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35.73527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FF0000"/>
                          </a:solidFill>
                        </a:rPr>
                        <a:t>42.65232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42.652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35854" y="371589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Dataset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6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000" b="1" dirty="0"/>
              <a:t>Cluster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b="1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tried</a:t>
            </a:r>
            <a:r>
              <a:rPr lang="zh-CN" altLang="en-US" dirty="0"/>
              <a:t> </a:t>
            </a:r>
            <a:r>
              <a:rPr lang="en-US" altLang="zh-CN" dirty="0"/>
              <a:t>K=3,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tune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number.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47.7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</a:t>
            </a: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37536"/>
              </p:ext>
            </p:extLst>
          </p:nvPr>
        </p:nvGraphicFramePr>
        <p:xfrm>
          <a:off x="1117600" y="3172934"/>
          <a:ext cx="2829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9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49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376601" cy="3325812"/>
          </a:xfrm>
        </p:spPr>
      </p:pic>
      <p:sp>
        <p:nvSpPr>
          <p:cNvPr id="5" name="TextBox 4"/>
          <p:cNvSpPr txBox="1"/>
          <p:nvPr/>
        </p:nvSpPr>
        <p:spPr>
          <a:xfrm>
            <a:off x="6604000" y="1930400"/>
            <a:ext cx="2827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Pearson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spearman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487654" cy="3386667"/>
          </a:xfrm>
        </p:spPr>
      </p:pic>
      <p:sp>
        <p:nvSpPr>
          <p:cNvPr id="5" name="TextBox 4"/>
          <p:cNvSpPr txBox="1"/>
          <p:nvPr/>
        </p:nvSpPr>
        <p:spPr>
          <a:xfrm>
            <a:off x="6366933" y="1930400"/>
            <a:ext cx="3217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SimRank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pearson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spearman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adjustment.</a:t>
            </a:r>
          </a:p>
        </p:txBody>
      </p:sp>
    </p:spTree>
    <p:extLst>
      <p:ext uri="{BB962C8B-B14F-4D97-AF65-F5344CB8AC3E}">
        <p14:creationId xmlns:p14="http://schemas.microsoft.com/office/powerpoint/2010/main" val="3536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590799"/>
            <a:ext cx="8596668" cy="1727201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/>
              <a:t>Thank</a:t>
            </a:r>
            <a:r>
              <a:rPr lang="zh-CN" altLang="en-US" sz="8000" dirty="0" smtClean="0"/>
              <a:t> </a:t>
            </a:r>
            <a:r>
              <a:rPr lang="en-US" altLang="zh-CN" sz="8000" smtClean="0"/>
              <a:t>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95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04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Agenda</a:t>
            </a:r>
            <a:endParaRPr lang="en-US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921173"/>
              </p:ext>
            </p:extLst>
          </p:nvPr>
        </p:nvGraphicFramePr>
        <p:xfrm>
          <a:off x="677334" y="2279124"/>
          <a:ext cx="7399866" cy="2733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4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2612"/>
            <a:ext cx="8596668" cy="878157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75545"/>
            <a:ext cx="8596668" cy="388077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24183" y="2572902"/>
            <a:ext cx="1422400" cy="16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24183" y="3149526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Dataset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759140" y="2574633"/>
            <a:ext cx="1397001" cy="19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793007" y="4074025"/>
            <a:ext cx="1397001" cy="213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963333" y="2081837"/>
            <a:ext cx="931333" cy="49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963333" y="3595507"/>
            <a:ext cx="9144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Movie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0266" y="213138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Double Bracket 20"/>
          <p:cNvSpPr/>
          <p:nvPr/>
        </p:nvSpPr>
        <p:spPr>
          <a:xfrm>
            <a:off x="4343400" y="2157277"/>
            <a:ext cx="4353368" cy="108311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ket 21"/>
          <p:cNvSpPr/>
          <p:nvPr/>
        </p:nvSpPr>
        <p:spPr>
          <a:xfrm>
            <a:off x="4336432" y="3688353"/>
            <a:ext cx="4360336" cy="103604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1996" y="2093079"/>
            <a:ext cx="404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Rearrange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assigning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website.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1996" y="3646939"/>
            <a:ext cx="3911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Rearrange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assigning</a:t>
            </a:r>
            <a:r>
              <a:rPr lang="zh-CN" altLang="en-US" dirty="0"/>
              <a:t> </a:t>
            </a:r>
            <a:r>
              <a:rPr lang="en-US" altLang="zh-CN" dirty="0" smtClean="0"/>
              <a:t>NA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movie.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9" y="609599"/>
            <a:ext cx="8596668" cy="1320800"/>
          </a:xfrm>
        </p:spPr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4946" y="1930399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60406" y="2012968"/>
            <a:ext cx="3505200" cy="79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65346" y="2201872"/>
            <a:ext cx="28953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Similarity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Weight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endParaRPr lang="en-US" altLang="zh-CN" sz="2600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Pearson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Spearman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SimRank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53280" y="2012968"/>
            <a:ext cx="3505200" cy="79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53280" y="4129635"/>
            <a:ext cx="3505200" cy="79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36510" y="4129635"/>
            <a:ext cx="3505200" cy="79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3138" y="2201871"/>
            <a:ext cx="3093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Variance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Weighting</a:t>
            </a:r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No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Yes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6515" y="4314107"/>
            <a:ext cx="3599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Selecting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Neighbors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endParaRPr lang="en-US" altLang="zh-CN" sz="2600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67860" y="4322751"/>
            <a:ext cx="3442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Rating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Normalization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endParaRPr lang="en-US" altLang="zh-CN" sz="2600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Deviation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801"/>
            <a:ext cx="8596668" cy="1320800"/>
          </a:xfrm>
        </p:spPr>
        <p:txBody>
          <a:bodyPr/>
          <a:lstStyle/>
          <a:p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5752"/>
            <a:ext cx="8596668" cy="589464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b="1" dirty="0"/>
              <a:t>Pearson</a:t>
            </a:r>
            <a:r>
              <a:rPr lang="zh-CN" altLang="en-US" b="1" dirty="0"/>
              <a:t> </a:t>
            </a:r>
            <a:r>
              <a:rPr lang="en-US" altLang="zh-CN" b="1" dirty="0"/>
              <a:t>Correlation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altLang="zh-CN" dirty="0"/>
              <a:t>Measures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exists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b="1" dirty="0" smtClean="0"/>
              <a:t>Spearman</a:t>
            </a:r>
            <a:r>
              <a:rPr lang="zh-CN" altLang="en-US" b="1" dirty="0" smtClean="0"/>
              <a:t> </a:t>
            </a:r>
            <a:r>
              <a:rPr lang="en-US" altLang="zh-CN" b="1" dirty="0"/>
              <a:t>Correlation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Pearson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assumptions.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Computes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ranks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values.</a:t>
            </a:r>
            <a:r>
              <a:rPr lang="zh-CN" altLang="en-US" dirty="0"/>
              <a:t> </a:t>
            </a: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b="1" dirty="0" err="1" smtClean="0"/>
              <a:t>SimRank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/>
              <a:t>Suppose A, B are two users, the similarity between A and B is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 smtClean="0"/>
              <a:t>Suppose </a:t>
            </a:r>
            <a:r>
              <a:rPr lang="en-US" altLang="zh-CN" dirty="0"/>
              <a:t>c, d are two movies, the similarity between c and d is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 smtClean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 smtClean="0"/>
              <a:t>If </a:t>
            </a:r>
            <a:r>
              <a:rPr lang="en-US" altLang="zh-CN" dirty="0"/>
              <a:t>A = B, s(A,B) = 1; if c = d, s(</a:t>
            </a:r>
            <a:r>
              <a:rPr lang="en-US" altLang="zh-CN" dirty="0" err="1"/>
              <a:t>c,d</a:t>
            </a:r>
            <a:r>
              <a:rPr lang="en-US" altLang="zh-CN" dirty="0"/>
              <a:t>) = 1.</a:t>
            </a:r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0" y="1935467"/>
            <a:ext cx="3225800" cy="58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68" y="3478876"/>
            <a:ext cx="4343400" cy="58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C952E1-27AD-4618-A953-762F816F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10" y="4742670"/>
            <a:ext cx="3755674" cy="559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AA0C78-539D-4825-8CA5-A0FA5C856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68" y="5706258"/>
            <a:ext cx="3321221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greater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5.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773825"/>
            <a:ext cx="3327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Weighting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Pearson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users’</a:t>
            </a:r>
            <a:r>
              <a:rPr lang="zh-CN" altLang="en-US" dirty="0"/>
              <a:t> </a:t>
            </a:r>
            <a:r>
              <a:rPr lang="en-US" altLang="zh-CN" dirty="0"/>
              <a:t>ratings,</a:t>
            </a:r>
            <a:r>
              <a:rPr lang="zh-CN" altLang="en-US" dirty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ratings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scaled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z-scores.</a:t>
            </a:r>
            <a:r>
              <a:rPr lang="zh-CN" altLang="en-US" dirty="0"/>
              <a:t> </a:t>
            </a:r>
            <a:r>
              <a:rPr lang="en-US" altLang="zh-CN" dirty="0"/>
              <a:t>(mean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deviation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 </a:t>
            </a:r>
            <a:endParaRPr lang="en-US" altLang="zh-CN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term,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variance.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3069166"/>
            <a:ext cx="21336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2" y="4749800"/>
            <a:ext cx="2387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Neighbors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3602"/>
            <a:ext cx="8596668" cy="411096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Weight</a:t>
            </a:r>
            <a:r>
              <a:rPr lang="zh-CN" altLang="en-US" b="1" dirty="0"/>
              <a:t> </a:t>
            </a:r>
            <a:r>
              <a:rPr lang="en-US" altLang="zh-CN" b="1" dirty="0"/>
              <a:t>Threshold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absolute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threshold,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neighbors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absolute</a:t>
            </a:r>
            <a:r>
              <a:rPr lang="zh-CN" altLang="en-US" dirty="0"/>
              <a:t> </a:t>
            </a:r>
            <a:r>
              <a:rPr lang="en-US" altLang="zh-CN" dirty="0"/>
              <a:t>correlations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selected.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Suggested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Breese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correlates</a:t>
            </a:r>
            <a:r>
              <a:rPr lang="zh-CN" altLang="en-US" dirty="0"/>
              <a:t> </a:t>
            </a:r>
            <a:r>
              <a:rPr lang="en-US" altLang="zh-CN" dirty="0"/>
              <a:t>(such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correlations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0.5)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exceptionally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valuable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correlations.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SimRank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dirty="0"/>
              <a:t>weightings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0.006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Deviation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Mean</a:t>
            </a:r>
          </a:p>
          <a:p>
            <a:pPr marL="0" indent="0">
              <a:buNone/>
            </a:pPr>
            <a:endParaRPr lang="en-US" altLang="zh-CN" b="1" dirty="0"/>
          </a:p>
          <a:p>
            <a:pPr lvl="0" defTabSz="914400"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Compute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average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deviation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of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neighbor’s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rating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from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that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neighbor’s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mean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</a:rPr>
              <a:t>rating.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7" y="3786250"/>
            <a:ext cx="3297766" cy="6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4289</TotalTime>
  <Words>742</Words>
  <Application>Microsoft Macintosh PowerPoint</Application>
  <PresentationFormat>Widescreen</PresentationFormat>
  <Paragraphs>176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Mangal</vt:lpstr>
      <vt:lpstr>Trebuchet MS</vt:lpstr>
      <vt:lpstr>Wingdings 3</vt:lpstr>
      <vt:lpstr>华文新魏</vt:lpstr>
      <vt:lpstr>方正姚体</vt:lpstr>
      <vt:lpstr>Arial</vt:lpstr>
      <vt:lpstr>Facet</vt:lpstr>
      <vt:lpstr>Collaborative  Filtering  Algorithm</vt:lpstr>
      <vt:lpstr>Agenda</vt:lpstr>
      <vt:lpstr>Data Processing</vt:lpstr>
      <vt:lpstr>Memory Based Algorithm</vt:lpstr>
      <vt:lpstr>Similarity Weight</vt:lpstr>
      <vt:lpstr>Sim Rank </vt:lpstr>
      <vt:lpstr>Variance Weighting </vt:lpstr>
      <vt:lpstr>Selecting Neighbors </vt:lpstr>
      <vt:lpstr>Rating Normalization</vt:lpstr>
      <vt:lpstr>Model Based Algorithm-Cluster Model</vt:lpstr>
      <vt:lpstr>Cluster Model Intuition </vt:lpstr>
      <vt:lpstr>Cluster Model Predicted Scoring</vt:lpstr>
      <vt:lpstr>Evaluation</vt:lpstr>
      <vt:lpstr>Main Results</vt:lpstr>
      <vt:lpstr>Main Results</vt:lpstr>
      <vt:lpstr>Main Results</vt:lpstr>
      <vt:lpstr>Main Results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Kong, Yuehan</dc:creator>
  <cp:lastModifiedBy>Kong, Yuehan</cp:lastModifiedBy>
  <cp:revision>67</cp:revision>
  <dcterms:created xsi:type="dcterms:W3CDTF">2018-04-15T19:23:59Z</dcterms:created>
  <dcterms:modified xsi:type="dcterms:W3CDTF">2018-04-18T22:28:54Z</dcterms:modified>
</cp:coreProperties>
</file>