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65" r:id="rId6"/>
    <p:sldId id="275" r:id="rId7"/>
    <p:sldId id="276" r:id="rId8"/>
    <p:sldId id="277" r:id="rId9"/>
    <p:sldId id="278" r:id="rId10"/>
    <p:sldId id="280" r:id="rId11"/>
    <p:sldId id="279" r:id="rId12"/>
    <p:sldId id="286" r:id="rId13"/>
    <p:sldId id="287" r:id="rId14"/>
    <p:sldId id="281" r:id="rId15"/>
    <p:sldId id="283" r:id="rId16"/>
    <p:sldId id="284" r:id="rId17"/>
    <p:sldId id="285" r:id="rId18"/>
    <p:sldId id="288" r:id="rId19"/>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5D5D"/>
    <a:srgbClr val="6E6E6E"/>
    <a:srgbClr val="EBEBEB"/>
    <a:srgbClr val="4F4E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769" autoAdjust="0"/>
  </p:normalViewPr>
  <p:slideViewPr>
    <p:cSldViewPr showGuides="1">
      <p:cViewPr varScale="1">
        <p:scale>
          <a:sx n="73" d="100"/>
          <a:sy n="73" d="100"/>
        </p:scale>
        <p:origin x="1070" y="62"/>
      </p:cViewPr>
      <p:guideLst>
        <p:guide orient="horz" pos="2160"/>
        <p:guide pos="3839"/>
      </p:guideLst>
    </p:cSldViewPr>
  </p:slideViewPr>
  <p:notesTextViewPr>
    <p:cViewPr>
      <p:scale>
        <a:sx n="1" d="1"/>
        <a:sy n="1" d="1"/>
      </p:scale>
      <p:origin x="0" y="0"/>
    </p:cViewPr>
  </p:notesTextViewPr>
  <p:notesViewPr>
    <p:cSldViewPr showGuides="1">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D5D530-14C8-4CF1-A86E-1E72DE78967E}" type="doc">
      <dgm:prSet loTypeId="urn:microsoft.com/office/officeart/2005/8/layout/pList2" loCatId="list" qsTypeId="urn:microsoft.com/office/officeart/2005/8/quickstyle/simple1" qsCatId="simple" csTypeId="urn:microsoft.com/office/officeart/2005/8/colors/accent1_2" csCatId="accent1" phldr="1"/>
      <dgm:spPr/>
    </dgm:pt>
    <dgm:pt modelId="{3F9E6438-9F01-4BDF-97F2-BC45B3BC47A3}">
      <dgm:prSet phldrT="[文本]"/>
      <dgm:spPr>
        <a:solidFill>
          <a:srgbClr val="4F4E4E"/>
        </a:solidFill>
        <a:ln w="12700" cap="flat" cmpd="sng" algn="ctr">
          <a:solidFill>
            <a:prstClr val="white">
              <a:hueOff val="0"/>
              <a:satOff val="0"/>
              <a:lumOff val="0"/>
              <a:alphaOff val="0"/>
            </a:prstClr>
          </a:solidFill>
          <a:prstDash val="solid"/>
          <a:miter lim="800000"/>
        </a:ln>
        <a:effectLst/>
      </dgm:spPr>
      <dgm:t>
        <a:bodyPr spcFirstLastPara="0" vert="horz" wrap="square" lIns="163576" tIns="163576" rIns="163576" bIns="163576" numCol="1" spcCol="1270" anchor="t" anchorCtr="0"/>
        <a:lstStyle/>
        <a:p>
          <a:r>
            <a:rPr lang="en-US" altLang="zh-CN" dirty="0">
              <a:sym typeface="微软雅黑" panose="020B0503020204020204" pitchFamily="34" charset="-122"/>
            </a:rPr>
            <a:t>Rearrange the MS dataset by setting rows to users and columns to items. Assign </a:t>
          </a:r>
          <a:r>
            <a:rPr lang="en-US" altLang="zh-CN" b="1" dirty="0">
              <a:sym typeface="微软雅黑" panose="020B0503020204020204" pitchFamily="34" charset="-122"/>
            </a:rPr>
            <a:t>0</a:t>
          </a:r>
          <a:r>
            <a:rPr lang="en-US" altLang="zh-CN" dirty="0">
              <a:sym typeface="微软雅黑" panose="020B0503020204020204" pitchFamily="34" charset="-122"/>
            </a:rPr>
            <a:t> to those items which are not clicked by users</a:t>
          </a:r>
          <a:endParaRPr lang="zh-CN" altLang="en-US" dirty="0"/>
        </a:p>
      </dgm:t>
    </dgm:pt>
    <dgm:pt modelId="{9AF19F60-75AB-4843-9154-E1ECA04D9ABD}" type="parTrans" cxnId="{35AD1C28-60E2-40A0-A719-A5EC6CD1A268}">
      <dgm:prSet/>
      <dgm:spPr/>
      <dgm:t>
        <a:bodyPr/>
        <a:lstStyle/>
        <a:p>
          <a:endParaRPr lang="zh-CN" altLang="en-US"/>
        </a:p>
      </dgm:t>
    </dgm:pt>
    <dgm:pt modelId="{7F33A277-7F88-400C-A6B5-CFC1F9EEB9E0}" type="sibTrans" cxnId="{35AD1C28-60E2-40A0-A719-A5EC6CD1A268}">
      <dgm:prSet/>
      <dgm:spPr/>
      <dgm:t>
        <a:bodyPr/>
        <a:lstStyle/>
        <a:p>
          <a:endParaRPr lang="zh-CN" altLang="en-US"/>
        </a:p>
      </dgm:t>
    </dgm:pt>
    <dgm:pt modelId="{DA72CC8A-2AF3-4F1C-B109-5AA909253DD7}">
      <dgm:prSet phldrT="[文本]" custT="1"/>
      <dgm:spPr>
        <a:solidFill>
          <a:srgbClr val="4F4E4E"/>
        </a:solidFill>
        <a:ln w="12700" cap="flat" cmpd="sng" algn="ctr">
          <a:solidFill>
            <a:prstClr val="white">
              <a:hueOff val="0"/>
              <a:satOff val="0"/>
              <a:lumOff val="0"/>
              <a:alphaOff val="0"/>
            </a:prstClr>
          </a:solidFill>
          <a:prstDash val="solid"/>
          <a:miter lim="800000"/>
        </a:ln>
        <a:effectLst/>
      </dgm:spPr>
      <dgm:t>
        <a:bodyPr spcFirstLastPara="0" vert="horz" wrap="square" lIns="163576" tIns="163576" rIns="163576" bIns="163576" numCol="1" spcCol="1270" anchor="t" anchorCtr="0"/>
        <a:lstStyle/>
        <a:p>
          <a:pPr marL="0" lvl="0" indent="0" algn="ctr" defTabSz="1022350">
            <a:lnSpc>
              <a:spcPct val="90000"/>
            </a:lnSpc>
            <a:spcBef>
              <a:spcPct val="0"/>
            </a:spcBef>
            <a:spcAft>
              <a:spcPct val="35000"/>
            </a:spcAft>
            <a:buNone/>
          </a:pPr>
          <a:r>
            <a:rPr lang="en-US" altLang="zh-CN" sz="2300" kern="1200" dirty="0">
              <a:solidFill>
                <a:prstClr val="white"/>
              </a:solidFill>
              <a:latin typeface="Franklin Gothic Medium"/>
              <a:ea typeface="幼圆" panose="02010509060101010101" pitchFamily="49" charset="-122"/>
              <a:cs typeface="+mn-cs"/>
              <a:sym typeface="微软雅黑" panose="020B0503020204020204" pitchFamily="34" charset="-122"/>
            </a:rPr>
            <a:t>Rearrange the </a:t>
          </a:r>
          <a:r>
            <a:rPr lang="en-US" altLang="zh-CN" sz="2300" kern="1200" dirty="0" err="1">
              <a:solidFill>
                <a:prstClr val="white"/>
              </a:solidFill>
              <a:latin typeface="Franklin Gothic Medium"/>
              <a:ea typeface="幼圆" panose="02010509060101010101" pitchFamily="49" charset="-122"/>
              <a:cs typeface="+mn-cs"/>
              <a:sym typeface="微软雅黑" panose="020B0503020204020204" pitchFamily="34" charset="-122"/>
            </a:rPr>
            <a:t>EachMovie</a:t>
          </a:r>
          <a:r>
            <a:rPr lang="en-US" altLang="zh-CN" sz="2300" kern="1200" dirty="0">
              <a:solidFill>
                <a:prstClr val="white"/>
              </a:solidFill>
              <a:latin typeface="Franklin Gothic Medium"/>
              <a:ea typeface="幼圆" panose="02010509060101010101" pitchFamily="49" charset="-122"/>
              <a:cs typeface="+mn-cs"/>
              <a:sym typeface="微软雅黑" panose="020B0503020204020204" pitchFamily="34" charset="-122"/>
            </a:rPr>
            <a:t> dataset by setting rows to users and columns to movies. Assign NA to those movies which are not rated by users</a:t>
          </a:r>
          <a:endParaRPr lang="zh-CN" altLang="en-US" sz="2300" kern="1200" dirty="0">
            <a:solidFill>
              <a:prstClr val="white"/>
            </a:solidFill>
            <a:latin typeface="Franklin Gothic Medium"/>
            <a:ea typeface="幼圆" panose="02010509060101010101" pitchFamily="49" charset="-122"/>
            <a:cs typeface="+mn-cs"/>
          </a:endParaRPr>
        </a:p>
      </dgm:t>
    </dgm:pt>
    <dgm:pt modelId="{4D0D5BB7-1C56-4B6B-A68B-22146392CD1C}" type="parTrans" cxnId="{CEAA26EF-BBE5-4ACA-9C38-8FFADF42985C}">
      <dgm:prSet/>
      <dgm:spPr/>
      <dgm:t>
        <a:bodyPr/>
        <a:lstStyle/>
        <a:p>
          <a:endParaRPr lang="zh-CN" altLang="en-US"/>
        </a:p>
      </dgm:t>
    </dgm:pt>
    <dgm:pt modelId="{573A125D-39F7-4B8C-BA32-5FC01B5D238D}" type="sibTrans" cxnId="{CEAA26EF-BBE5-4ACA-9C38-8FFADF42985C}">
      <dgm:prSet/>
      <dgm:spPr/>
      <dgm:t>
        <a:bodyPr/>
        <a:lstStyle/>
        <a:p>
          <a:endParaRPr lang="zh-CN" altLang="en-US"/>
        </a:p>
      </dgm:t>
    </dgm:pt>
    <dgm:pt modelId="{49317001-722F-4B53-A07F-FBDFB86B45B9}" type="pres">
      <dgm:prSet presAssocID="{CCD5D530-14C8-4CF1-A86E-1E72DE78967E}" presName="Name0" presStyleCnt="0">
        <dgm:presLayoutVars>
          <dgm:dir/>
          <dgm:resizeHandles val="exact"/>
        </dgm:presLayoutVars>
      </dgm:prSet>
      <dgm:spPr/>
    </dgm:pt>
    <dgm:pt modelId="{B7835FAB-3220-44EC-AD5A-39F0601BBB83}" type="pres">
      <dgm:prSet presAssocID="{CCD5D530-14C8-4CF1-A86E-1E72DE78967E}" presName="bkgdShp" presStyleLbl="alignAccFollowNode1" presStyleIdx="0" presStyleCnt="1" custLinFactY="45577" custLinFactNeighborX="-638" custLinFactNeighborY="100000"/>
      <dgm:spPr>
        <a:solidFill>
          <a:srgbClr val="EBEBEB"/>
        </a:solidFill>
      </dgm:spPr>
    </dgm:pt>
    <dgm:pt modelId="{73F5A14B-7ED4-436D-9818-51443A38290E}" type="pres">
      <dgm:prSet presAssocID="{CCD5D530-14C8-4CF1-A86E-1E72DE78967E}" presName="linComp" presStyleCnt="0"/>
      <dgm:spPr/>
    </dgm:pt>
    <dgm:pt modelId="{25F7437E-B98E-41A3-88AF-C332598EF596}" type="pres">
      <dgm:prSet presAssocID="{3F9E6438-9F01-4BDF-97F2-BC45B3BC47A3}" presName="compNode" presStyleCnt="0"/>
      <dgm:spPr/>
    </dgm:pt>
    <dgm:pt modelId="{509AECEE-CFFC-4746-87D5-33C01A5DE335}" type="pres">
      <dgm:prSet presAssocID="{3F9E6438-9F01-4BDF-97F2-BC45B3BC47A3}" presName="node" presStyleLbl="node1" presStyleIdx="0" presStyleCnt="2">
        <dgm:presLayoutVars>
          <dgm:bulletEnabled val="1"/>
        </dgm:presLayoutVars>
      </dgm:prSet>
      <dgm:spPr>
        <a:xfrm rot="10800000">
          <a:off x="259306" y="1536413"/>
          <a:ext cx="3853328" cy="1877839"/>
        </a:xfrm>
        <a:prstGeom prst="round2SameRect">
          <a:avLst>
            <a:gd name="adj1" fmla="val 10500"/>
            <a:gd name="adj2" fmla="val 0"/>
          </a:avLst>
        </a:prstGeom>
      </dgm:spPr>
    </dgm:pt>
    <dgm:pt modelId="{698AECAA-BFF5-40FD-9671-DE672693A085}" type="pres">
      <dgm:prSet presAssocID="{3F9E6438-9F01-4BDF-97F2-BC45B3BC47A3}" presName="invisiNode" presStyleLbl="node1" presStyleIdx="0" presStyleCnt="2"/>
      <dgm:spPr/>
    </dgm:pt>
    <dgm:pt modelId="{B34BA906-DA5E-4DB1-BE53-BE6C852D3060}" type="pres">
      <dgm:prSet presAssocID="{3F9E6438-9F01-4BDF-97F2-BC45B3BC47A3}" presName="imagNod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FC0746A3-6315-43F3-9E7B-37909F01817E}" type="pres">
      <dgm:prSet presAssocID="{7F33A277-7F88-400C-A6B5-CFC1F9EEB9E0}" presName="sibTrans" presStyleLbl="sibTrans2D1" presStyleIdx="0" presStyleCnt="0"/>
      <dgm:spPr/>
    </dgm:pt>
    <dgm:pt modelId="{BAD8D687-4820-40CB-B168-C7D1A3CEC163}" type="pres">
      <dgm:prSet presAssocID="{DA72CC8A-2AF3-4F1C-B109-5AA909253DD7}" presName="compNode" presStyleCnt="0"/>
      <dgm:spPr/>
    </dgm:pt>
    <dgm:pt modelId="{0BEB1D32-A069-4F95-AD42-BE48E4687B1F}" type="pres">
      <dgm:prSet presAssocID="{DA72CC8A-2AF3-4F1C-B109-5AA909253DD7}" presName="node" presStyleLbl="node1" presStyleIdx="1" presStyleCnt="2">
        <dgm:presLayoutVars>
          <dgm:bulletEnabled val="1"/>
        </dgm:presLayoutVars>
      </dgm:prSet>
      <dgm:spPr>
        <a:xfrm rot="10800000">
          <a:off x="4497966" y="1536413"/>
          <a:ext cx="3853328" cy="1877839"/>
        </a:xfrm>
        <a:prstGeom prst="round2SameRect">
          <a:avLst>
            <a:gd name="adj1" fmla="val 10500"/>
            <a:gd name="adj2" fmla="val 0"/>
          </a:avLst>
        </a:prstGeom>
      </dgm:spPr>
    </dgm:pt>
    <dgm:pt modelId="{700B6115-00F6-443A-A0D3-137136EB2AB5}" type="pres">
      <dgm:prSet presAssocID="{DA72CC8A-2AF3-4F1C-B109-5AA909253DD7}" presName="invisiNode" presStyleLbl="node1" presStyleIdx="1" presStyleCnt="2"/>
      <dgm:spPr/>
    </dgm:pt>
    <dgm:pt modelId="{85D62EAA-287B-496A-9F16-3A0AF37B0CD6}" type="pres">
      <dgm:prSet presAssocID="{DA72CC8A-2AF3-4F1C-B109-5AA909253DD7}"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Lst>
  <dgm:cxnLst>
    <dgm:cxn modelId="{1B890C01-A23D-48A6-AD7F-89670B6DD7B4}" type="presOf" srcId="{3F9E6438-9F01-4BDF-97F2-BC45B3BC47A3}" destId="{509AECEE-CFFC-4746-87D5-33C01A5DE335}" srcOrd="0" destOrd="0" presId="urn:microsoft.com/office/officeart/2005/8/layout/pList2"/>
    <dgm:cxn modelId="{35AD1C28-60E2-40A0-A719-A5EC6CD1A268}" srcId="{CCD5D530-14C8-4CF1-A86E-1E72DE78967E}" destId="{3F9E6438-9F01-4BDF-97F2-BC45B3BC47A3}" srcOrd="0" destOrd="0" parTransId="{9AF19F60-75AB-4843-9154-E1ECA04D9ABD}" sibTransId="{7F33A277-7F88-400C-A6B5-CFC1F9EEB9E0}"/>
    <dgm:cxn modelId="{D29D114C-A0D5-4050-B7D3-FF901CD45553}" type="presOf" srcId="{7F33A277-7F88-400C-A6B5-CFC1F9EEB9E0}" destId="{FC0746A3-6315-43F3-9E7B-37909F01817E}" srcOrd="0" destOrd="0" presId="urn:microsoft.com/office/officeart/2005/8/layout/pList2"/>
    <dgm:cxn modelId="{B12959B7-5656-4E71-9EFC-1926A7672C48}" type="presOf" srcId="{DA72CC8A-2AF3-4F1C-B109-5AA909253DD7}" destId="{0BEB1D32-A069-4F95-AD42-BE48E4687B1F}" srcOrd="0" destOrd="0" presId="urn:microsoft.com/office/officeart/2005/8/layout/pList2"/>
    <dgm:cxn modelId="{E15C21C6-0ACC-4D79-97D2-AABBECCD68D8}" type="presOf" srcId="{CCD5D530-14C8-4CF1-A86E-1E72DE78967E}" destId="{49317001-722F-4B53-A07F-FBDFB86B45B9}" srcOrd="0" destOrd="0" presId="urn:microsoft.com/office/officeart/2005/8/layout/pList2"/>
    <dgm:cxn modelId="{CEAA26EF-BBE5-4ACA-9C38-8FFADF42985C}" srcId="{CCD5D530-14C8-4CF1-A86E-1E72DE78967E}" destId="{DA72CC8A-2AF3-4F1C-B109-5AA909253DD7}" srcOrd="1" destOrd="0" parTransId="{4D0D5BB7-1C56-4B6B-A68B-22146392CD1C}" sibTransId="{573A125D-39F7-4B8C-BA32-5FC01B5D238D}"/>
    <dgm:cxn modelId="{BCD30458-70C5-469F-958F-6DD567ACD9CC}" type="presParOf" srcId="{49317001-722F-4B53-A07F-FBDFB86B45B9}" destId="{B7835FAB-3220-44EC-AD5A-39F0601BBB83}" srcOrd="0" destOrd="0" presId="urn:microsoft.com/office/officeart/2005/8/layout/pList2"/>
    <dgm:cxn modelId="{FE4AFBB5-CB09-44EE-9406-4B7BC054283D}" type="presParOf" srcId="{49317001-722F-4B53-A07F-FBDFB86B45B9}" destId="{73F5A14B-7ED4-436D-9818-51443A38290E}" srcOrd="1" destOrd="0" presId="urn:microsoft.com/office/officeart/2005/8/layout/pList2"/>
    <dgm:cxn modelId="{492AC012-004C-4B7A-B7DA-7C7A2010DD71}" type="presParOf" srcId="{73F5A14B-7ED4-436D-9818-51443A38290E}" destId="{25F7437E-B98E-41A3-88AF-C332598EF596}" srcOrd="0" destOrd="0" presId="urn:microsoft.com/office/officeart/2005/8/layout/pList2"/>
    <dgm:cxn modelId="{5D95C059-C3BA-4680-9DF3-5E36C3738C1A}" type="presParOf" srcId="{25F7437E-B98E-41A3-88AF-C332598EF596}" destId="{509AECEE-CFFC-4746-87D5-33C01A5DE335}" srcOrd="0" destOrd="0" presId="urn:microsoft.com/office/officeart/2005/8/layout/pList2"/>
    <dgm:cxn modelId="{DCF9355F-0453-488A-8B29-20C441DC1BBF}" type="presParOf" srcId="{25F7437E-B98E-41A3-88AF-C332598EF596}" destId="{698AECAA-BFF5-40FD-9671-DE672693A085}" srcOrd="1" destOrd="0" presId="urn:microsoft.com/office/officeart/2005/8/layout/pList2"/>
    <dgm:cxn modelId="{56960EB6-7063-4DB2-AA42-1E86F05FD3B9}" type="presParOf" srcId="{25F7437E-B98E-41A3-88AF-C332598EF596}" destId="{B34BA906-DA5E-4DB1-BE53-BE6C852D3060}" srcOrd="2" destOrd="0" presId="urn:microsoft.com/office/officeart/2005/8/layout/pList2"/>
    <dgm:cxn modelId="{9B8062FA-5324-48EA-9FD6-8427D387BEDA}" type="presParOf" srcId="{73F5A14B-7ED4-436D-9818-51443A38290E}" destId="{FC0746A3-6315-43F3-9E7B-37909F01817E}" srcOrd="1" destOrd="0" presId="urn:microsoft.com/office/officeart/2005/8/layout/pList2"/>
    <dgm:cxn modelId="{CCFEFD1C-EA50-480C-B69C-8B9674ECEAC5}" type="presParOf" srcId="{73F5A14B-7ED4-436D-9818-51443A38290E}" destId="{BAD8D687-4820-40CB-B168-C7D1A3CEC163}" srcOrd="2" destOrd="0" presId="urn:microsoft.com/office/officeart/2005/8/layout/pList2"/>
    <dgm:cxn modelId="{5551B42B-9CA8-4CA8-9C92-1C6ECA1C3301}" type="presParOf" srcId="{BAD8D687-4820-40CB-B168-C7D1A3CEC163}" destId="{0BEB1D32-A069-4F95-AD42-BE48E4687B1F}" srcOrd="0" destOrd="0" presId="urn:microsoft.com/office/officeart/2005/8/layout/pList2"/>
    <dgm:cxn modelId="{FC7F4140-AFAF-4129-9281-DEECD355C4F4}" type="presParOf" srcId="{BAD8D687-4820-40CB-B168-C7D1A3CEC163}" destId="{700B6115-00F6-443A-A0D3-137136EB2AB5}" srcOrd="1" destOrd="0" presId="urn:microsoft.com/office/officeart/2005/8/layout/pList2"/>
    <dgm:cxn modelId="{4F3ADB2D-4020-4439-A955-8F989B7FDF76}" type="presParOf" srcId="{BAD8D687-4820-40CB-B168-C7D1A3CEC163}" destId="{85D62EAA-287B-496A-9F16-3A0AF37B0CD6}"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6B55DC-E739-489D-9CDE-62A81503F4BA}" type="doc">
      <dgm:prSet loTypeId="urn:microsoft.com/office/officeart/2005/8/layout/chevron2" loCatId="process" qsTypeId="urn:microsoft.com/office/officeart/2005/8/quickstyle/simple1" qsCatId="simple" csTypeId="urn:microsoft.com/office/officeart/2005/8/colors/accent1_4" csCatId="accent1" phldr="1"/>
      <dgm:spPr/>
      <dgm:t>
        <a:bodyPr/>
        <a:lstStyle/>
        <a:p>
          <a:endParaRPr lang="zh-CN" altLang="en-US"/>
        </a:p>
      </dgm:t>
    </dgm:pt>
    <dgm:pt modelId="{A9645C72-D65A-45AE-9F66-12C5DE721A37}">
      <dgm:prSet phldrT="[文本]"/>
      <dgm:spPr/>
      <dgm:t>
        <a:bodyPr/>
        <a:lstStyle/>
        <a:p>
          <a:r>
            <a:rPr lang="en-US" altLang="zh-CN" dirty="0"/>
            <a:t>Similarity Weighting</a:t>
          </a:r>
          <a:endParaRPr lang="zh-CN" altLang="en-US" dirty="0"/>
        </a:p>
      </dgm:t>
    </dgm:pt>
    <dgm:pt modelId="{3616153C-9965-4B63-9513-F02D3C2B681A}" type="parTrans" cxnId="{613AAC08-E94A-4557-B8F2-CD3F4A1F2404}">
      <dgm:prSet/>
      <dgm:spPr/>
      <dgm:t>
        <a:bodyPr/>
        <a:lstStyle/>
        <a:p>
          <a:endParaRPr lang="zh-CN" altLang="en-US"/>
        </a:p>
      </dgm:t>
    </dgm:pt>
    <dgm:pt modelId="{FAEA4E6A-A88A-4C62-95AD-F2ACA6D955EB}" type="sibTrans" cxnId="{613AAC08-E94A-4557-B8F2-CD3F4A1F2404}">
      <dgm:prSet/>
      <dgm:spPr/>
      <dgm:t>
        <a:bodyPr/>
        <a:lstStyle/>
        <a:p>
          <a:endParaRPr lang="zh-CN" altLang="en-US"/>
        </a:p>
      </dgm:t>
    </dgm:pt>
    <dgm:pt modelId="{9C98C347-49CB-4106-8148-60E1CEE66F42}">
      <dgm:prSet phldrT="[文本]"/>
      <dgm:spPr/>
      <dgm:t>
        <a:bodyPr/>
        <a:lstStyle/>
        <a:p>
          <a:r>
            <a:rPr lang="en-US" altLang="zh-CN" dirty="0"/>
            <a:t>Spearman Correlation(1,2)</a:t>
          </a:r>
          <a:endParaRPr lang="zh-CN" altLang="en-US" dirty="0"/>
        </a:p>
      </dgm:t>
    </dgm:pt>
    <dgm:pt modelId="{D7C182F9-9DD7-43BB-A956-B204448D600E}" type="parTrans" cxnId="{06CA9295-C1C4-474E-878D-C9BB34140367}">
      <dgm:prSet/>
      <dgm:spPr/>
      <dgm:t>
        <a:bodyPr/>
        <a:lstStyle/>
        <a:p>
          <a:endParaRPr lang="zh-CN" altLang="en-US"/>
        </a:p>
      </dgm:t>
    </dgm:pt>
    <dgm:pt modelId="{EC5D32A3-A750-46BB-801F-47DF80A2F216}" type="sibTrans" cxnId="{06CA9295-C1C4-474E-878D-C9BB34140367}">
      <dgm:prSet/>
      <dgm:spPr/>
      <dgm:t>
        <a:bodyPr/>
        <a:lstStyle/>
        <a:p>
          <a:endParaRPr lang="zh-CN" altLang="en-US"/>
        </a:p>
      </dgm:t>
    </dgm:pt>
    <dgm:pt modelId="{441D2E71-C5EE-4F9A-9755-73B814C9F55F}">
      <dgm:prSet phldrT="[文本]"/>
      <dgm:spPr/>
      <dgm:t>
        <a:bodyPr/>
        <a:lstStyle/>
        <a:p>
          <a:r>
            <a:rPr lang="en-US" altLang="zh-CN" dirty="0"/>
            <a:t>Variance Weighting</a:t>
          </a:r>
          <a:endParaRPr lang="zh-CN" altLang="en-US" dirty="0"/>
        </a:p>
      </dgm:t>
    </dgm:pt>
    <dgm:pt modelId="{563DFE2C-9E39-4ACB-B2CB-8316E020E306}" type="parTrans" cxnId="{0E35D2EA-F40A-449C-A652-3486E8711E7D}">
      <dgm:prSet/>
      <dgm:spPr/>
      <dgm:t>
        <a:bodyPr/>
        <a:lstStyle/>
        <a:p>
          <a:endParaRPr lang="zh-CN" altLang="en-US"/>
        </a:p>
      </dgm:t>
    </dgm:pt>
    <dgm:pt modelId="{92B1017F-85D0-4B88-B455-5DF9CAA9D475}" type="sibTrans" cxnId="{0E35D2EA-F40A-449C-A652-3486E8711E7D}">
      <dgm:prSet/>
      <dgm:spPr/>
      <dgm:t>
        <a:bodyPr/>
        <a:lstStyle/>
        <a:p>
          <a:endParaRPr lang="zh-CN" altLang="en-US"/>
        </a:p>
      </dgm:t>
    </dgm:pt>
    <dgm:pt modelId="{02F2A4CD-A3FB-4CE5-9545-2662AA365A28}">
      <dgm:prSet phldrT="[文本]"/>
      <dgm:spPr/>
      <dgm:t>
        <a:bodyPr/>
        <a:lstStyle/>
        <a:p>
          <a:r>
            <a:rPr lang="en-US" altLang="zh-CN" dirty="0"/>
            <a:t>No</a:t>
          </a:r>
          <a:endParaRPr lang="zh-CN" altLang="en-US" dirty="0"/>
        </a:p>
      </dgm:t>
    </dgm:pt>
    <dgm:pt modelId="{01D5D5B3-77F7-4677-B32F-67F7AB725976}" type="parTrans" cxnId="{0675B741-6CE9-415A-8C3B-02E7F6F4EB9E}">
      <dgm:prSet/>
      <dgm:spPr/>
      <dgm:t>
        <a:bodyPr/>
        <a:lstStyle/>
        <a:p>
          <a:endParaRPr lang="zh-CN" altLang="en-US"/>
        </a:p>
      </dgm:t>
    </dgm:pt>
    <dgm:pt modelId="{74967CDF-D146-42A1-BBA8-0299CA4ABB79}" type="sibTrans" cxnId="{0675B741-6CE9-415A-8C3B-02E7F6F4EB9E}">
      <dgm:prSet/>
      <dgm:spPr/>
      <dgm:t>
        <a:bodyPr/>
        <a:lstStyle/>
        <a:p>
          <a:endParaRPr lang="zh-CN" altLang="en-US"/>
        </a:p>
      </dgm:t>
    </dgm:pt>
    <dgm:pt modelId="{0493E5F6-7F72-45CF-9199-72953067DFC8}">
      <dgm:prSet phldrT="[文本]"/>
      <dgm:spPr/>
      <dgm:t>
        <a:bodyPr/>
        <a:lstStyle/>
        <a:p>
          <a:r>
            <a:rPr lang="en-US" altLang="zh-CN" dirty="0"/>
            <a:t>Selecting Neighbors</a:t>
          </a:r>
          <a:endParaRPr lang="zh-CN" altLang="en-US" dirty="0"/>
        </a:p>
      </dgm:t>
    </dgm:pt>
    <dgm:pt modelId="{F8861520-CB91-4F67-AB06-83F410823B8B}" type="parTrans" cxnId="{C31B66DB-6FCC-4239-848C-54EB929DDEDD}">
      <dgm:prSet/>
      <dgm:spPr/>
      <dgm:t>
        <a:bodyPr/>
        <a:lstStyle/>
        <a:p>
          <a:endParaRPr lang="zh-CN" altLang="en-US"/>
        </a:p>
      </dgm:t>
    </dgm:pt>
    <dgm:pt modelId="{AE92189F-87E9-48E5-9DF3-EA7E2DA89EBF}" type="sibTrans" cxnId="{C31B66DB-6FCC-4239-848C-54EB929DDEDD}">
      <dgm:prSet/>
      <dgm:spPr/>
      <dgm:t>
        <a:bodyPr/>
        <a:lstStyle/>
        <a:p>
          <a:endParaRPr lang="zh-CN" altLang="en-US"/>
        </a:p>
      </dgm:t>
    </dgm:pt>
    <dgm:pt modelId="{1FC21AB5-1492-4F67-AAC7-7884937A56B8}">
      <dgm:prSet phldrT="[文本]"/>
      <dgm:spPr/>
      <dgm:t>
        <a:bodyPr/>
        <a:lstStyle/>
        <a:p>
          <a:r>
            <a:rPr lang="en-US" altLang="zh-CN" dirty="0"/>
            <a:t>Weight Threshold</a:t>
          </a:r>
          <a:endParaRPr lang="zh-CN" altLang="en-US" dirty="0"/>
        </a:p>
      </dgm:t>
    </dgm:pt>
    <dgm:pt modelId="{867A08A2-73F1-410A-8753-7901804113C7}" type="parTrans" cxnId="{B8BC67C5-B615-493C-8A0C-3FD2201D70DC}">
      <dgm:prSet/>
      <dgm:spPr/>
      <dgm:t>
        <a:bodyPr/>
        <a:lstStyle/>
        <a:p>
          <a:endParaRPr lang="zh-CN" altLang="en-US"/>
        </a:p>
      </dgm:t>
    </dgm:pt>
    <dgm:pt modelId="{ACDAD027-3231-4E89-BFCF-BD2122C83BCA}" type="sibTrans" cxnId="{B8BC67C5-B615-493C-8A0C-3FD2201D70DC}">
      <dgm:prSet/>
      <dgm:spPr/>
      <dgm:t>
        <a:bodyPr/>
        <a:lstStyle/>
        <a:p>
          <a:endParaRPr lang="zh-CN" altLang="en-US"/>
        </a:p>
      </dgm:t>
    </dgm:pt>
    <dgm:pt modelId="{ACA919E8-5764-44A3-A983-AE222F30B70A}">
      <dgm:prSet phldrT="[文本]"/>
      <dgm:spPr/>
      <dgm:t>
        <a:bodyPr/>
        <a:lstStyle/>
        <a:p>
          <a:r>
            <a:rPr lang="en-US" altLang="zh-CN" dirty="0"/>
            <a:t>Evaluation</a:t>
          </a:r>
          <a:endParaRPr lang="zh-CN" altLang="en-US" dirty="0"/>
        </a:p>
      </dgm:t>
    </dgm:pt>
    <dgm:pt modelId="{5ECD60E1-9047-4B22-A198-BD2CA8B3C90F}" type="parTrans" cxnId="{2FB895D6-96AD-41BB-87C2-336372D68A69}">
      <dgm:prSet/>
      <dgm:spPr/>
      <dgm:t>
        <a:bodyPr/>
        <a:lstStyle/>
        <a:p>
          <a:endParaRPr lang="zh-CN" altLang="en-US"/>
        </a:p>
      </dgm:t>
    </dgm:pt>
    <dgm:pt modelId="{5DDD44B7-BE8E-4712-81E4-100668A488ED}" type="sibTrans" cxnId="{2FB895D6-96AD-41BB-87C2-336372D68A69}">
      <dgm:prSet/>
      <dgm:spPr/>
      <dgm:t>
        <a:bodyPr/>
        <a:lstStyle/>
        <a:p>
          <a:endParaRPr lang="zh-CN" altLang="en-US"/>
        </a:p>
      </dgm:t>
    </dgm:pt>
    <dgm:pt modelId="{8F7F0F3B-96B2-40B7-81C4-647FA0108BB0}">
      <dgm:prSet/>
      <dgm:spPr/>
      <dgm:t>
        <a:bodyPr/>
        <a:lstStyle/>
        <a:p>
          <a:r>
            <a:rPr lang="en-US" altLang="zh-CN" dirty="0"/>
            <a:t>Mean Square Difference(1,2)</a:t>
          </a:r>
          <a:endParaRPr lang="zh-CN" altLang="en-US" dirty="0"/>
        </a:p>
      </dgm:t>
    </dgm:pt>
    <dgm:pt modelId="{0FC61FBC-7E56-4CBA-A5E5-FDA53EAE45B2}" type="parTrans" cxnId="{3B3199C1-487F-4F19-BC3E-D78AFA34A337}">
      <dgm:prSet/>
      <dgm:spPr/>
      <dgm:t>
        <a:bodyPr/>
        <a:lstStyle/>
        <a:p>
          <a:endParaRPr lang="zh-CN" altLang="en-US"/>
        </a:p>
      </dgm:t>
    </dgm:pt>
    <dgm:pt modelId="{88871E62-E8C1-4D7D-9DEC-50F495F20BF6}" type="sibTrans" cxnId="{3B3199C1-487F-4F19-BC3E-D78AFA34A337}">
      <dgm:prSet/>
      <dgm:spPr/>
      <dgm:t>
        <a:bodyPr/>
        <a:lstStyle/>
        <a:p>
          <a:endParaRPr lang="zh-CN" altLang="en-US"/>
        </a:p>
      </dgm:t>
    </dgm:pt>
    <dgm:pt modelId="{4E232BC7-9319-4C52-9971-F67AC29DBDC4}">
      <dgm:prSet/>
      <dgm:spPr/>
      <dgm:t>
        <a:bodyPr/>
        <a:lstStyle/>
        <a:p>
          <a:r>
            <a:rPr lang="en-US" altLang="zh-CN" dirty="0"/>
            <a:t>SimRank(1)</a:t>
          </a:r>
          <a:endParaRPr lang="zh-CN" altLang="en-US" dirty="0"/>
        </a:p>
      </dgm:t>
    </dgm:pt>
    <dgm:pt modelId="{45C870D6-9EB4-4A05-8A65-C237E28F1F24}" type="parTrans" cxnId="{4F80306F-F6E4-4B6F-843A-D1BC5E2936CC}">
      <dgm:prSet/>
      <dgm:spPr/>
      <dgm:t>
        <a:bodyPr/>
        <a:lstStyle/>
        <a:p>
          <a:endParaRPr lang="zh-CN" altLang="en-US"/>
        </a:p>
      </dgm:t>
    </dgm:pt>
    <dgm:pt modelId="{84C5E163-0236-4A6F-B368-2321CC7175EF}" type="sibTrans" cxnId="{4F80306F-F6E4-4B6F-843A-D1BC5E2936CC}">
      <dgm:prSet/>
      <dgm:spPr/>
      <dgm:t>
        <a:bodyPr/>
        <a:lstStyle/>
        <a:p>
          <a:endParaRPr lang="zh-CN" altLang="en-US"/>
        </a:p>
      </dgm:t>
    </dgm:pt>
    <dgm:pt modelId="{2A4E8A17-D646-40D2-B388-595A22154791}">
      <dgm:prSet/>
      <dgm:spPr/>
      <dgm:t>
        <a:bodyPr/>
        <a:lstStyle/>
        <a:p>
          <a:r>
            <a:rPr lang="en-US" altLang="zh-CN" dirty="0"/>
            <a:t>Best-n-estimator</a:t>
          </a:r>
          <a:endParaRPr lang="zh-CN" altLang="en-US" dirty="0"/>
        </a:p>
      </dgm:t>
    </dgm:pt>
    <dgm:pt modelId="{85A79313-232A-4328-B973-2479726C1813}" type="parTrans" cxnId="{93A4438A-259B-4BF5-821A-C80057D58CD4}">
      <dgm:prSet/>
      <dgm:spPr/>
      <dgm:t>
        <a:bodyPr/>
        <a:lstStyle/>
        <a:p>
          <a:endParaRPr lang="zh-CN" altLang="en-US"/>
        </a:p>
      </dgm:t>
    </dgm:pt>
    <dgm:pt modelId="{6C2A113E-2976-42EC-A87F-3F5E73BAE912}" type="sibTrans" cxnId="{93A4438A-259B-4BF5-821A-C80057D58CD4}">
      <dgm:prSet/>
      <dgm:spPr/>
      <dgm:t>
        <a:bodyPr/>
        <a:lstStyle/>
        <a:p>
          <a:endParaRPr lang="zh-CN" altLang="en-US"/>
        </a:p>
      </dgm:t>
    </dgm:pt>
    <dgm:pt modelId="{744FF2A6-8A1F-4C3C-9BE5-F2B598457490}">
      <dgm:prSet/>
      <dgm:spPr/>
      <dgm:t>
        <a:bodyPr/>
        <a:lstStyle/>
        <a:p>
          <a:r>
            <a:rPr lang="en-US" altLang="zh-CN" dirty="0"/>
            <a:t>Combined</a:t>
          </a:r>
          <a:endParaRPr lang="zh-CN" altLang="en-US" dirty="0"/>
        </a:p>
      </dgm:t>
    </dgm:pt>
    <dgm:pt modelId="{5AE1F739-06A6-4896-8192-4EFCE9F1A4BB}" type="parTrans" cxnId="{273D98FD-9E18-4AA4-B5AF-B9C540F71F10}">
      <dgm:prSet/>
      <dgm:spPr/>
      <dgm:t>
        <a:bodyPr/>
        <a:lstStyle/>
        <a:p>
          <a:endParaRPr lang="zh-CN" altLang="en-US"/>
        </a:p>
      </dgm:t>
    </dgm:pt>
    <dgm:pt modelId="{FE0F608F-941F-4C0C-82F8-06393A28D25D}" type="sibTrans" cxnId="{273D98FD-9E18-4AA4-B5AF-B9C540F71F10}">
      <dgm:prSet/>
      <dgm:spPr/>
      <dgm:t>
        <a:bodyPr/>
        <a:lstStyle/>
        <a:p>
          <a:endParaRPr lang="zh-CN" altLang="en-US"/>
        </a:p>
      </dgm:t>
    </dgm:pt>
    <dgm:pt modelId="{459B5540-EC8A-4444-8035-4B57B59A90AF}">
      <dgm:prSet/>
      <dgm:spPr/>
      <dgm:t>
        <a:bodyPr/>
        <a:lstStyle/>
        <a:p>
          <a:r>
            <a:rPr lang="en-US" altLang="zh-CN" dirty="0"/>
            <a:t>Rank Score(1)</a:t>
          </a:r>
          <a:endParaRPr lang="zh-CN" altLang="en-US" dirty="0"/>
        </a:p>
      </dgm:t>
    </dgm:pt>
    <dgm:pt modelId="{5B92DF15-5CCC-40DA-AF46-54B7B52A1BF0}" type="parTrans" cxnId="{2F21B25E-BACF-4F85-905B-E814FE92FBB0}">
      <dgm:prSet/>
      <dgm:spPr/>
      <dgm:t>
        <a:bodyPr/>
        <a:lstStyle/>
        <a:p>
          <a:endParaRPr lang="zh-CN" altLang="en-US"/>
        </a:p>
      </dgm:t>
    </dgm:pt>
    <dgm:pt modelId="{B240701F-A5BD-4C85-9138-088FD90D0E29}" type="sibTrans" cxnId="{2F21B25E-BACF-4F85-905B-E814FE92FBB0}">
      <dgm:prSet/>
      <dgm:spPr/>
      <dgm:t>
        <a:bodyPr/>
        <a:lstStyle/>
        <a:p>
          <a:endParaRPr lang="zh-CN" altLang="en-US"/>
        </a:p>
      </dgm:t>
    </dgm:pt>
    <dgm:pt modelId="{8F15F928-D73E-4B37-A24E-57F987C6CC29}">
      <dgm:prSet/>
      <dgm:spPr/>
      <dgm:t>
        <a:bodyPr/>
        <a:lstStyle/>
        <a:p>
          <a:r>
            <a:rPr lang="en-US" altLang="zh-CN" dirty="0"/>
            <a:t>Mean Absolute Error(2)</a:t>
          </a:r>
          <a:endParaRPr lang="zh-CN" altLang="en-US" dirty="0"/>
        </a:p>
      </dgm:t>
    </dgm:pt>
    <dgm:pt modelId="{51BEF77C-93C8-4C33-8397-999428058CF9}" type="parTrans" cxnId="{5FA5562A-179C-4D8B-A431-D869935F77F6}">
      <dgm:prSet/>
      <dgm:spPr/>
      <dgm:t>
        <a:bodyPr/>
        <a:lstStyle/>
        <a:p>
          <a:endParaRPr lang="zh-CN" altLang="en-US"/>
        </a:p>
      </dgm:t>
    </dgm:pt>
    <dgm:pt modelId="{BE1FD180-374F-465E-8764-983D2A9BE127}" type="sibTrans" cxnId="{5FA5562A-179C-4D8B-A431-D869935F77F6}">
      <dgm:prSet/>
      <dgm:spPr/>
      <dgm:t>
        <a:bodyPr/>
        <a:lstStyle/>
        <a:p>
          <a:endParaRPr lang="zh-CN" altLang="en-US"/>
        </a:p>
      </dgm:t>
    </dgm:pt>
    <dgm:pt modelId="{0B4FFE60-2F6E-4735-A119-C3BF378BE57E}" type="pres">
      <dgm:prSet presAssocID="{B46B55DC-E739-489D-9CDE-62A81503F4BA}" presName="linearFlow" presStyleCnt="0">
        <dgm:presLayoutVars>
          <dgm:dir/>
          <dgm:animLvl val="lvl"/>
          <dgm:resizeHandles val="exact"/>
        </dgm:presLayoutVars>
      </dgm:prSet>
      <dgm:spPr/>
    </dgm:pt>
    <dgm:pt modelId="{323E94D6-995D-4487-8600-C34C90A18B55}" type="pres">
      <dgm:prSet presAssocID="{A9645C72-D65A-45AE-9F66-12C5DE721A37}" presName="composite" presStyleCnt="0"/>
      <dgm:spPr/>
    </dgm:pt>
    <dgm:pt modelId="{FBB3DF2A-80E4-47AA-8A82-088E9C098E08}" type="pres">
      <dgm:prSet presAssocID="{A9645C72-D65A-45AE-9F66-12C5DE721A37}" presName="parentText" presStyleLbl="alignNode1" presStyleIdx="0" presStyleCnt="4">
        <dgm:presLayoutVars>
          <dgm:chMax val="1"/>
          <dgm:bulletEnabled val="1"/>
        </dgm:presLayoutVars>
      </dgm:prSet>
      <dgm:spPr/>
    </dgm:pt>
    <dgm:pt modelId="{B85D25B3-2716-4BC4-9806-3D9C653F094F}" type="pres">
      <dgm:prSet presAssocID="{A9645C72-D65A-45AE-9F66-12C5DE721A37}" presName="descendantText" presStyleLbl="alignAcc1" presStyleIdx="0" presStyleCnt="4">
        <dgm:presLayoutVars>
          <dgm:bulletEnabled val="1"/>
        </dgm:presLayoutVars>
      </dgm:prSet>
      <dgm:spPr/>
    </dgm:pt>
    <dgm:pt modelId="{2CAEDB43-46F1-4E7A-BED7-2F033336AB0B}" type="pres">
      <dgm:prSet presAssocID="{FAEA4E6A-A88A-4C62-95AD-F2ACA6D955EB}" presName="sp" presStyleCnt="0"/>
      <dgm:spPr/>
    </dgm:pt>
    <dgm:pt modelId="{FF34DC28-990A-4289-AE13-3719E7679AB8}" type="pres">
      <dgm:prSet presAssocID="{441D2E71-C5EE-4F9A-9755-73B814C9F55F}" presName="composite" presStyleCnt="0"/>
      <dgm:spPr/>
    </dgm:pt>
    <dgm:pt modelId="{D2BBF7AB-103D-424F-8115-B6B8E5CAEC6E}" type="pres">
      <dgm:prSet presAssocID="{441D2E71-C5EE-4F9A-9755-73B814C9F55F}" presName="parentText" presStyleLbl="alignNode1" presStyleIdx="1" presStyleCnt="4">
        <dgm:presLayoutVars>
          <dgm:chMax val="1"/>
          <dgm:bulletEnabled val="1"/>
        </dgm:presLayoutVars>
      </dgm:prSet>
      <dgm:spPr/>
    </dgm:pt>
    <dgm:pt modelId="{CC450584-E65A-445D-B355-D48A2E371BAF}" type="pres">
      <dgm:prSet presAssocID="{441D2E71-C5EE-4F9A-9755-73B814C9F55F}" presName="descendantText" presStyleLbl="alignAcc1" presStyleIdx="1" presStyleCnt="4">
        <dgm:presLayoutVars>
          <dgm:bulletEnabled val="1"/>
        </dgm:presLayoutVars>
      </dgm:prSet>
      <dgm:spPr/>
    </dgm:pt>
    <dgm:pt modelId="{343F7B0F-3F1A-409F-82BD-BBF598FE2760}" type="pres">
      <dgm:prSet presAssocID="{92B1017F-85D0-4B88-B455-5DF9CAA9D475}" presName="sp" presStyleCnt="0"/>
      <dgm:spPr/>
    </dgm:pt>
    <dgm:pt modelId="{1384B861-85FB-4052-9ACD-E7F39A37176A}" type="pres">
      <dgm:prSet presAssocID="{0493E5F6-7F72-45CF-9199-72953067DFC8}" presName="composite" presStyleCnt="0"/>
      <dgm:spPr/>
    </dgm:pt>
    <dgm:pt modelId="{4EC6BE7D-7608-4BB5-BECA-78BAEC28C9C4}" type="pres">
      <dgm:prSet presAssocID="{0493E5F6-7F72-45CF-9199-72953067DFC8}" presName="parentText" presStyleLbl="alignNode1" presStyleIdx="2" presStyleCnt="4">
        <dgm:presLayoutVars>
          <dgm:chMax val="1"/>
          <dgm:bulletEnabled val="1"/>
        </dgm:presLayoutVars>
      </dgm:prSet>
      <dgm:spPr/>
    </dgm:pt>
    <dgm:pt modelId="{243DD207-88E5-4139-B212-44AC74965263}" type="pres">
      <dgm:prSet presAssocID="{0493E5F6-7F72-45CF-9199-72953067DFC8}" presName="descendantText" presStyleLbl="alignAcc1" presStyleIdx="2" presStyleCnt="4">
        <dgm:presLayoutVars>
          <dgm:bulletEnabled val="1"/>
        </dgm:presLayoutVars>
      </dgm:prSet>
      <dgm:spPr/>
    </dgm:pt>
    <dgm:pt modelId="{08235564-A8F0-4CC0-92EC-6ACD565607A6}" type="pres">
      <dgm:prSet presAssocID="{AE92189F-87E9-48E5-9DF3-EA7E2DA89EBF}" presName="sp" presStyleCnt="0"/>
      <dgm:spPr/>
    </dgm:pt>
    <dgm:pt modelId="{84AB1CF3-3164-41E4-A465-AB6BCE4BB606}" type="pres">
      <dgm:prSet presAssocID="{ACA919E8-5764-44A3-A983-AE222F30B70A}" presName="composite" presStyleCnt="0"/>
      <dgm:spPr/>
    </dgm:pt>
    <dgm:pt modelId="{252E9C7B-9FED-4CCD-B05D-24F2343D77C2}" type="pres">
      <dgm:prSet presAssocID="{ACA919E8-5764-44A3-A983-AE222F30B70A}" presName="parentText" presStyleLbl="alignNode1" presStyleIdx="3" presStyleCnt="4">
        <dgm:presLayoutVars>
          <dgm:chMax val="1"/>
          <dgm:bulletEnabled val="1"/>
        </dgm:presLayoutVars>
      </dgm:prSet>
      <dgm:spPr/>
    </dgm:pt>
    <dgm:pt modelId="{1D4AD364-EA27-458D-8D0C-02116113446D}" type="pres">
      <dgm:prSet presAssocID="{ACA919E8-5764-44A3-A983-AE222F30B70A}" presName="descendantText" presStyleLbl="alignAcc1" presStyleIdx="3" presStyleCnt="4">
        <dgm:presLayoutVars>
          <dgm:bulletEnabled val="1"/>
        </dgm:presLayoutVars>
      </dgm:prSet>
      <dgm:spPr/>
    </dgm:pt>
  </dgm:ptLst>
  <dgm:cxnLst>
    <dgm:cxn modelId="{33179201-F96A-4FB3-B511-A72CD68C582E}" type="presOf" srcId="{4E232BC7-9319-4C52-9971-F67AC29DBDC4}" destId="{B85D25B3-2716-4BC4-9806-3D9C653F094F}" srcOrd="0" destOrd="2" presId="urn:microsoft.com/office/officeart/2005/8/layout/chevron2"/>
    <dgm:cxn modelId="{613AAC08-E94A-4557-B8F2-CD3F4A1F2404}" srcId="{B46B55DC-E739-489D-9CDE-62A81503F4BA}" destId="{A9645C72-D65A-45AE-9F66-12C5DE721A37}" srcOrd="0" destOrd="0" parTransId="{3616153C-9965-4B63-9513-F02D3C2B681A}" sibTransId="{FAEA4E6A-A88A-4C62-95AD-F2ACA6D955EB}"/>
    <dgm:cxn modelId="{73BD691B-1A4E-48C1-A869-D90D21F1FBB6}" type="presOf" srcId="{8F15F928-D73E-4B37-A24E-57F987C6CC29}" destId="{1D4AD364-EA27-458D-8D0C-02116113446D}" srcOrd="0" destOrd="1" presId="urn:microsoft.com/office/officeart/2005/8/layout/chevron2"/>
    <dgm:cxn modelId="{A895AD1F-2843-4642-88F2-FCAC749A4D19}" type="presOf" srcId="{2A4E8A17-D646-40D2-B388-595A22154791}" destId="{243DD207-88E5-4139-B212-44AC74965263}" srcOrd="0" destOrd="1" presId="urn:microsoft.com/office/officeart/2005/8/layout/chevron2"/>
    <dgm:cxn modelId="{5FA5562A-179C-4D8B-A431-D869935F77F6}" srcId="{ACA919E8-5764-44A3-A983-AE222F30B70A}" destId="{8F15F928-D73E-4B37-A24E-57F987C6CC29}" srcOrd="1" destOrd="0" parTransId="{51BEF77C-93C8-4C33-8397-999428058CF9}" sibTransId="{BE1FD180-374F-465E-8764-983D2A9BE127}"/>
    <dgm:cxn modelId="{AF98C12E-26A0-4CB6-9E52-D975BC344BA6}" type="presOf" srcId="{8F7F0F3B-96B2-40B7-81C4-647FA0108BB0}" destId="{B85D25B3-2716-4BC4-9806-3D9C653F094F}" srcOrd="0" destOrd="1" presId="urn:microsoft.com/office/officeart/2005/8/layout/chevron2"/>
    <dgm:cxn modelId="{2F21B25E-BACF-4F85-905B-E814FE92FBB0}" srcId="{ACA919E8-5764-44A3-A983-AE222F30B70A}" destId="{459B5540-EC8A-4444-8035-4B57B59A90AF}" srcOrd="0" destOrd="0" parTransId="{5B92DF15-5CCC-40DA-AF46-54B7B52A1BF0}" sibTransId="{B240701F-A5BD-4C85-9138-088FD90D0E29}"/>
    <dgm:cxn modelId="{0675B741-6CE9-415A-8C3B-02E7F6F4EB9E}" srcId="{441D2E71-C5EE-4F9A-9755-73B814C9F55F}" destId="{02F2A4CD-A3FB-4CE5-9545-2662AA365A28}" srcOrd="0" destOrd="0" parTransId="{01D5D5B3-77F7-4677-B32F-67F7AB725976}" sibTransId="{74967CDF-D146-42A1-BBA8-0299CA4ABB79}"/>
    <dgm:cxn modelId="{6A48274B-74A3-48CB-BB5F-742F9FFB8A23}" type="presOf" srcId="{ACA919E8-5764-44A3-A983-AE222F30B70A}" destId="{252E9C7B-9FED-4CCD-B05D-24F2343D77C2}" srcOrd="0" destOrd="0" presId="urn:microsoft.com/office/officeart/2005/8/layout/chevron2"/>
    <dgm:cxn modelId="{4F80306F-F6E4-4B6F-843A-D1BC5E2936CC}" srcId="{A9645C72-D65A-45AE-9F66-12C5DE721A37}" destId="{4E232BC7-9319-4C52-9971-F67AC29DBDC4}" srcOrd="2" destOrd="0" parTransId="{45C870D6-9EB4-4A05-8A65-C237E28F1F24}" sibTransId="{84C5E163-0236-4A6F-B368-2321CC7175EF}"/>
    <dgm:cxn modelId="{5B293058-6AE9-4137-8669-51F745C25155}" type="presOf" srcId="{02F2A4CD-A3FB-4CE5-9545-2662AA365A28}" destId="{CC450584-E65A-445D-B355-D48A2E371BAF}" srcOrd="0" destOrd="0" presId="urn:microsoft.com/office/officeart/2005/8/layout/chevron2"/>
    <dgm:cxn modelId="{F236CC78-2252-4CB3-AB22-EA00512BACA1}" type="presOf" srcId="{1FC21AB5-1492-4F67-AAC7-7884937A56B8}" destId="{243DD207-88E5-4139-B212-44AC74965263}" srcOrd="0" destOrd="0" presId="urn:microsoft.com/office/officeart/2005/8/layout/chevron2"/>
    <dgm:cxn modelId="{93A4438A-259B-4BF5-821A-C80057D58CD4}" srcId="{0493E5F6-7F72-45CF-9199-72953067DFC8}" destId="{2A4E8A17-D646-40D2-B388-595A22154791}" srcOrd="1" destOrd="0" parTransId="{85A79313-232A-4328-B973-2479726C1813}" sibTransId="{6C2A113E-2976-42EC-A87F-3F5E73BAE912}"/>
    <dgm:cxn modelId="{06CA9295-C1C4-474E-878D-C9BB34140367}" srcId="{A9645C72-D65A-45AE-9F66-12C5DE721A37}" destId="{9C98C347-49CB-4106-8148-60E1CEE66F42}" srcOrd="0" destOrd="0" parTransId="{D7C182F9-9DD7-43BB-A956-B204448D600E}" sibTransId="{EC5D32A3-A750-46BB-801F-47DF80A2F216}"/>
    <dgm:cxn modelId="{A6D30CBF-6022-46A9-BDA3-26A8800DC59F}" type="presOf" srcId="{459B5540-EC8A-4444-8035-4B57B59A90AF}" destId="{1D4AD364-EA27-458D-8D0C-02116113446D}" srcOrd="0" destOrd="0" presId="urn:microsoft.com/office/officeart/2005/8/layout/chevron2"/>
    <dgm:cxn modelId="{3B3199C1-487F-4F19-BC3E-D78AFA34A337}" srcId="{A9645C72-D65A-45AE-9F66-12C5DE721A37}" destId="{8F7F0F3B-96B2-40B7-81C4-647FA0108BB0}" srcOrd="1" destOrd="0" parTransId="{0FC61FBC-7E56-4CBA-A5E5-FDA53EAE45B2}" sibTransId="{88871E62-E8C1-4D7D-9DEC-50F495F20BF6}"/>
    <dgm:cxn modelId="{B8BC67C5-B615-493C-8A0C-3FD2201D70DC}" srcId="{0493E5F6-7F72-45CF-9199-72953067DFC8}" destId="{1FC21AB5-1492-4F67-AAC7-7884937A56B8}" srcOrd="0" destOrd="0" parTransId="{867A08A2-73F1-410A-8753-7901804113C7}" sibTransId="{ACDAD027-3231-4E89-BFCF-BD2122C83BCA}"/>
    <dgm:cxn modelId="{724836CF-E103-4D64-8F5D-87F94FD4E02E}" type="presOf" srcId="{B46B55DC-E739-489D-9CDE-62A81503F4BA}" destId="{0B4FFE60-2F6E-4735-A119-C3BF378BE57E}" srcOrd="0" destOrd="0" presId="urn:microsoft.com/office/officeart/2005/8/layout/chevron2"/>
    <dgm:cxn modelId="{4A3ED1D5-8FC0-42F6-9F82-AD8432CF2E67}" type="presOf" srcId="{744FF2A6-8A1F-4C3C-9BE5-F2B598457490}" destId="{243DD207-88E5-4139-B212-44AC74965263}" srcOrd="0" destOrd="2" presId="urn:microsoft.com/office/officeart/2005/8/layout/chevron2"/>
    <dgm:cxn modelId="{2FB895D6-96AD-41BB-87C2-336372D68A69}" srcId="{B46B55DC-E739-489D-9CDE-62A81503F4BA}" destId="{ACA919E8-5764-44A3-A983-AE222F30B70A}" srcOrd="3" destOrd="0" parTransId="{5ECD60E1-9047-4B22-A198-BD2CA8B3C90F}" sibTransId="{5DDD44B7-BE8E-4712-81E4-100668A488ED}"/>
    <dgm:cxn modelId="{C31B66DB-6FCC-4239-848C-54EB929DDEDD}" srcId="{B46B55DC-E739-489D-9CDE-62A81503F4BA}" destId="{0493E5F6-7F72-45CF-9199-72953067DFC8}" srcOrd="2" destOrd="0" parTransId="{F8861520-CB91-4F67-AB06-83F410823B8B}" sibTransId="{AE92189F-87E9-48E5-9DF3-EA7E2DA89EBF}"/>
    <dgm:cxn modelId="{C33426DD-355D-434F-91AB-44F01C08FF6B}" type="presOf" srcId="{441D2E71-C5EE-4F9A-9755-73B814C9F55F}" destId="{D2BBF7AB-103D-424F-8115-B6B8E5CAEC6E}" srcOrd="0" destOrd="0" presId="urn:microsoft.com/office/officeart/2005/8/layout/chevron2"/>
    <dgm:cxn modelId="{D39F8BE2-03C5-44BA-89AD-4B305BEEE384}" type="presOf" srcId="{9C98C347-49CB-4106-8148-60E1CEE66F42}" destId="{B85D25B3-2716-4BC4-9806-3D9C653F094F}" srcOrd="0" destOrd="0" presId="urn:microsoft.com/office/officeart/2005/8/layout/chevron2"/>
    <dgm:cxn modelId="{F55C17E9-7FCF-413C-9A31-717B1C6831CE}" type="presOf" srcId="{0493E5F6-7F72-45CF-9199-72953067DFC8}" destId="{4EC6BE7D-7608-4BB5-BECA-78BAEC28C9C4}" srcOrd="0" destOrd="0" presId="urn:microsoft.com/office/officeart/2005/8/layout/chevron2"/>
    <dgm:cxn modelId="{0E35D2EA-F40A-449C-A652-3486E8711E7D}" srcId="{B46B55DC-E739-489D-9CDE-62A81503F4BA}" destId="{441D2E71-C5EE-4F9A-9755-73B814C9F55F}" srcOrd="1" destOrd="0" parTransId="{563DFE2C-9E39-4ACB-B2CB-8316E020E306}" sibTransId="{92B1017F-85D0-4B88-B455-5DF9CAA9D475}"/>
    <dgm:cxn modelId="{452A3DF7-5800-4E17-8EDE-CBDA90312258}" type="presOf" srcId="{A9645C72-D65A-45AE-9F66-12C5DE721A37}" destId="{FBB3DF2A-80E4-47AA-8A82-088E9C098E08}" srcOrd="0" destOrd="0" presId="urn:microsoft.com/office/officeart/2005/8/layout/chevron2"/>
    <dgm:cxn modelId="{273D98FD-9E18-4AA4-B5AF-B9C540F71F10}" srcId="{0493E5F6-7F72-45CF-9199-72953067DFC8}" destId="{744FF2A6-8A1F-4C3C-9BE5-F2B598457490}" srcOrd="2" destOrd="0" parTransId="{5AE1F739-06A6-4896-8192-4EFCE9F1A4BB}" sibTransId="{FE0F608F-941F-4C0C-82F8-06393A28D25D}"/>
    <dgm:cxn modelId="{71D42AC7-0127-4ECA-AD06-14CE1335EF25}" type="presParOf" srcId="{0B4FFE60-2F6E-4735-A119-C3BF378BE57E}" destId="{323E94D6-995D-4487-8600-C34C90A18B55}" srcOrd="0" destOrd="0" presId="urn:microsoft.com/office/officeart/2005/8/layout/chevron2"/>
    <dgm:cxn modelId="{0A401967-86DD-43FD-801D-707706AA38FD}" type="presParOf" srcId="{323E94D6-995D-4487-8600-C34C90A18B55}" destId="{FBB3DF2A-80E4-47AA-8A82-088E9C098E08}" srcOrd="0" destOrd="0" presId="urn:microsoft.com/office/officeart/2005/8/layout/chevron2"/>
    <dgm:cxn modelId="{EA34C1BC-3E56-4006-BC38-6934A687B30A}" type="presParOf" srcId="{323E94D6-995D-4487-8600-C34C90A18B55}" destId="{B85D25B3-2716-4BC4-9806-3D9C653F094F}" srcOrd="1" destOrd="0" presId="urn:microsoft.com/office/officeart/2005/8/layout/chevron2"/>
    <dgm:cxn modelId="{F21EF073-EBB5-44FE-B262-BCB6DDCB9261}" type="presParOf" srcId="{0B4FFE60-2F6E-4735-A119-C3BF378BE57E}" destId="{2CAEDB43-46F1-4E7A-BED7-2F033336AB0B}" srcOrd="1" destOrd="0" presId="urn:microsoft.com/office/officeart/2005/8/layout/chevron2"/>
    <dgm:cxn modelId="{8C12CB13-0928-4C17-A49B-90FFF776B1C5}" type="presParOf" srcId="{0B4FFE60-2F6E-4735-A119-C3BF378BE57E}" destId="{FF34DC28-990A-4289-AE13-3719E7679AB8}" srcOrd="2" destOrd="0" presId="urn:microsoft.com/office/officeart/2005/8/layout/chevron2"/>
    <dgm:cxn modelId="{16688FAD-0038-4E4D-88D3-9265A65FDEDB}" type="presParOf" srcId="{FF34DC28-990A-4289-AE13-3719E7679AB8}" destId="{D2BBF7AB-103D-424F-8115-B6B8E5CAEC6E}" srcOrd="0" destOrd="0" presId="urn:microsoft.com/office/officeart/2005/8/layout/chevron2"/>
    <dgm:cxn modelId="{07BD9975-2291-402F-8A21-3F86D0825DB6}" type="presParOf" srcId="{FF34DC28-990A-4289-AE13-3719E7679AB8}" destId="{CC450584-E65A-445D-B355-D48A2E371BAF}" srcOrd="1" destOrd="0" presId="urn:microsoft.com/office/officeart/2005/8/layout/chevron2"/>
    <dgm:cxn modelId="{EA3CE443-005E-4313-ACF8-52D84AA624E9}" type="presParOf" srcId="{0B4FFE60-2F6E-4735-A119-C3BF378BE57E}" destId="{343F7B0F-3F1A-409F-82BD-BBF598FE2760}" srcOrd="3" destOrd="0" presId="urn:microsoft.com/office/officeart/2005/8/layout/chevron2"/>
    <dgm:cxn modelId="{D28AD3C4-9229-42F9-82E5-06107D3A33FB}" type="presParOf" srcId="{0B4FFE60-2F6E-4735-A119-C3BF378BE57E}" destId="{1384B861-85FB-4052-9ACD-E7F39A37176A}" srcOrd="4" destOrd="0" presId="urn:microsoft.com/office/officeart/2005/8/layout/chevron2"/>
    <dgm:cxn modelId="{FF816AF1-7475-4DBE-B3F1-AA45C6BBE81F}" type="presParOf" srcId="{1384B861-85FB-4052-9ACD-E7F39A37176A}" destId="{4EC6BE7D-7608-4BB5-BECA-78BAEC28C9C4}" srcOrd="0" destOrd="0" presId="urn:microsoft.com/office/officeart/2005/8/layout/chevron2"/>
    <dgm:cxn modelId="{F7001C0D-63CD-4304-8348-130706363E06}" type="presParOf" srcId="{1384B861-85FB-4052-9ACD-E7F39A37176A}" destId="{243DD207-88E5-4139-B212-44AC74965263}" srcOrd="1" destOrd="0" presId="urn:microsoft.com/office/officeart/2005/8/layout/chevron2"/>
    <dgm:cxn modelId="{0E70C19C-79C0-4457-B594-979760BAE6C0}" type="presParOf" srcId="{0B4FFE60-2F6E-4735-A119-C3BF378BE57E}" destId="{08235564-A8F0-4CC0-92EC-6ACD565607A6}" srcOrd="5" destOrd="0" presId="urn:microsoft.com/office/officeart/2005/8/layout/chevron2"/>
    <dgm:cxn modelId="{9959B39C-FD4A-4E8F-8890-F490ADF6AE55}" type="presParOf" srcId="{0B4FFE60-2F6E-4735-A119-C3BF378BE57E}" destId="{84AB1CF3-3164-41E4-A465-AB6BCE4BB606}" srcOrd="6" destOrd="0" presId="urn:microsoft.com/office/officeart/2005/8/layout/chevron2"/>
    <dgm:cxn modelId="{05725511-C23D-4328-92A7-B40D65FD4B5D}" type="presParOf" srcId="{84AB1CF3-3164-41E4-A465-AB6BCE4BB606}" destId="{252E9C7B-9FED-4CCD-B05D-24F2343D77C2}" srcOrd="0" destOrd="0" presId="urn:microsoft.com/office/officeart/2005/8/layout/chevron2"/>
    <dgm:cxn modelId="{B834317E-1ACC-47DD-9043-07480EE35330}" type="presParOf" srcId="{84AB1CF3-3164-41E4-A465-AB6BCE4BB606}" destId="{1D4AD364-EA27-458D-8D0C-02116113446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35FAB-3220-44EC-AD5A-39F0601BBB83}">
      <dsp:nvSpPr>
        <dsp:cNvPr id="0" name=""/>
        <dsp:cNvSpPr/>
      </dsp:nvSpPr>
      <dsp:spPr>
        <a:xfrm>
          <a:off x="0" y="1877839"/>
          <a:ext cx="8610601" cy="1536413"/>
        </a:xfrm>
        <a:prstGeom prst="roundRect">
          <a:avLst>
            <a:gd name="adj" fmla="val 10000"/>
          </a:avLst>
        </a:prstGeom>
        <a:solidFill>
          <a:srgbClr val="EBEBEB"/>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4BA906-DA5E-4DB1-BE53-BE6C852D3060}">
      <dsp:nvSpPr>
        <dsp:cNvPr id="0" name=""/>
        <dsp:cNvSpPr/>
      </dsp:nvSpPr>
      <dsp:spPr>
        <a:xfrm>
          <a:off x="259306" y="204855"/>
          <a:ext cx="3853328" cy="112670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9AECEE-CFFC-4746-87D5-33C01A5DE335}">
      <dsp:nvSpPr>
        <dsp:cNvPr id="0" name=""/>
        <dsp:cNvSpPr/>
      </dsp:nvSpPr>
      <dsp:spPr>
        <a:xfrm rot="10800000">
          <a:off x="259306" y="1536413"/>
          <a:ext cx="3853328" cy="1877839"/>
        </a:xfrm>
        <a:prstGeom prst="round2SameRect">
          <a:avLst>
            <a:gd name="adj1" fmla="val 10500"/>
            <a:gd name="adj2" fmla="val 0"/>
          </a:avLst>
        </a:prstGeom>
        <a:solidFill>
          <a:srgbClr val="4F4E4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977900">
            <a:lnSpc>
              <a:spcPct val="90000"/>
            </a:lnSpc>
            <a:spcBef>
              <a:spcPct val="0"/>
            </a:spcBef>
            <a:spcAft>
              <a:spcPct val="35000"/>
            </a:spcAft>
            <a:buNone/>
          </a:pPr>
          <a:r>
            <a:rPr lang="en-US" altLang="zh-CN" sz="2200" kern="1200" dirty="0">
              <a:sym typeface="微软雅黑" panose="020B0503020204020204" pitchFamily="34" charset="-122"/>
            </a:rPr>
            <a:t>Rearrange the MS dataset by setting rows to users and columns to items. Assign </a:t>
          </a:r>
          <a:r>
            <a:rPr lang="en-US" altLang="zh-CN" sz="2200" b="1" kern="1200" dirty="0">
              <a:sym typeface="微软雅黑" panose="020B0503020204020204" pitchFamily="34" charset="-122"/>
            </a:rPr>
            <a:t>0</a:t>
          </a:r>
          <a:r>
            <a:rPr lang="en-US" altLang="zh-CN" sz="2200" kern="1200" dirty="0">
              <a:sym typeface="微软雅黑" panose="020B0503020204020204" pitchFamily="34" charset="-122"/>
            </a:rPr>
            <a:t> to those items which are not clicked by users</a:t>
          </a:r>
          <a:endParaRPr lang="zh-CN" altLang="en-US" sz="2200" kern="1200" dirty="0"/>
        </a:p>
      </dsp:txBody>
      <dsp:txXfrm rot="10800000">
        <a:off x="317056" y="1536413"/>
        <a:ext cx="3737828" cy="1820089"/>
      </dsp:txXfrm>
    </dsp:sp>
    <dsp:sp modelId="{85D62EAA-287B-496A-9F16-3A0AF37B0CD6}">
      <dsp:nvSpPr>
        <dsp:cNvPr id="0" name=""/>
        <dsp:cNvSpPr/>
      </dsp:nvSpPr>
      <dsp:spPr>
        <a:xfrm>
          <a:off x="4497966" y="204855"/>
          <a:ext cx="3853328" cy="112670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EB1D32-A069-4F95-AD42-BE48E4687B1F}">
      <dsp:nvSpPr>
        <dsp:cNvPr id="0" name=""/>
        <dsp:cNvSpPr/>
      </dsp:nvSpPr>
      <dsp:spPr>
        <a:xfrm rot="10800000">
          <a:off x="4497966" y="1536413"/>
          <a:ext cx="3853328" cy="1877839"/>
        </a:xfrm>
        <a:prstGeom prst="round2SameRect">
          <a:avLst>
            <a:gd name="adj1" fmla="val 10500"/>
            <a:gd name="adj2" fmla="val 0"/>
          </a:avLst>
        </a:prstGeom>
        <a:solidFill>
          <a:srgbClr val="4F4E4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US" altLang="zh-CN" sz="2300" kern="1200" dirty="0">
              <a:solidFill>
                <a:prstClr val="white"/>
              </a:solidFill>
              <a:latin typeface="Franklin Gothic Medium"/>
              <a:ea typeface="幼圆" panose="02010509060101010101" pitchFamily="49" charset="-122"/>
              <a:cs typeface="+mn-cs"/>
              <a:sym typeface="微软雅黑" panose="020B0503020204020204" pitchFamily="34" charset="-122"/>
            </a:rPr>
            <a:t>Rearrange the </a:t>
          </a:r>
          <a:r>
            <a:rPr lang="en-US" altLang="zh-CN" sz="2300" kern="1200" dirty="0" err="1">
              <a:solidFill>
                <a:prstClr val="white"/>
              </a:solidFill>
              <a:latin typeface="Franklin Gothic Medium"/>
              <a:ea typeface="幼圆" panose="02010509060101010101" pitchFamily="49" charset="-122"/>
              <a:cs typeface="+mn-cs"/>
              <a:sym typeface="微软雅黑" panose="020B0503020204020204" pitchFamily="34" charset="-122"/>
            </a:rPr>
            <a:t>EachMovie</a:t>
          </a:r>
          <a:r>
            <a:rPr lang="en-US" altLang="zh-CN" sz="2300" kern="1200" dirty="0">
              <a:solidFill>
                <a:prstClr val="white"/>
              </a:solidFill>
              <a:latin typeface="Franklin Gothic Medium"/>
              <a:ea typeface="幼圆" panose="02010509060101010101" pitchFamily="49" charset="-122"/>
              <a:cs typeface="+mn-cs"/>
              <a:sym typeface="微软雅黑" panose="020B0503020204020204" pitchFamily="34" charset="-122"/>
            </a:rPr>
            <a:t> dataset by setting rows to users and columns to movies. Assign NA to those movies which are not rated by users</a:t>
          </a:r>
          <a:endParaRPr lang="zh-CN" altLang="en-US" sz="2300" kern="1200" dirty="0">
            <a:solidFill>
              <a:prstClr val="white"/>
            </a:solidFill>
            <a:latin typeface="Franklin Gothic Medium"/>
            <a:ea typeface="幼圆" panose="02010509060101010101" pitchFamily="49" charset="-122"/>
            <a:cs typeface="+mn-cs"/>
          </a:endParaRPr>
        </a:p>
      </dsp:txBody>
      <dsp:txXfrm rot="10800000">
        <a:off x="4555716" y="1536413"/>
        <a:ext cx="3737828" cy="1820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3DF2A-80E4-47AA-8A82-088E9C098E08}">
      <dsp:nvSpPr>
        <dsp:cNvPr id="0" name=""/>
        <dsp:cNvSpPr/>
      </dsp:nvSpPr>
      <dsp:spPr>
        <a:xfrm rot="5400000">
          <a:off x="-213341" y="215047"/>
          <a:ext cx="1422275" cy="995593"/>
        </a:xfrm>
        <a:prstGeom prst="chevron">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Similarity Weighting</a:t>
          </a:r>
          <a:endParaRPr lang="zh-CN" altLang="en-US" sz="1500" kern="1200" dirty="0"/>
        </a:p>
      </dsp:txBody>
      <dsp:txXfrm rot="-5400000">
        <a:off x="1" y="499503"/>
        <a:ext cx="995593" cy="426682"/>
      </dsp:txXfrm>
    </dsp:sp>
    <dsp:sp modelId="{B85D25B3-2716-4BC4-9806-3D9C653F094F}">
      <dsp:nvSpPr>
        <dsp:cNvPr id="0" name=""/>
        <dsp:cNvSpPr/>
      </dsp:nvSpPr>
      <dsp:spPr>
        <a:xfrm rot="5400000">
          <a:off x="3160550" y="-2163251"/>
          <a:ext cx="924479" cy="5254394"/>
        </a:xfrm>
        <a:prstGeom prst="round2SameRect">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Spearman Correlation(1,2)</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Mean Square Difference(1,2)</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SimRank(1)</a:t>
          </a:r>
          <a:endParaRPr lang="zh-CN" altLang="en-US" sz="1800" kern="1200" dirty="0"/>
        </a:p>
      </dsp:txBody>
      <dsp:txXfrm rot="-5400000">
        <a:off x="995593" y="46835"/>
        <a:ext cx="5209265" cy="834221"/>
      </dsp:txXfrm>
    </dsp:sp>
    <dsp:sp modelId="{D2BBF7AB-103D-424F-8115-B6B8E5CAEC6E}">
      <dsp:nvSpPr>
        <dsp:cNvPr id="0" name=""/>
        <dsp:cNvSpPr/>
      </dsp:nvSpPr>
      <dsp:spPr>
        <a:xfrm rot="5400000">
          <a:off x="-213341" y="1492418"/>
          <a:ext cx="1422275" cy="995593"/>
        </a:xfrm>
        <a:prstGeom prst="chevron">
          <a:avLst/>
        </a:prstGeom>
        <a:solidFill>
          <a:schemeClr val="accent1">
            <a:shade val="50000"/>
            <a:hueOff val="324875"/>
            <a:satOff val="-10179"/>
            <a:lumOff val="24481"/>
            <a:alphaOff val="0"/>
          </a:schemeClr>
        </a:solidFill>
        <a:ln w="12700" cap="flat" cmpd="sng" algn="ctr">
          <a:solidFill>
            <a:schemeClr val="accent1">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Variance Weighting</a:t>
          </a:r>
          <a:endParaRPr lang="zh-CN" altLang="en-US" sz="1500" kern="1200" dirty="0"/>
        </a:p>
      </dsp:txBody>
      <dsp:txXfrm rot="-5400000">
        <a:off x="1" y="1776874"/>
        <a:ext cx="995593" cy="426682"/>
      </dsp:txXfrm>
    </dsp:sp>
    <dsp:sp modelId="{CC450584-E65A-445D-B355-D48A2E371BAF}">
      <dsp:nvSpPr>
        <dsp:cNvPr id="0" name=""/>
        <dsp:cNvSpPr/>
      </dsp:nvSpPr>
      <dsp:spPr>
        <a:xfrm rot="5400000">
          <a:off x="3160550" y="-885880"/>
          <a:ext cx="924479" cy="5254394"/>
        </a:xfrm>
        <a:prstGeom prst="round2SameRect">
          <a:avLst/>
        </a:prstGeom>
        <a:solidFill>
          <a:schemeClr val="lt1">
            <a:alpha val="90000"/>
            <a:hueOff val="0"/>
            <a:satOff val="0"/>
            <a:lumOff val="0"/>
            <a:alphaOff val="0"/>
          </a:schemeClr>
        </a:solidFill>
        <a:ln w="12700" cap="flat" cmpd="sng" algn="ctr">
          <a:solidFill>
            <a:schemeClr val="accent1">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No</a:t>
          </a:r>
          <a:endParaRPr lang="zh-CN" altLang="en-US" sz="1800" kern="1200" dirty="0"/>
        </a:p>
      </dsp:txBody>
      <dsp:txXfrm rot="-5400000">
        <a:off x="995593" y="1324206"/>
        <a:ext cx="5209265" cy="834221"/>
      </dsp:txXfrm>
    </dsp:sp>
    <dsp:sp modelId="{4EC6BE7D-7608-4BB5-BECA-78BAEC28C9C4}">
      <dsp:nvSpPr>
        <dsp:cNvPr id="0" name=""/>
        <dsp:cNvSpPr/>
      </dsp:nvSpPr>
      <dsp:spPr>
        <a:xfrm rot="5400000">
          <a:off x="-213341" y="2769788"/>
          <a:ext cx="1422275" cy="995593"/>
        </a:xfrm>
        <a:prstGeom prst="chevron">
          <a:avLst/>
        </a:prstGeom>
        <a:solidFill>
          <a:schemeClr val="accent1">
            <a:shade val="50000"/>
            <a:hueOff val="649751"/>
            <a:satOff val="-20359"/>
            <a:lumOff val="48961"/>
            <a:alphaOff val="0"/>
          </a:schemeClr>
        </a:solidFill>
        <a:ln w="12700" cap="flat" cmpd="sng" algn="ctr">
          <a:solidFill>
            <a:schemeClr val="accent1">
              <a:shade val="50000"/>
              <a:hueOff val="649751"/>
              <a:satOff val="-20359"/>
              <a:lumOff val="48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Selecting Neighbors</a:t>
          </a:r>
          <a:endParaRPr lang="zh-CN" altLang="en-US" sz="1500" kern="1200" dirty="0"/>
        </a:p>
      </dsp:txBody>
      <dsp:txXfrm rot="-5400000">
        <a:off x="1" y="3054244"/>
        <a:ext cx="995593" cy="426682"/>
      </dsp:txXfrm>
    </dsp:sp>
    <dsp:sp modelId="{243DD207-88E5-4139-B212-44AC74965263}">
      <dsp:nvSpPr>
        <dsp:cNvPr id="0" name=""/>
        <dsp:cNvSpPr/>
      </dsp:nvSpPr>
      <dsp:spPr>
        <a:xfrm rot="5400000">
          <a:off x="3160550" y="391489"/>
          <a:ext cx="924479" cy="5254394"/>
        </a:xfrm>
        <a:prstGeom prst="round2SameRect">
          <a:avLst/>
        </a:prstGeom>
        <a:solidFill>
          <a:schemeClr val="lt1">
            <a:alpha val="90000"/>
            <a:hueOff val="0"/>
            <a:satOff val="0"/>
            <a:lumOff val="0"/>
            <a:alphaOff val="0"/>
          </a:schemeClr>
        </a:solidFill>
        <a:ln w="12700" cap="flat" cmpd="sng" algn="ctr">
          <a:solidFill>
            <a:schemeClr val="accent1">
              <a:shade val="50000"/>
              <a:hueOff val="649751"/>
              <a:satOff val="-20359"/>
              <a:lumOff val="48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Weight Threshold</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Best-n-estimator</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Combined</a:t>
          </a:r>
          <a:endParaRPr lang="zh-CN" altLang="en-US" sz="1800" kern="1200" dirty="0"/>
        </a:p>
      </dsp:txBody>
      <dsp:txXfrm rot="-5400000">
        <a:off x="995593" y="2601576"/>
        <a:ext cx="5209265" cy="834221"/>
      </dsp:txXfrm>
    </dsp:sp>
    <dsp:sp modelId="{252E9C7B-9FED-4CCD-B05D-24F2343D77C2}">
      <dsp:nvSpPr>
        <dsp:cNvPr id="0" name=""/>
        <dsp:cNvSpPr/>
      </dsp:nvSpPr>
      <dsp:spPr>
        <a:xfrm rot="5400000">
          <a:off x="-213341" y="4047158"/>
          <a:ext cx="1422275" cy="995593"/>
        </a:xfrm>
        <a:prstGeom prst="chevron">
          <a:avLst/>
        </a:prstGeom>
        <a:solidFill>
          <a:schemeClr val="accent1">
            <a:shade val="50000"/>
            <a:hueOff val="324875"/>
            <a:satOff val="-10179"/>
            <a:lumOff val="24481"/>
            <a:alphaOff val="0"/>
          </a:schemeClr>
        </a:solidFill>
        <a:ln w="12700" cap="flat" cmpd="sng" algn="ctr">
          <a:solidFill>
            <a:schemeClr val="accent1">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Evaluation</a:t>
          </a:r>
          <a:endParaRPr lang="zh-CN" altLang="en-US" sz="1500" kern="1200" dirty="0"/>
        </a:p>
      </dsp:txBody>
      <dsp:txXfrm rot="-5400000">
        <a:off x="1" y="4331614"/>
        <a:ext cx="995593" cy="426682"/>
      </dsp:txXfrm>
    </dsp:sp>
    <dsp:sp modelId="{1D4AD364-EA27-458D-8D0C-02116113446D}">
      <dsp:nvSpPr>
        <dsp:cNvPr id="0" name=""/>
        <dsp:cNvSpPr/>
      </dsp:nvSpPr>
      <dsp:spPr>
        <a:xfrm rot="5400000">
          <a:off x="3160550" y="1668859"/>
          <a:ext cx="924479" cy="5254394"/>
        </a:xfrm>
        <a:prstGeom prst="round2SameRect">
          <a:avLst/>
        </a:prstGeom>
        <a:solidFill>
          <a:schemeClr val="lt1">
            <a:alpha val="90000"/>
            <a:hueOff val="0"/>
            <a:satOff val="0"/>
            <a:lumOff val="0"/>
            <a:alphaOff val="0"/>
          </a:schemeClr>
        </a:solidFill>
        <a:ln w="12700" cap="flat" cmpd="sng" algn="ctr">
          <a:solidFill>
            <a:schemeClr val="accent1">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Rank Score(1)</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Mean Absolute Error(2)</a:t>
          </a:r>
          <a:endParaRPr lang="zh-CN" altLang="en-US" sz="1800" kern="1200" dirty="0"/>
        </a:p>
      </dsp:txBody>
      <dsp:txXfrm rot="-5400000">
        <a:off x="995593" y="3878946"/>
        <a:ext cx="5209265" cy="834221"/>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940E99-23A6-43C4-A611-FB665A92AD14}" type="datetime2">
              <a:rPr lang="zh-CN" altLang="en-US" smtClean="0">
                <a:latin typeface="微软雅黑" panose="020B0503020204020204" pitchFamily="34" charset="-122"/>
                <a:ea typeface="微软雅黑" panose="020B0503020204020204" pitchFamily="34" charset="-122"/>
              </a:rPr>
              <a:t>2018年4月18日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a:latin typeface="微软雅黑" panose="020B0503020204020204" pitchFamily="34" charset="-122"/>
                <a:ea typeface="微软雅黑" panose="020B0503020204020204" pitchFamily="34" charset="-122"/>
              </a:rPr>
              <a:t>‹#›</a:t>
            </a:fld>
            <a:endParaRPr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DFA76008-2C1D-4D24-8C55-C1A111CE3C9E}" type="datetime2">
              <a:rPr lang="zh-CN" altLang="en-US" smtClean="0"/>
              <a:pPr/>
              <a:t>2018年4月18日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BB98AFB-CB0D-4DFE-87B9-B4B0D0DE73CD}" type="slidenum">
              <a:rPr lang="en-US" altLang="zh-CN" smtClean="0"/>
              <a:pPr/>
              <a:t>‹#›</a:t>
            </a:fld>
            <a:endParaRPr lang="en-US" altLang="zh-CN"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it’s my pleasure to give the presentation </a:t>
            </a:r>
          </a:p>
          <a:p>
            <a:r>
              <a:rPr lang="en-US" dirty="0"/>
              <a:t>In this project, we used memory-based algorithm and model-based algorithm to do collaborative filtering. </a:t>
            </a:r>
            <a:endParaRPr lang="zh-CN" altLang="en-US" dirty="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6BB98AFB-CB0D-4DFE-87B9-B4B0D0DE73CD}" type="slidenum">
              <a:rPr lang="en-US" altLang="zh-CN" smtClean="0"/>
              <a:pPr/>
              <a:t>1</a:t>
            </a:fld>
            <a:endParaRPr lang="en-US" altLang="zh-CN" dirty="0"/>
          </a:p>
        </p:txBody>
      </p:sp>
    </p:spTree>
    <p:extLst>
      <p:ext uri="{BB962C8B-B14F-4D97-AF65-F5344CB8AC3E}">
        <p14:creationId xmlns:p14="http://schemas.microsoft.com/office/powerpoint/2010/main" val="228706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微软雅黑" panose="020B0503020204020204" pitchFamily="34" charset="-122"/>
              </a:rPr>
              <a:t>The goal of this project is to implement 2 types of collaborative filtering algorithms and compare the different model options. </a:t>
            </a:r>
            <a:r>
              <a:rPr lang="en-US" dirty="0"/>
              <a:t>For memory-based algorithm, we use combination of different similarities and different neighbors methods to do collaborative filtering. </a:t>
            </a:r>
          </a:p>
          <a:p>
            <a:endParaRPr lang="en-US" altLang="zh-CN" dirty="0">
              <a:ea typeface="微软雅黑" panose="020B0503020204020204" pitchFamily="34" charset="-122"/>
            </a:endParaRPr>
          </a:p>
          <a:p>
            <a:r>
              <a:rPr lang="en-US" dirty="0"/>
              <a:t>We use cluster model as model-based algorithm, in which all users are separated into groups(by their preferences) and the estimation of user’s preference towards new item based on Bayes formulation. </a:t>
            </a:r>
            <a:endParaRPr lang="zh-CN" altLang="en-US" dirty="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6BB98AFB-CB0D-4DFE-87B9-B4B0D0DE73CD}" type="slidenum">
              <a:rPr lang="en-US" altLang="zh-CN" smtClean="0"/>
              <a:pPr/>
              <a:t>2</a:t>
            </a:fld>
            <a:endParaRPr lang="en-US" altLang="zh-CN" dirty="0"/>
          </a:p>
        </p:txBody>
      </p:sp>
    </p:spTree>
    <p:extLst>
      <p:ext uri="{BB962C8B-B14F-4D97-AF65-F5344CB8AC3E}">
        <p14:creationId xmlns:p14="http://schemas.microsoft.com/office/powerpoint/2010/main" val="1905599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6BB98AFB-CB0D-4DFE-87B9-B4B0D0DE73CD}" type="slidenum">
              <a:rPr lang="en-US" altLang="zh-CN" smtClean="0"/>
              <a:pPr/>
              <a:t>3</a:t>
            </a:fld>
            <a:endParaRPr lang="en-US" altLang="zh-CN" dirty="0"/>
          </a:p>
        </p:txBody>
      </p:sp>
    </p:spTree>
    <p:extLst>
      <p:ext uri="{BB962C8B-B14F-4D97-AF65-F5344CB8AC3E}">
        <p14:creationId xmlns:p14="http://schemas.microsoft.com/office/powerpoint/2010/main" val="120026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6BB98AFB-CB0D-4DFE-87B9-B4B0D0DE73CD}" type="slidenum">
              <a:rPr lang="en-US" altLang="zh-CN" smtClean="0"/>
              <a:pPr/>
              <a:t>4</a:t>
            </a:fld>
            <a:endParaRPr lang="en-US" altLang="zh-CN" dirty="0"/>
          </a:p>
        </p:txBody>
      </p:sp>
    </p:spTree>
    <p:extLst>
      <p:ext uri="{BB962C8B-B14F-4D97-AF65-F5344CB8AC3E}">
        <p14:creationId xmlns:p14="http://schemas.microsoft.com/office/powerpoint/2010/main" val="2793865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Higher threshold results in a lower coverage. A lower correlation threshold nullifying the purpose of thresholding.</a:t>
            </a:r>
          </a:p>
          <a:p>
            <a:endParaRPr lang="en-US" dirty="0"/>
          </a:p>
          <a:p>
            <a:r>
              <a:rPr lang="en-US" dirty="0"/>
              <a:t>2</a:t>
            </a:r>
            <a:r>
              <a:rPr lang="en-US" baseline="30000" dirty="0"/>
              <a:t>nd</a:t>
            </a:r>
            <a:r>
              <a:rPr lang="en-US" dirty="0"/>
              <a:t> method performs reasonably better, as it doesn’t limit the prediction coverage.</a:t>
            </a:r>
          </a:p>
          <a:p>
            <a:endParaRPr lang="en-US" dirty="0"/>
          </a:p>
          <a:p>
            <a:r>
              <a:rPr lang="en-US" dirty="0"/>
              <a:t>Combined method doesn’t result in a significant improvement over best n. (</a:t>
            </a:r>
            <a:r>
              <a:rPr lang="en-US" dirty="0" err="1"/>
              <a:t>cuz</a:t>
            </a:r>
            <a:r>
              <a:rPr lang="en-US" dirty="0"/>
              <a:t> there is little difference between extremely low correlates and moderately low correlates)</a:t>
            </a:r>
          </a:p>
        </p:txBody>
      </p:sp>
      <p:sp>
        <p:nvSpPr>
          <p:cNvPr id="4" name="灯片编号占位符 3"/>
          <p:cNvSpPr>
            <a:spLocks noGrp="1"/>
          </p:cNvSpPr>
          <p:nvPr>
            <p:ph type="sldNum" sz="quarter" idx="10"/>
          </p:nvPr>
        </p:nvSpPr>
        <p:spPr/>
        <p:txBody>
          <a:bodyPr/>
          <a:lstStyle/>
          <a:p>
            <a:fld id="{6BB98AFB-CB0D-4DFE-87B9-B4B0D0DE73CD}" type="slidenum">
              <a:rPr lang="en-US" altLang="zh-CN" smtClean="0"/>
              <a:pPr/>
              <a:t>6</a:t>
            </a:fld>
            <a:endParaRPr lang="en-US" altLang="zh-CN" dirty="0"/>
          </a:p>
        </p:txBody>
      </p:sp>
    </p:spTree>
    <p:extLst>
      <p:ext uri="{BB962C8B-B14F-4D97-AF65-F5344CB8AC3E}">
        <p14:creationId xmlns:p14="http://schemas.microsoft.com/office/powerpoint/2010/main" val="70610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 there are more choices to establish similarity when it comes to Movie Data given the range of vote is 1 to 6. </a:t>
            </a:r>
          </a:p>
          <a:p>
            <a:endParaRPr lang="en-US" dirty="0"/>
          </a:p>
        </p:txBody>
      </p:sp>
      <p:sp>
        <p:nvSpPr>
          <p:cNvPr id="4" name="灯片编号占位符 3"/>
          <p:cNvSpPr>
            <a:spLocks noGrp="1"/>
          </p:cNvSpPr>
          <p:nvPr>
            <p:ph type="sldNum" sz="quarter" idx="10"/>
          </p:nvPr>
        </p:nvSpPr>
        <p:spPr/>
        <p:txBody>
          <a:bodyPr/>
          <a:lstStyle/>
          <a:p>
            <a:fld id="{6BB98AFB-CB0D-4DFE-87B9-B4B0D0DE73CD}" type="slidenum">
              <a:rPr lang="en-US" altLang="zh-CN" smtClean="0"/>
              <a:pPr/>
              <a:t>11</a:t>
            </a:fld>
            <a:endParaRPr lang="en-US" altLang="zh-CN" dirty="0"/>
          </a:p>
        </p:txBody>
      </p:sp>
    </p:spTree>
    <p:extLst>
      <p:ext uri="{BB962C8B-B14F-4D97-AF65-F5344CB8AC3E}">
        <p14:creationId xmlns:p14="http://schemas.microsoft.com/office/powerpoint/2010/main" val="361162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cluster model divides users into diff groups, and it gives the make the predictions based on the grouped result, not based on each user’s information. MBM gives the personalized prediction based on each user’s information. </a:t>
            </a:r>
          </a:p>
        </p:txBody>
      </p:sp>
      <p:sp>
        <p:nvSpPr>
          <p:cNvPr id="4" name="灯片编号占位符 3"/>
          <p:cNvSpPr>
            <a:spLocks noGrp="1"/>
          </p:cNvSpPr>
          <p:nvPr>
            <p:ph type="sldNum" sz="quarter" idx="10"/>
          </p:nvPr>
        </p:nvSpPr>
        <p:spPr/>
        <p:txBody>
          <a:bodyPr/>
          <a:lstStyle/>
          <a:p>
            <a:fld id="{6BB98AFB-CB0D-4DFE-87B9-B4B0D0DE73CD}" type="slidenum">
              <a:rPr lang="en-US" altLang="zh-CN" smtClean="0"/>
              <a:pPr/>
              <a:t>13</a:t>
            </a:fld>
            <a:endParaRPr lang="en-US" altLang="zh-CN" dirty="0"/>
          </a:p>
        </p:txBody>
      </p:sp>
    </p:spTree>
    <p:extLst>
      <p:ext uri="{BB962C8B-B14F-4D97-AF65-F5344CB8AC3E}">
        <p14:creationId xmlns:p14="http://schemas.microsoft.com/office/powerpoint/2010/main" val="251903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5029200" cy="2514601"/>
          </a:xfrm>
        </p:spPr>
        <p:txBody>
          <a:bodyPr rtlCol="0">
            <a:normAutofit/>
          </a:bodyPr>
          <a:lstStyle>
            <a:lvl1pPr>
              <a:lnSpc>
                <a:spcPct val="100000"/>
              </a:lnSpc>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A41BFB95-0BAE-4636-B2C2-74C776BEA3FD}"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dirty="0"/>
              <a:t>添加页脚</a:t>
            </a:r>
            <a:endParaRPr dirty="0"/>
          </a:p>
        </p:txBody>
      </p:sp>
      <p:sp>
        <p:nvSpPr>
          <p:cNvPr id="4" name="日期占位符 3"/>
          <p:cNvSpPr>
            <a:spLocks noGrp="1"/>
          </p:cNvSpPr>
          <p:nvPr>
            <p:ph type="dt" sz="half" idx="10"/>
          </p:nvPr>
        </p:nvSpPr>
        <p:spPr/>
        <p:txBody>
          <a:bodyPr rtlCol="0"/>
          <a:lstStyle/>
          <a:p>
            <a:pPr rtl="0"/>
            <a:fld id="{4B33DACD-BE04-4898-BB64-401C0E7F6E68}"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61412" y="533400"/>
            <a:ext cx="2362201" cy="54864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065213" y="533400"/>
            <a:ext cx="7467599" cy="5486400"/>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6AB14BB1-C2EF-4EC5-BD9D-426A24C7202E}"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96D8BDC3-2174-430E-B891-3599484079E9}"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7B5874DC-5433-47C5-9A0F-5E6EBAFB226F}" type="datetime2">
              <a:rPr lang="zh-CN" altLang="en-US" smtClean="0"/>
              <a:t>2018年4月18日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p>
            <a:pPr rtl="0"/>
            <a:r>
              <a:rPr lang="zh-cn"/>
              <a:t>添加页脚</a:t>
            </a:r>
            <a:endParaRPr dirty="0"/>
          </a:p>
        </p:txBody>
      </p:sp>
      <p:sp>
        <p:nvSpPr>
          <p:cNvPr id="5" name="日期占位符 4"/>
          <p:cNvSpPr>
            <a:spLocks noGrp="1"/>
          </p:cNvSpPr>
          <p:nvPr>
            <p:ph type="dt" sz="half" idx="10"/>
          </p:nvPr>
        </p:nvSpPr>
        <p:spPr/>
        <p:txBody>
          <a:bodyPr rtlCol="0"/>
          <a:lstStyle/>
          <a:p>
            <a:pPr rtl="0"/>
            <a:fld id="{88F186F9-F66F-4FAD-BE54-576F9D0A6565}" type="datetime2">
              <a:rPr lang="zh-CN" altLang="en-US" smtClean="0"/>
              <a:t>2018年4月18日</a:t>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p>
            <a:pPr rtl="0"/>
            <a:r>
              <a:rPr lang="zh-cn" dirty="0"/>
              <a:t>添加页脚</a:t>
            </a:r>
            <a:endParaRPr dirty="0"/>
          </a:p>
        </p:txBody>
      </p:sp>
      <p:sp>
        <p:nvSpPr>
          <p:cNvPr id="7" name="日期占位符 6"/>
          <p:cNvSpPr>
            <a:spLocks noGrp="1"/>
          </p:cNvSpPr>
          <p:nvPr>
            <p:ph type="dt" sz="half" idx="10"/>
          </p:nvPr>
        </p:nvSpPr>
        <p:spPr/>
        <p:txBody>
          <a:bodyPr rtlCol="0"/>
          <a:lstStyle/>
          <a:p>
            <a:pPr rtl="0"/>
            <a:fld id="{CABA2B92-2DD9-48FB-AD38-658B9267E326}" type="datetime2">
              <a:rPr lang="zh-CN" altLang="en-US" smtClean="0"/>
              <a:t>2018年4月18日</a:t>
            </a:fld>
            <a:endParaRPr dirty="0"/>
          </a:p>
        </p:txBody>
      </p:sp>
      <p:sp>
        <p:nvSpPr>
          <p:cNvPr id="9" name="幻灯片编号占位符 8"/>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dirty="0"/>
              <a:t>添加页脚</a:t>
            </a:r>
            <a:endParaRPr dirty="0"/>
          </a:p>
        </p:txBody>
      </p:sp>
      <p:sp>
        <p:nvSpPr>
          <p:cNvPr id="3" name="日期占位符 2"/>
          <p:cNvSpPr>
            <a:spLocks noGrp="1"/>
          </p:cNvSpPr>
          <p:nvPr>
            <p:ph type="dt" sz="half" idx="10"/>
          </p:nvPr>
        </p:nvSpPr>
        <p:spPr/>
        <p:txBody>
          <a:bodyPr rtlCol="0"/>
          <a:lstStyle/>
          <a:p>
            <a:pPr rtl="0"/>
            <a:fld id="{89589F66-5326-4300-9C87-424B78257E87}" type="datetime2">
              <a:rPr lang="zh-CN" altLang="en-US" smtClean="0"/>
              <a:t>2018年4月18日</a:t>
            </a:fld>
            <a:endParaRPr dirty="0"/>
          </a:p>
        </p:txBody>
      </p:sp>
      <p:sp>
        <p:nvSpPr>
          <p:cNvPr id="5" name="幻灯片编号占位符 4"/>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dirty="0"/>
              <a:t>添加页脚</a:t>
            </a:r>
            <a:endParaRPr dirty="0"/>
          </a:p>
        </p:txBody>
      </p:sp>
      <p:sp>
        <p:nvSpPr>
          <p:cNvPr id="2" name="日期占位符 1"/>
          <p:cNvSpPr>
            <a:spLocks noGrp="1"/>
          </p:cNvSpPr>
          <p:nvPr>
            <p:ph type="dt" sz="half" idx="10"/>
          </p:nvPr>
        </p:nvSpPr>
        <p:spPr/>
        <p:txBody>
          <a:bodyPr rtlCol="0"/>
          <a:lstStyle/>
          <a:p>
            <a:pPr rtl="0"/>
            <a:fld id="{630E3B35-3F9B-4891-91F7-7B098225DB62}" type="datetime2">
              <a:rPr lang="zh-CN" altLang="en-US" smtClean="0"/>
              <a:t>2018年4月18日</a:t>
            </a:fld>
            <a:endParaRPr dirty="0"/>
          </a:p>
        </p:txBody>
      </p:sp>
      <p:sp>
        <p:nvSpPr>
          <p:cNvPr id="4" name="幻灯片编号占位符 3"/>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6" name="页脚占位符 5"/>
          <p:cNvSpPr>
            <a:spLocks noGrp="1"/>
          </p:cNvSpPr>
          <p:nvPr>
            <p:ph type="ftr" sz="quarter" idx="11"/>
          </p:nvPr>
        </p:nvSpPr>
        <p:spPr/>
        <p:txBody>
          <a:bodyPr rtlCol="0"/>
          <a:lstStyle/>
          <a:p>
            <a:pPr rtl="0"/>
            <a:r>
              <a:rPr lang="zh-cn" dirty="0"/>
              <a:t>添加页脚</a:t>
            </a:r>
            <a:endParaRPr dirty="0"/>
          </a:p>
        </p:txBody>
      </p:sp>
      <p:sp>
        <p:nvSpPr>
          <p:cNvPr id="5" name="日期占位符 4"/>
          <p:cNvSpPr>
            <a:spLocks noGrp="1"/>
          </p:cNvSpPr>
          <p:nvPr>
            <p:ph type="dt" sz="half" idx="10"/>
          </p:nvPr>
        </p:nvSpPr>
        <p:spPr/>
        <p:txBody>
          <a:bodyPr rtlCol="0"/>
          <a:lstStyle/>
          <a:p>
            <a:pPr rtl="0"/>
            <a:fld id="{901456FF-A013-4A58-A3FB-D6CF3F9212A9}" type="datetime2">
              <a:rPr lang="zh-CN" altLang="en-US" smtClean="0"/>
              <a:t>2018年4月18日</a:t>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dirty="0"/>
              <a:t>添加页脚</a:t>
            </a:r>
          </a:p>
        </p:txBody>
      </p:sp>
      <p:sp>
        <p:nvSpPr>
          <p:cNvPr id="4" name="日期占位符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D3EF281-A4C8-49FF-956A-745E52032641}" type="datetime2">
              <a:rPr lang="zh-CN" altLang="en-US" smtClean="0"/>
              <a:pPr/>
              <a:t>2018年4月18日</a:t>
            </a:fld>
            <a:endParaRPr lang="en-US" dirty="0"/>
          </a:p>
        </p:txBody>
      </p:sp>
      <p:sp>
        <p:nvSpPr>
          <p:cNvPr id="6" name="幻灯片编号占位符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6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olumbia.edu/~hl3099/movie_heatmap.html"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olumbia.edu/~hl3099/ms_heatmap.html"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7848598" cy="2514601"/>
          </a:xfrm>
        </p:spPr>
        <p:txBody>
          <a:bodyPr rtlCol="0">
            <a:normAutofit/>
          </a:bodyPr>
          <a:lstStyle/>
          <a:p>
            <a:r>
              <a:rPr lang="en-US" dirty="0"/>
              <a:t>Project 4: Collaborative Filtering</a:t>
            </a:r>
          </a:p>
        </p:txBody>
      </p:sp>
      <p:sp>
        <p:nvSpPr>
          <p:cNvPr id="3" name="副标题 2"/>
          <p:cNvSpPr>
            <a:spLocks noGrp="1"/>
          </p:cNvSpPr>
          <p:nvPr>
            <p:ph type="subTitle" idx="1"/>
          </p:nvPr>
        </p:nvSpPr>
        <p:spPr>
          <a:xfrm>
            <a:off x="1751012" y="3657600"/>
            <a:ext cx="3962399" cy="2514600"/>
          </a:xfrm>
        </p:spPr>
        <p:txBody>
          <a:bodyPr rtlCol="0">
            <a:normAutofit/>
          </a:bodyPr>
          <a:lstStyle/>
          <a:p>
            <a:r>
              <a:rPr lang="en-US" dirty="0"/>
              <a:t>Group 6 Members:</a:t>
            </a:r>
          </a:p>
          <a:p>
            <a:r>
              <a:rPr lang="en-US" sz="2000" dirty="0" err="1"/>
              <a:t>Chandak</a:t>
            </a:r>
            <a:r>
              <a:rPr lang="en-US" sz="2000" dirty="0"/>
              <a:t>, </a:t>
            </a:r>
            <a:r>
              <a:rPr lang="en-US" sz="2000" dirty="0" err="1"/>
              <a:t>Anshuma</a:t>
            </a:r>
            <a:endParaRPr lang="en-US" sz="2000" dirty="0"/>
          </a:p>
          <a:p>
            <a:r>
              <a:rPr lang="en-US" sz="2000" dirty="0"/>
              <a:t>He, Shan</a:t>
            </a:r>
          </a:p>
          <a:p>
            <a:r>
              <a:rPr lang="en-US" sz="2000" dirty="0"/>
              <a:t>Li, </a:t>
            </a:r>
            <a:r>
              <a:rPr lang="en-US" sz="2000" dirty="0" err="1"/>
              <a:t>Hongyu</a:t>
            </a:r>
            <a:endParaRPr lang="en-US" sz="2000" dirty="0"/>
          </a:p>
          <a:p>
            <a:r>
              <a:rPr lang="en-US" sz="2000" dirty="0"/>
              <a:t>Liu, </a:t>
            </a:r>
            <a:r>
              <a:rPr lang="en-US" sz="2000" dirty="0" err="1"/>
              <a:t>Shiyu</a:t>
            </a:r>
            <a:endParaRPr lang="en-US" sz="2000" dirty="0"/>
          </a:p>
          <a:p>
            <a:r>
              <a:rPr lang="en-US" sz="2000" dirty="0"/>
              <a:t>Zhang, Junkai (Presenter)</a:t>
            </a:r>
            <a:endParaRPr lang="zh-cn" sz="2000" dirty="0">
              <a:ea typeface="微软雅黑" panose="020B0503020204020204" pitchFamily="34" charset="-122"/>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20419-4A19-4CB7-9251-CB81AD57196C}"/>
              </a:ext>
            </a:extLst>
          </p:cNvPr>
          <p:cNvSpPr>
            <a:spLocks noGrp="1"/>
          </p:cNvSpPr>
          <p:nvPr>
            <p:ph type="title"/>
          </p:nvPr>
        </p:nvSpPr>
        <p:spPr/>
        <p:txBody>
          <a:bodyPr>
            <a:normAutofit fontScale="90000"/>
          </a:bodyPr>
          <a:lstStyle/>
          <a:p>
            <a:r>
              <a:rPr lang="en-US" dirty="0"/>
              <a:t>Memory Based Model (</a:t>
            </a:r>
            <a:r>
              <a:rPr lang="en-US" dirty="0" err="1"/>
              <a:t>EachMovie</a:t>
            </a:r>
            <a:r>
              <a:rPr lang="en-US" dirty="0"/>
              <a:t> Data)</a:t>
            </a:r>
          </a:p>
        </p:txBody>
      </p:sp>
      <p:pic>
        <p:nvPicPr>
          <p:cNvPr id="4" name="内容占位符 3">
            <a:extLst>
              <a:ext uri="{FF2B5EF4-FFF2-40B4-BE49-F238E27FC236}">
                <a16:creationId xmlns:a16="http://schemas.microsoft.com/office/drawing/2014/main" id="{9C2F3929-DFF7-408B-BF53-2F33CED4FAA5}"/>
              </a:ext>
            </a:extLst>
          </p:cNvPr>
          <p:cNvPicPr>
            <a:picLocks noGrp="1" noChangeAspect="1"/>
          </p:cNvPicPr>
          <p:nvPr>
            <p:ph idx="1"/>
          </p:nvPr>
        </p:nvPicPr>
        <p:blipFill>
          <a:blip r:embed="rId2"/>
          <a:stretch>
            <a:fillRect/>
          </a:stretch>
        </p:blipFill>
        <p:spPr>
          <a:xfrm>
            <a:off x="227012" y="1828800"/>
            <a:ext cx="9771044" cy="4419600"/>
          </a:xfrm>
          <a:prstGeom prst="rect">
            <a:avLst/>
          </a:prstGeom>
        </p:spPr>
      </p:pic>
      <p:pic>
        <p:nvPicPr>
          <p:cNvPr id="5" name="图形 4" descr="发送">
            <a:hlinkClick r:id="rId3"/>
            <a:extLst>
              <a:ext uri="{FF2B5EF4-FFF2-40B4-BE49-F238E27FC236}">
                <a16:creationId xmlns:a16="http://schemas.microsoft.com/office/drawing/2014/main" id="{B1E6F848-3619-400F-9181-5C81602369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4412" y="5486400"/>
            <a:ext cx="914400" cy="914400"/>
          </a:xfrm>
          <a:prstGeom prst="rect">
            <a:avLst/>
          </a:prstGeom>
        </p:spPr>
      </p:pic>
    </p:spTree>
    <p:extLst>
      <p:ext uri="{BB962C8B-B14F-4D97-AF65-F5344CB8AC3E}">
        <p14:creationId xmlns:p14="http://schemas.microsoft.com/office/powerpoint/2010/main" val="45862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A7EC6-62C7-4132-8EFF-03CAEE5CFF4C}"/>
              </a:ext>
            </a:extLst>
          </p:cNvPr>
          <p:cNvSpPr>
            <a:spLocks noGrp="1"/>
          </p:cNvSpPr>
          <p:nvPr>
            <p:ph type="title"/>
          </p:nvPr>
        </p:nvSpPr>
        <p:spPr/>
        <p:txBody>
          <a:bodyPr/>
          <a:lstStyle/>
          <a:p>
            <a:r>
              <a:rPr lang="en-US" dirty="0"/>
              <a:t>Result Analysis</a:t>
            </a:r>
          </a:p>
        </p:txBody>
      </p:sp>
      <p:sp>
        <p:nvSpPr>
          <p:cNvPr id="3" name="内容占位符 2">
            <a:extLst>
              <a:ext uri="{FF2B5EF4-FFF2-40B4-BE49-F238E27FC236}">
                <a16:creationId xmlns:a16="http://schemas.microsoft.com/office/drawing/2014/main" id="{E05FC197-E447-4807-9DF5-40583ACC9CFB}"/>
              </a:ext>
            </a:extLst>
          </p:cNvPr>
          <p:cNvSpPr>
            <a:spLocks noGrp="1"/>
          </p:cNvSpPr>
          <p:nvPr>
            <p:ph idx="1"/>
          </p:nvPr>
        </p:nvSpPr>
        <p:spPr>
          <a:xfrm>
            <a:off x="1293812" y="1828800"/>
            <a:ext cx="4343400" cy="4191000"/>
          </a:xfrm>
        </p:spPr>
        <p:txBody>
          <a:bodyPr/>
          <a:lstStyle/>
          <a:p>
            <a:r>
              <a:rPr lang="en-US" dirty="0">
                <a:latin typeface="+mj-lt"/>
              </a:rPr>
              <a:t>Comparison of Three Weights</a:t>
            </a:r>
          </a:p>
          <a:p>
            <a:pPr marL="45720" indent="0" algn="just">
              <a:buNone/>
            </a:pPr>
            <a:r>
              <a:rPr lang="en-US" dirty="0">
                <a:latin typeface="+mj-lt"/>
              </a:rPr>
              <a:t>For the Microsoft data, the Spearman correlation performs better than mean square different and SimRank based on the best n neighbors.</a:t>
            </a:r>
          </a:p>
          <a:p>
            <a:pPr marL="45720" indent="0" algn="just">
              <a:buNone/>
            </a:pPr>
            <a:r>
              <a:rPr lang="en-US" dirty="0">
                <a:latin typeface="+mj-lt"/>
              </a:rPr>
              <a:t>For the </a:t>
            </a:r>
            <a:r>
              <a:rPr lang="en-US" dirty="0" err="1">
                <a:latin typeface="+mj-lt"/>
              </a:rPr>
              <a:t>EachMovie</a:t>
            </a:r>
            <a:r>
              <a:rPr lang="en-US" dirty="0">
                <a:latin typeface="+mj-lt"/>
              </a:rPr>
              <a:t> data, SimRank outperforms than the other two methods.</a:t>
            </a:r>
          </a:p>
        </p:txBody>
      </p:sp>
      <p:graphicFrame>
        <p:nvGraphicFramePr>
          <p:cNvPr id="6" name="表格 5">
            <a:extLst>
              <a:ext uri="{FF2B5EF4-FFF2-40B4-BE49-F238E27FC236}">
                <a16:creationId xmlns:a16="http://schemas.microsoft.com/office/drawing/2014/main" id="{C0276B8F-B39F-4F98-A55B-CE70353EE829}"/>
              </a:ext>
            </a:extLst>
          </p:cNvPr>
          <p:cNvGraphicFramePr>
            <a:graphicFrameLocks noGrp="1"/>
          </p:cNvGraphicFramePr>
          <p:nvPr>
            <p:extLst>
              <p:ext uri="{D42A27DB-BD31-4B8C-83A1-F6EECF244321}">
                <p14:modId xmlns:p14="http://schemas.microsoft.com/office/powerpoint/2010/main" val="3867077748"/>
              </p:ext>
            </p:extLst>
          </p:nvPr>
        </p:nvGraphicFramePr>
        <p:xfrm>
          <a:off x="6780212" y="1143000"/>
          <a:ext cx="5062320" cy="4304295"/>
        </p:xfrm>
        <a:graphic>
          <a:graphicData uri="http://schemas.openxmlformats.org/drawingml/2006/table">
            <a:tbl>
              <a:tblPr>
                <a:tableStyleId>{5C22544A-7EE6-4342-B048-85BDC9FD1C3A}</a:tableStyleId>
              </a:tblPr>
              <a:tblGrid>
                <a:gridCol w="1479755">
                  <a:extLst>
                    <a:ext uri="{9D8B030D-6E8A-4147-A177-3AD203B41FA5}">
                      <a16:colId xmlns:a16="http://schemas.microsoft.com/office/drawing/2014/main" val="1818518832"/>
                    </a:ext>
                  </a:extLst>
                </a:gridCol>
                <a:gridCol w="1051405">
                  <a:extLst>
                    <a:ext uri="{9D8B030D-6E8A-4147-A177-3AD203B41FA5}">
                      <a16:colId xmlns:a16="http://schemas.microsoft.com/office/drawing/2014/main" val="2341743934"/>
                    </a:ext>
                  </a:extLst>
                </a:gridCol>
                <a:gridCol w="1265580">
                  <a:extLst>
                    <a:ext uri="{9D8B030D-6E8A-4147-A177-3AD203B41FA5}">
                      <a16:colId xmlns:a16="http://schemas.microsoft.com/office/drawing/2014/main" val="3375074198"/>
                    </a:ext>
                  </a:extLst>
                </a:gridCol>
                <a:gridCol w="1265580">
                  <a:extLst>
                    <a:ext uri="{9D8B030D-6E8A-4147-A177-3AD203B41FA5}">
                      <a16:colId xmlns:a16="http://schemas.microsoft.com/office/drawing/2014/main" val="4220917009"/>
                    </a:ext>
                  </a:extLst>
                </a:gridCol>
              </a:tblGrid>
              <a:tr h="496464">
                <a:tc>
                  <a:txBody>
                    <a:bodyPr/>
                    <a:lstStyle/>
                    <a:p>
                      <a:pPr algn="l" fontAlgn="b"/>
                      <a:r>
                        <a:rPr lang="en-US" sz="1400" u="none" strike="noStrike" dirty="0">
                          <a:effectLst/>
                        </a:rPr>
                        <a:t>MS Data </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dirty="0">
                          <a:effectLst/>
                        </a:rPr>
                        <a:t>Spearman Correlation</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dirty="0">
                          <a:effectLst/>
                        </a:rPr>
                        <a:t>Mean-square-difference</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sv-SE" sz="1400" u="none" strike="noStrike" dirty="0">
                          <a:effectLst/>
                        </a:rPr>
                        <a:t>SimRank</a:t>
                      </a:r>
                    </a:p>
                    <a:p>
                      <a:pPr algn="ctr" fontAlgn="b"/>
                      <a:r>
                        <a:rPr lang="sv-SE" sz="1400" u="none" strike="noStrike" dirty="0">
                          <a:effectLst/>
                        </a:rPr>
                        <a:t>(c=0.8,k=5)</a:t>
                      </a:r>
                      <a:endParaRPr lang="sv-SE"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231432962"/>
                  </a:ext>
                </a:extLst>
              </a:tr>
              <a:tr h="533400">
                <a:tc>
                  <a:txBody>
                    <a:bodyPr/>
                    <a:lstStyle/>
                    <a:p>
                      <a:pPr algn="l" fontAlgn="b"/>
                      <a:r>
                        <a:rPr lang="en-US" sz="1400" u="none" strike="noStrike" dirty="0">
                          <a:effectLst/>
                        </a:rPr>
                        <a:t>Weight Threshold</a:t>
                      </a:r>
                    </a:p>
                    <a:p>
                      <a:pPr algn="l" fontAlgn="b"/>
                      <a:r>
                        <a:rPr lang="en-US" sz="1400" u="none" strike="noStrike" dirty="0">
                          <a:effectLst/>
                        </a:rPr>
                        <a:t>(threshold=0.03)</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38.08806</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38.59387</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33.38262</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4157372251"/>
                  </a:ext>
                </a:extLst>
              </a:tr>
              <a:tr h="533400">
                <a:tc>
                  <a:txBody>
                    <a:bodyPr/>
                    <a:lstStyle/>
                    <a:p>
                      <a:pPr algn="l" fontAlgn="b"/>
                      <a:r>
                        <a:rPr lang="en-US" sz="1400" u="none" strike="noStrike" dirty="0">
                          <a:effectLst/>
                        </a:rPr>
                        <a:t>Best-n-estimator</a:t>
                      </a:r>
                    </a:p>
                    <a:p>
                      <a:pPr algn="l" fontAlgn="b"/>
                      <a:r>
                        <a:rPr lang="en-US" sz="1400" u="none" strike="noStrike" dirty="0">
                          <a:effectLst/>
                        </a:rPr>
                        <a:t>(n=40)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34.624</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30.82725</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31.18457</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extLst>
                  <a:ext uri="{0D108BD9-81ED-4DB2-BD59-A6C34878D82A}">
                    <a16:rowId xmlns:a16="http://schemas.microsoft.com/office/drawing/2014/main" val="3367936789"/>
                  </a:ext>
                </a:extLst>
              </a:tr>
              <a:tr h="494136">
                <a:tc>
                  <a:txBody>
                    <a:bodyPr/>
                    <a:lstStyle/>
                    <a:p>
                      <a:pPr algn="l" fontAlgn="b"/>
                      <a:r>
                        <a:rPr lang="en-US" sz="1400" u="none" strike="noStrike" dirty="0">
                          <a:effectLst/>
                        </a:rPr>
                        <a:t>Combined</a:t>
                      </a:r>
                    </a:p>
                    <a:p>
                      <a:pPr algn="l" fontAlgn="b"/>
                      <a:r>
                        <a:rPr lang="en-US" sz="1400" u="none" strike="noStrike" dirty="0">
                          <a:effectLst/>
                        </a:rPr>
                        <a:t>(</a:t>
                      </a:r>
                      <a:r>
                        <a:rPr lang="en-US" sz="1400" u="none" strike="noStrike" dirty="0" err="1">
                          <a:effectLst/>
                        </a:rPr>
                        <a:t>thres</a:t>
                      </a:r>
                      <a:r>
                        <a:rPr lang="en-US" sz="1400" u="none" strike="noStrike" dirty="0">
                          <a:effectLst/>
                        </a:rPr>
                        <a:t>=0.03,n=40)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34.81887</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30.70532</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31.69077</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4144025522"/>
                  </a:ext>
                </a:extLst>
              </a:tr>
              <a:tr h="274795">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extLst>
                  <a:ext uri="{0D108BD9-81ED-4DB2-BD59-A6C34878D82A}">
                    <a16:rowId xmlns:a16="http://schemas.microsoft.com/office/drawing/2014/main" val="3481182039"/>
                  </a:ext>
                </a:extLst>
              </a:tr>
              <a:tr h="450110">
                <a:tc>
                  <a:txBody>
                    <a:bodyPr/>
                    <a:lstStyle/>
                    <a:p>
                      <a:pPr algn="l" fontAlgn="b"/>
                      <a:r>
                        <a:rPr lang="en-US" sz="1400" u="none" strike="noStrike" dirty="0">
                          <a:effectLst/>
                        </a:rPr>
                        <a:t> </a:t>
                      </a:r>
                      <a:r>
                        <a:rPr lang="en-US" sz="1400" u="none" strike="noStrike" dirty="0" err="1">
                          <a:effectLst/>
                        </a:rPr>
                        <a:t>EachMovie</a:t>
                      </a:r>
                      <a:r>
                        <a:rPr lang="en-US" sz="1400" u="none" strike="noStrike" dirty="0">
                          <a:effectLst/>
                        </a:rPr>
                        <a:t> Data</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a:effectLst/>
                        </a:rPr>
                        <a:t>Spearman Correlation</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a:effectLst/>
                        </a:rPr>
                        <a:t>Mean-square-difference</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ctr" fontAlgn="b"/>
                      <a:r>
                        <a:rPr lang="sv-SE" sz="1400" u="none" strike="noStrike" dirty="0">
                          <a:effectLst/>
                        </a:rPr>
                        <a:t>SimRank</a:t>
                      </a:r>
                    </a:p>
                    <a:p>
                      <a:pPr algn="ctr" fontAlgn="b"/>
                      <a:r>
                        <a:rPr lang="sv-SE" sz="1400" u="none" strike="noStrike" dirty="0">
                          <a:effectLst/>
                        </a:rPr>
                        <a:t>(c=0.8,k=5)</a:t>
                      </a:r>
                      <a:endParaRPr lang="sv-SE"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1520611201"/>
                  </a:ext>
                </a:extLst>
              </a:tr>
              <a:tr h="494295">
                <a:tc>
                  <a:txBody>
                    <a:bodyPr/>
                    <a:lstStyle/>
                    <a:p>
                      <a:pPr algn="l" fontAlgn="b"/>
                      <a:r>
                        <a:rPr lang="en-US" sz="1400" u="none" strike="noStrike" dirty="0">
                          <a:effectLst/>
                        </a:rPr>
                        <a:t>Weight Threshold</a:t>
                      </a:r>
                    </a:p>
                    <a:p>
                      <a:pPr algn="l" fontAlgn="b"/>
                      <a:r>
                        <a:rPr lang="en-US" sz="1400" u="none" strike="noStrike" dirty="0">
                          <a:effectLst/>
                        </a:rPr>
                        <a:t>(threshold=0.3)</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0.866422</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0.864105</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4.379151</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2993536601"/>
                  </a:ext>
                </a:extLst>
              </a:tr>
              <a:tr h="533400">
                <a:tc>
                  <a:txBody>
                    <a:bodyPr/>
                    <a:lstStyle/>
                    <a:p>
                      <a:pPr algn="l" fontAlgn="b"/>
                      <a:r>
                        <a:rPr lang="en-US" sz="1400" u="none" strike="noStrike" dirty="0">
                          <a:effectLst/>
                        </a:rPr>
                        <a:t>Best-n-estimator</a:t>
                      </a:r>
                    </a:p>
                    <a:p>
                      <a:pPr algn="l" fontAlgn="b"/>
                      <a:r>
                        <a:rPr lang="en-US" sz="1400" u="none" strike="noStrike" dirty="0">
                          <a:effectLst/>
                        </a:rPr>
                        <a:t>(n=60)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0.881227</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1.430936</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0.820144</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extLst>
                  <a:ext uri="{0D108BD9-81ED-4DB2-BD59-A6C34878D82A}">
                    <a16:rowId xmlns:a16="http://schemas.microsoft.com/office/drawing/2014/main" val="2299183438"/>
                  </a:ext>
                </a:extLst>
              </a:tr>
              <a:tr h="494295">
                <a:tc>
                  <a:txBody>
                    <a:bodyPr/>
                    <a:lstStyle/>
                    <a:p>
                      <a:pPr algn="l" fontAlgn="b"/>
                      <a:r>
                        <a:rPr lang="en-US" sz="1400" u="none" strike="noStrike" dirty="0">
                          <a:effectLst/>
                        </a:rPr>
                        <a:t>Combined</a:t>
                      </a:r>
                    </a:p>
                    <a:p>
                      <a:pPr algn="l" fontAlgn="b"/>
                      <a:r>
                        <a:rPr lang="en-US" sz="1400" u="none" strike="noStrike" dirty="0">
                          <a:effectLst/>
                        </a:rPr>
                        <a:t>(</a:t>
                      </a:r>
                      <a:r>
                        <a:rPr lang="en-US" sz="1400" u="none" strike="noStrike" dirty="0" err="1">
                          <a:effectLst/>
                        </a:rPr>
                        <a:t>thres</a:t>
                      </a:r>
                      <a:r>
                        <a:rPr lang="en-US" sz="1400" u="none" strike="noStrike" dirty="0">
                          <a:effectLst/>
                        </a:rPr>
                        <a:t>=0.3,n=60)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0.885659</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1.430936</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4.379151</a:t>
                      </a:r>
                      <a:endParaRPr lang="en-US"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706620024"/>
                  </a:ext>
                </a:extLst>
              </a:tr>
            </a:tbl>
          </a:graphicData>
        </a:graphic>
      </p:graphicFrame>
    </p:spTree>
    <p:extLst>
      <p:ext uri="{BB962C8B-B14F-4D97-AF65-F5344CB8AC3E}">
        <p14:creationId xmlns:p14="http://schemas.microsoft.com/office/powerpoint/2010/main" val="422608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A7EC6-62C7-4132-8EFF-03CAEE5CFF4C}"/>
              </a:ext>
            </a:extLst>
          </p:cNvPr>
          <p:cNvSpPr>
            <a:spLocks noGrp="1"/>
          </p:cNvSpPr>
          <p:nvPr>
            <p:ph type="title"/>
          </p:nvPr>
        </p:nvSpPr>
        <p:spPr/>
        <p:txBody>
          <a:bodyPr/>
          <a:lstStyle/>
          <a:p>
            <a:r>
              <a:rPr lang="en-US" dirty="0"/>
              <a:t>Result Analysis</a:t>
            </a:r>
          </a:p>
        </p:txBody>
      </p:sp>
      <p:sp>
        <p:nvSpPr>
          <p:cNvPr id="3" name="内容占位符 2">
            <a:extLst>
              <a:ext uri="{FF2B5EF4-FFF2-40B4-BE49-F238E27FC236}">
                <a16:creationId xmlns:a16="http://schemas.microsoft.com/office/drawing/2014/main" id="{E05FC197-E447-4807-9DF5-40583ACC9CFB}"/>
              </a:ext>
            </a:extLst>
          </p:cNvPr>
          <p:cNvSpPr>
            <a:spLocks noGrp="1"/>
          </p:cNvSpPr>
          <p:nvPr>
            <p:ph idx="1"/>
          </p:nvPr>
        </p:nvSpPr>
        <p:spPr>
          <a:xfrm>
            <a:off x="1065213" y="1828800"/>
            <a:ext cx="5714999" cy="4191000"/>
          </a:xfrm>
        </p:spPr>
        <p:txBody>
          <a:bodyPr/>
          <a:lstStyle/>
          <a:p>
            <a:r>
              <a:rPr lang="en-US" dirty="0">
                <a:latin typeface="+mj-lt"/>
              </a:rPr>
              <a:t>Comparison of Three Neighbors Selections</a:t>
            </a:r>
          </a:p>
          <a:p>
            <a:pPr marL="45720" indent="0">
              <a:buNone/>
            </a:pPr>
            <a:r>
              <a:rPr lang="en-US" dirty="0">
                <a:latin typeface="+mj-lt"/>
              </a:rPr>
              <a:t>A Higher threshold results in a lower coverage. A lower correlation threshold nullifies the purpose of thresholding.</a:t>
            </a:r>
          </a:p>
          <a:p>
            <a:pPr marL="45720" indent="0">
              <a:buNone/>
            </a:pPr>
            <a:r>
              <a:rPr lang="en-US" dirty="0">
                <a:latin typeface="+mj-lt"/>
              </a:rPr>
              <a:t>The advantage of second method is that it doesn’t limit the prediction coverage.</a:t>
            </a:r>
          </a:p>
          <a:p>
            <a:pPr marL="45720" indent="0">
              <a:buNone/>
            </a:pPr>
            <a:r>
              <a:rPr lang="en-US" dirty="0">
                <a:latin typeface="+mj-lt"/>
              </a:rPr>
              <a:t>The performance of combined method closes to the worse performance of above two methods. </a:t>
            </a:r>
          </a:p>
        </p:txBody>
      </p:sp>
      <p:graphicFrame>
        <p:nvGraphicFramePr>
          <p:cNvPr id="5" name="表格 4">
            <a:extLst>
              <a:ext uri="{FF2B5EF4-FFF2-40B4-BE49-F238E27FC236}">
                <a16:creationId xmlns:a16="http://schemas.microsoft.com/office/drawing/2014/main" id="{36E94D2C-9990-4154-B1B3-3DC23A12AD8E}"/>
              </a:ext>
            </a:extLst>
          </p:cNvPr>
          <p:cNvGraphicFramePr>
            <a:graphicFrameLocks noGrp="1"/>
          </p:cNvGraphicFramePr>
          <p:nvPr>
            <p:extLst>
              <p:ext uri="{D42A27DB-BD31-4B8C-83A1-F6EECF244321}">
                <p14:modId xmlns:p14="http://schemas.microsoft.com/office/powerpoint/2010/main" val="1150676859"/>
              </p:ext>
            </p:extLst>
          </p:nvPr>
        </p:nvGraphicFramePr>
        <p:xfrm>
          <a:off x="6780212" y="1143000"/>
          <a:ext cx="5062320" cy="4304295"/>
        </p:xfrm>
        <a:graphic>
          <a:graphicData uri="http://schemas.openxmlformats.org/drawingml/2006/table">
            <a:tbl>
              <a:tblPr>
                <a:tableStyleId>{5C22544A-7EE6-4342-B048-85BDC9FD1C3A}</a:tableStyleId>
              </a:tblPr>
              <a:tblGrid>
                <a:gridCol w="1479755">
                  <a:extLst>
                    <a:ext uri="{9D8B030D-6E8A-4147-A177-3AD203B41FA5}">
                      <a16:colId xmlns:a16="http://schemas.microsoft.com/office/drawing/2014/main" val="1818518832"/>
                    </a:ext>
                  </a:extLst>
                </a:gridCol>
                <a:gridCol w="1051405">
                  <a:extLst>
                    <a:ext uri="{9D8B030D-6E8A-4147-A177-3AD203B41FA5}">
                      <a16:colId xmlns:a16="http://schemas.microsoft.com/office/drawing/2014/main" val="2341743934"/>
                    </a:ext>
                  </a:extLst>
                </a:gridCol>
                <a:gridCol w="1265580">
                  <a:extLst>
                    <a:ext uri="{9D8B030D-6E8A-4147-A177-3AD203B41FA5}">
                      <a16:colId xmlns:a16="http://schemas.microsoft.com/office/drawing/2014/main" val="3375074198"/>
                    </a:ext>
                  </a:extLst>
                </a:gridCol>
                <a:gridCol w="1265580">
                  <a:extLst>
                    <a:ext uri="{9D8B030D-6E8A-4147-A177-3AD203B41FA5}">
                      <a16:colId xmlns:a16="http://schemas.microsoft.com/office/drawing/2014/main" val="4220917009"/>
                    </a:ext>
                  </a:extLst>
                </a:gridCol>
              </a:tblGrid>
              <a:tr h="496464">
                <a:tc>
                  <a:txBody>
                    <a:bodyPr/>
                    <a:lstStyle/>
                    <a:p>
                      <a:pPr algn="l" fontAlgn="b"/>
                      <a:r>
                        <a:rPr lang="en-US" sz="1400" u="none" strike="noStrike" dirty="0">
                          <a:effectLst/>
                        </a:rPr>
                        <a:t>MS Data </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dirty="0">
                          <a:effectLst/>
                        </a:rPr>
                        <a:t>Spearman Correlation</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dirty="0">
                          <a:effectLst/>
                        </a:rPr>
                        <a:t>Mean-square-difference</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sv-SE" sz="1400" u="none" strike="noStrike" dirty="0">
                          <a:effectLst/>
                        </a:rPr>
                        <a:t>SimRank</a:t>
                      </a:r>
                    </a:p>
                    <a:p>
                      <a:pPr algn="ctr" fontAlgn="b"/>
                      <a:r>
                        <a:rPr lang="sv-SE" sz="1400" u="none" strike="noStrike" dirty="0">
                          <a:effectLst/>
                        </a:rPr>
                        <a:t>(c=0.8,k=5)</a:t>
                      </a:r>
                      <a:endParaRPr lang="sv-SE"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231432962"/>
                  </a:ext>
                </a:extLst>
              </a:tr>
              <a:tr h="533400">
                <a:tc>
                  <a:txBody>
                    <a:bodyPr/>
                    <a:lstStyle/>
                    <a:p>
                      <a:pPr algn="l" fontAlgn="b"/>
                      <a:r>
                        <a:rPr lang="en-US" sz="1400" u="none" strike="noStrike" dirty="0">
                          <a:effectLst/>
                        </a:rPr>
                        <a:t>Weight Threshold</a:t>
                      </a:r>
                    </a:p>
                    <a:p>
                      <a:pPr algn="l" fontAlgn="b"/>
                      <a:r>
                        <a:rPr lang="en-US" sz="1400" u="none" strike="noStrike" dirty="0">
                          <a:effectLst/>
                        </a:rPr>
                        <a:t>(threshold=0.03)</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38.08806</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a:effectLst/>
                        </a:rPr>
                        <a:t>38.59387</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33.38262</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4157372251"/>
                  </a:ext>
                </a:extLst>
              </a:tr>
              <a:tr h="533400">
                <a:tc>
                  <a:txBody>
                    <a:bodyPr/>
                    <a:lstStyle/>
                    <a:p>
                      <a:pPr algn="l" fontAlgn="b"/>
                      <a:r>
                        <a:rPr lang="en-US" sz="1400" u="none" strike="noStrike" dirty="0">
                          <a:effectLst/>
                        </a:rPr>
                        <a:t>Best-n-estimator</a:t>
                      </a:r>
                    </a:p>
                    <a:p>
                      <a:pPr algn="l" fontAlgn="b"/>
                      <a:r>
                        <a:rPr lang="en-US" sz="1400" u="none" strike="noStrike" dirty="0">
                          <a:effectLst/>
                        </a:rPr>
                        <a:t>(n=40)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34.624</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rPr>
                        <a:t>30.82725</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31.18457</a:t>
                      </a:r>
                      <a:endParaRPr lang="en-US"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367936789"/>
                  </a:ext>
                </a:extLst>
              </a:tr>
              <a:tr h="494136">
                <a:tc>
                  <a:txBody>
                    <a:bodyPr/>
                    <a:lstStyle/>
                    <a:p>
                      <a:pPr algn="l" fontAlgn="b"/>
                      <a:r>
                        <a:rPr lang="en-US" sz="1400" u="none" strike="noStrike" dirty="0">
                          <a:effectLst/>
                        </a:rPr>
                        <a:t>Combined</a:t>
                      </a:r>
                    </a:p>
                    <a:p>
                      <a:pPr algn="l" fontAlgn="b"/>
                      <a:r>
                        <a:rPr lang="en-US" sz="1400" u="none" strike="noStrike" dirty="0">
                          <a:effectLst/>
                        </a:rPr>
                        <a:t>(</a:t>
                      </a:r>
                      <a:r>
                        <a:rPr lang="en-US" sz="1400" u="none" strike="noStrike" dirty="0" err="1">
                          <a:effectLst/>
                        </a:rPr>
                        <a:t>thres</a:t>
                      </a:r>
                      <a:r>
                        <a:rPr lang="en-US" sz="1400" u="none" strike="noStrike" dirty="0">
                          <a:effectLst/>
                        </a:rPr>
                        <a:t>=0.03,n=40)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highlight>
                            <a:srgbClr val="FFFF00"/>
                          </a:highlight>
                        </a:rPr>
                        <a:t>34.81887</a:t>
                      </a:r>
                      <a:endParaRPr lang="en-US" sz="1400" b="0" i="0" u="none" strike="noStrike" dirty="0">
                        <a:solidFill>
                          <a:srgbClr val="000000"/>
                        </a:solidFill>
                        <a:effectLst/>
                        <a:highlight>
                          <a:srgbClr val="FFFF00"/>
                        </a:highlight>
                        <a:latin typeface="Arial" panose="020B0604020202020204" pitchFamily="34" charset="0"/>
                      </a:endParaRPr>
                    </a:p>
                  </a:txBody>
                  <a:tcPr marL="6056" marR="6056" marT="6056" marB="0" anchor="b"/>
                </a:tc>
                <a:tc>
                  <a:txBody>
                    <a:bodyPr/>
                    <a:lstStyle/>
                    <a:p>
                      <a:pPr algn="r" fontAlgn="b"/>
                      <a:r>
                        <a:rPr lang="en-US" sz="1400" u="none" strike="noStrike" dirty="0">
                          <a:effectLst/>
                        </a:rPr>
                        <a:t>30.70532</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31.69077</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4144025522"/>
                  </a:ext>
                </a:extLst>
              </a:tr>
              <a:tr h="274795">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6056" marR="6056" marT="6056" marB="0" anchor="b">
                    <a:noFill/>
                  </a:tcPr>
                </a:tc>
                <a:extLst>
                  <a:ext uri="{0D108BD9-81ED-4DB2-BD59-A6C34878D82A}">
                    <a16:rowId xmlns:a16="http://schemas.microsoft.com/office/drawing/2014/main" val="3481182039"/>
                  </a:ext>
                </a:extLst>
              </a:tr>
              <a:tr h="450110">
                <a:tc>
                  <a:txBody>
                    <a:bodyPr/>
                    <a:lstStyle/>
                    <a:p>
                      <a:pPr algn="l" fontAlgn="b"/>
                      <a:r>
                        <a:rPr lang="en-US" sz="1400" u="none" strike="noStrike" dirty="0">
                          <a:effectLst/>
                        </a:rPr>
                        <a:t> </a:t>
                      </a:r>
                      <a:r>
                        <a:rPr lang="en-US" sz="1400" u="none" strike="noStrike" dirty="0" err="1">
                          <a:effectLst/>
                        </a:rPr>
                        <a:t>EachMovie</a:t>
                      </a:r>
                      <a:r>
                        <a:rPr lang="en-US" sz="1400" u="none" strike="noStrike" dirty="0">
                          <a:effectLst/>
                        </a:rPr>
                        <a:t> Data</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a:effectLst/>
                        </a:rPr>
                        <a:t>Spearman Correlation</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ctr" fontAlgn="b"/>
                      <a:r>
                        <a:rPr lang="en-US" sz="1400" u="none" strike="noStrike">
                          <a:effectLst/>
                        </a:rPr>
                        <a:t>Mean-square-difference</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ctr" fontAlgn="b"/>
                      <a:r>
                        <a:rPr lang="sv-SE" sz="1400" u="none" strike="noStrike" dirty="0">
                          <a:effectLst/>
                        </a:rPr>
                        <a:t>SimRank</a:t>
                      </a:r>
                    </a:p>
                    <a:p>
                      <a:pPr algn="ctr" fontAlgn="b"/>
                      <a:r>
                        <a:rPr lang="sv-SE" sz="1400" u="none" strike="noStrike" dirty="0">
                          <a:effectLst/>
                        </a:rPr>
                        <a:t>(c=0.8,k=5)</a:t>
                      </a:r>
                      <a:endParaRPr lang="sv-SE"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1520611201"/>
                  </a:ext>
                </a:extLst>
              </a:tr>
              <a:tr h="494295">
                <a:tc>
                  <a:txBody>
                    <a:bodyPr/>
                    <a:lstStyle/>
                    <a:p>
                      <a:pPr algn="l" fontAlgn="b"/>
                      <a:r>
                        <a:rPr lang="en-US" sz="1400" u="none" strike="noStrike" dirty="0">
                          <a:effectLst/>
                        </a:rPr>
                        <a:t>Weight Threshold</a:t>
                      </a:r>
                    </a:p>
                    <a:p>
                      <a:pPr algn="l" fontAlgn="b"/>
                      <a:r>
                        <a:rPr lang="en-US" sz="1400" u="none" strike="noStrike" dirty="0">
                          <a:effectLst/>
                        </a:rPr>
                        <a:t>(threshold=0.3)</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0.866422</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0.864105</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4.379151</a:t>
                      </a:r>
                      <a:endParaRPr lang="en-US" sz="1400" b="0" i="0" u="none" strike="noStrike">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2993536601"/>
                  </a:ext>
                </a:extLst>
              </a:tr>
              <a:tr h="533400">
                <a:tc>
                  <a:txBody>
                    <a:bodyPr/>
                    <a:lstStyle/>
                    <a:p>
                      <a:pPr algn="l" fontAlgn="b"/>
                      <a:r>
                        <a:rPr lang="en-US" sz="1400" u="none" strike="noStrike" dirty="0">
                          <a:effectLst/>
                        </a:rPr>
                        <a:t>Best-n-estimator</a:t>
                      </a:r>
                    </a:p>
                    <a:p>
                      <a:pPr algn="l" fontAlgn="b"/>
                      <a:r>
                        <a:rPr lang="en-US" sz="1400" u="none" strike="noStrike" dirty="0">
                          <a:effectLst/>
                        </a:rPr>
                        <a:t>(n=60)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0.881227</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1.430936</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0.820144</a:t>
                      </a:r>
                      <a:endParaRPr lang="en-US"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2299183438"/>
                  </a:ext>
                </a:extLst>
              </a:tr>
              <a:tr h="494295">
                <a:tc>
                  <a:txBody>
                    <a:bodyPr/>
                    <a:lstStyle/>
                    <a:p>
                      <a:pPr algn="l" fontAlgn="b"/>
                      <a:r>
                        <a:rPr lang="en-US" sz="1400" u="none" strike="noStrike" dirty="0">
                          <a:effectLst/>
                        </a:rPr>
                        <a:t>Combined</a:t>
                      </a:r>
                    </a:p>
                    <a:p>
                      <a:pPr algn="l" fontAlgn="b"/>
                      <a:r>
                        <a:rPr lang="en-US" sz="1400" u="none" strike="noStrike" dirty="0">
                          <a:effectLst/>
                        </a:rPr>
                        <a:t>(</a:t>
                      </a:r>
                      <a:r>
                        <a:rPr lang="en-US" sz="1400" u="none" strike="noStrike" dirty="0" err="1">
                          <a:effectLst/>
                        </a:rPr>
                        <a:t>thres</a:t>
                      </a:r>
                      <a:r>
                        <a:rPr lang="en-US" sz="1400" u="none" strike="noStrike" dirty="0">
                          <a:effectLst/>
                        </a:rPr>
                        <a:t>=0.3,n=60)</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0.885659</a:t>
                      </a:r>
                      <a:endParaRPr lang="en-US" sz="1400" b="0" i="0" u="none" strike="noStrike" dirty="0">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a:effectLst/>
                        </a:rPr>
                        <a:t>1.430936</a:t>
                      </a:r>
                      <a:endParaRPr lang="en-US" sz="1400" b="0" i="0" u="none" strike="noStrike">
                        <a:solidFill>
                          <a:srgbClr val="000000"/>
                        </a:solidFill>
                        <a:effectLst/>
                        <a:latin typeface="Arial" panose="020B0604020202020204" pitchFamily="34" charset="0"/>
                      </a:endParaRPr>
                    </a:p>
                  </a:txBody>
                  <a:tcPr marL="6056" marR="6056" marT="6056" marB="0" anchor="b"/>
                </a:tc>
                <a:tc>
                  <a:txBody>
                    <a:bodyPr/>
                    <a:lstStyle/>
                    <a:p>
                      <a:pPr algn="r" fontAlgn="b"/>
                      <a:r>
                        <a:rPr lang="en-US" sz="1400" u="none" strike="noStrike" dirty="0">
                          <a:effectLst/>
                        </a:rPr>
                        <a:t>4.379151</a:t>
                      </a:r>
                      <a:endParaRPr lang="en-US" sz="1400" b="0" i="0" u="none" strike="noStrike" dirty="0">
                        <a:solidFill>
                          <a:srgbClr val="000000"/>
                        </a:solidFill>
                        <a:effectLst/>
                        <a:latin typeface="Arial" panose="020B0604020202020204" pitchFamily="34" charset="0"/>
                      </a:endParaRPr>
                    </a:p>
                  </a:txBody>
                  <a:tcPr marL="6056" marR="6056" marT="6056" marB="0" anchor="b"/>
                </a:tc>
                <a:extLst>
                  <a:ext uri="{0D108BD9-81ED-4DB2-BD59-A6C34878D82A}">
                    <a16:rowId xmlns:a16="http://schemas.microsoft.com/office/drawing/2014/main" val="3706620024"/>
                  </a:ext>
                </a:extLst>
              </a:tr>
            </a:tbl>
          </a:graphicData>
        </a:graphic>
      </p:graphicFrame>
    </p:spTree>
    <p:extLst>
      <p:ext uri="{BB962C8B-B14F-4D97-AF65-F5344CB8AC3E}">
        <p14:creationId xmlns:p14="http://schemas.microsoft.com/office/powerpoint/2010/main" val="257322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A7EC6-62C7-4132-8EFF-03CAEE5CFF4C}"/>
              </a:ext>
            </a:extLst>
          </p:cNvPr>
          <p:cNvSpPr>
            <a:spLocks noGrp="1"/>
          </p:cNvSpPr>
          <p:nvPr>
            <p:ph type="title"/>
          </p:nvPr>
        </p:nvSpPr>
        <p:spPr/>
        <p:txBody>
          <a:bodyPr/>
          <a:lstStyle/>
          <a:p>
            <a:r>
              <a:rPr lang="en-US" dirty="0"/>
              <a:t>Result Analysis</a:t>
            </a:r>
          </a:p>
        </p:txBody>
      </p:sp>
      <p:sp>
        <p:nvSpPr>
          <p:cNvPr id="3" name="内容占位符 2">
            <a:extLst>
              <a:ext uri="{FF2B5EF4-FFF2-40B4-BE49-F238E27FC236}">
                <a16:creationId xmlns:a16="http://schemas.microsoft.com/office/drawing/2014/main" id="{E05FC197-E447-4807-9DF5-40583ACC9CFB}"/>
              </a:ext>
            </a:extLst>
          </p:cNvPr>
          <p:cNvSpPr>
            <a:spLocks noGrp="1"/>
          </p:cNvSpPr>
          <p:nvPr>
            <p:ph idx="1"/>
          </p:nvPr>
        </p:nvSpPr>
        <p:spPr>
          <a:xfrm>
            <a:off x="474527" y="2057400"/>
            <a:ext cx="4971912" cy="4191000"/>
          </a:xfrm>
        </p:spPr>
        <p:txBody>
          <a:bodyPr/>
          <a:lstStyle/>
          <a:p>
            <a:pPr marL="45720" indent="0">
              <a:buNone/>
            </a:pPr>
            <a:r>
              <a:rPr lang="en-US" dirty="0">
                <a:latin typeface="+mj-lt"/>
              </a:rPr>
              <a:t>Compare Memory-based and Model-based algorithm</a:t>
            </a:r>
          </a:p>
          <a:p>
            <a:r>
              <a:rPr lang="en-US" b="1" dirty="0">
                <a:latin typeface="+mj-lt"/>
              </a:rPr>
              <a:t>MAE</a:t>
            </a:r>
            <a:r>
              <a:rPr lang="en-US" dirty="0">
                <a:latin typeface="+mj-lt"/>
              </a:rPr>
              <a:t> </a:t>
            </a:r>
            <a:r>
              <a:rPr lang="en" dirty="0">
                <a:latin typeface="+mj-lt"/>
              </a:rPr>
              <a:t>of cluster model with </a:t>
            </a:r>
            <a:r>
              <a:rPr lang="en" b="1" dirty="0">
                <a:latin typeface="+mj-lt"/>
              </a:rPr>
              <a:t> 24 clusters </a:t>
            </a:r>
            <a:r>
              <a:rPr lang="en" dirty="0">
                <a:latin typeface="+mj-lt"/>
              </a:rPr>
              <a:t>is </a:t>
            </a:r>
            <a:r>
              <a:rPr lang="en-US" b="1" dirty="0">
                <a:latin typeface="+mj-lt"/>
              </a:rPr>
              <a:t>1.44</a:t>
            </a:r>
            <a:r>
              <a:rPr lang="en" dirty="0">
                <a:latin typeface="+mj-lt"/>
              </a:rPr>
              <a:t> </a:t>
            </a:r>
          </a:p>
          <a:p>
            <a:r>
              <a:rPr lang="en-US" dirty="0">
                <a:latin typeface="+mj-lt"/>
              </a:rPr>
              <a:t>Higher</a:t>
            </a:r>
            <a:r>
              <a:rPr lang="en" dirty="0">
                <a:latin typeface="+mj-lt"/>
              </a:rPr>
              <a:t> than the best performance of our Memory-based model. </a:t>
            </a:r>
            <a:endParaRPr lang="en-US" dirty="0">
              <a:latin typeface="+mj-lt"/>
            </a:endParaRPr>
          </a:p>
        </p:txBody>
      </p:sp>
      <p:pic>
        <p:nvPicPr>
          <p:cNvPr id="4" name="图片 3">
            <a:extLst>
              <a:ext uri="{FF2B5EF4-FFF2-40B4-BE49-F238E27FC236}">
                <a16:creationId xmlns:a16="http://schemas.microsoft.com/office/drawing/2014/main" id="{965C1816-6E13-44DD-A39B-B6066B1DAA25}"/>
              </a:ext>
            </a:extLst>
          </p:cNvPr>
          <p:cNvPicPr>
            <a:picLocks noChangeAspect="1"/>
          </p:cNvPicPr>
          <p:nvPr/>
        </p:nvPicPr>
        <p:blipFill>
          <a:blip r:embed="rId3"/>
          <a:stretch>
            <a:fillRect/>
          </a:stretch>
        </p:blipFill>
        <p:spPr>
          <a:xfrm>
            <a:off x="5408612" y="1600200"/>
            <a:ext cx="6477000" cy="3886200"/>
          </a:xfrm>
          <a:prstGeom prst="rect">
            <a:avLst/>
          </a:prstGeom>
        </p:spPr>
      </p:pic>
    </p:spTree>
    <p:extLst>
      <p:ext uri="{BB962C8B-B14F-4D97-AF65-F5344CB8AC3E}">
        <p14:creationId xmlns:p14="http://schemas.microsoft.com/office/powerpoint/2010/main" val="224955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8B140-F0CA-4A35-9301-A74F92C11B42}"/>
              </a:ext>
            </a:extLst>
          </p:cNvPr>
          <p:cNvSpPr>
            <a:spLocks noGrp="1"/>
          </p:cNvSpPr>
          <p:nvPr>
            <p:ph type="title"/>
          </p:nvPr>
        </p:nvSpPr>
        <p:spPr/>
        <p:txBody>
          <a:bodyPr/>
          <a:lstStyle/>
          <a:p>
            <a:r>
              <a:rPr lang="en-US" dirty="0"/>
              <a:t>SimRank Analysis</a:t>
            </a:r>
          </a:p>
        </p:txBody>
      </p:sp>
      <p:sp>
        <p:nvSpPr>
          <p:cNvPr id="5" name="文本框 4">
            <a:extLst>
              <a:ext uri="{FF2B5EF4-FFF2-40B4-BE49-F238E27FC236}">
                <a16:creationId xmlns:a16="http://schemas.microsoft.com/office/drawing/2014/main" id="{9986D178-F8D7-4696-818C-DC2B4C83EA7C}"/>
              </a:ext>
            </a:extLst>
          </p:cNvPr>
          <p:cNvSpPr txBox="1"/>
          <p:nvPr/>
        </p:nvSpPr>
        <p:spPr>
          <a:xfrm>
            <a:off x="455612" y="2362200"/>
            <a:ext cx="4724399" cy="2215991"/>
          </a:xfrm>
          <a:prstGeom prst="rect">
            <a:avLst/>
          </a:prstGeom>
          <a:noFill/>
        </p:spPr>
        <p:txBody>
          <a:bodyPr wrap="square" rtlCol="0">
            <a:spAutoFit/>
          </a:bodyPr>
          <a:lstStyle/>
          <a:p>
            <a:pPr marL="45720">
              <a:lnSpc>
                <a:spcPct val="90000"/>
              </a:lnSpc>
              <a:spcBef>
                <a:spcPts val="1800"/>
              </a:spcBef>
              <a:buClr>
                <a:schemeClr val="tx1">
                  <a:lumMod val="65000"/>
                  <a:lumOff val="35000"/>
                </a:schemeClr>
              </a:buClr>
              <a:buSzPct val="80000"/>
            </a:pPr>
            <a:r>
              <a:rPr lang="en-US" sz="2000" dirty="0">
                <a:solidFill>
                  <a:schemeClr val="tx1">
                    <a:lumMod val="65000"/>
                    <a:lumOff val="35000"/>
                  </a:schemeClr>
                </a:solidFill>
                <a:latin typeface="+mj-lt"/>
                <a:ea typeface="微软雅黑" panose="020B0503020204020204" pitchFamily="34" charset="-122"/>
              </a:rPr>
              <a:t>For the iterations, larger K performs slight better than K=5.</a:t>
            </a:r>
          </a:p>
          <a:p>
            <a:pPr marL="45720">
              <a:lnSpc>
                <a:spcPct val="90000"/>
              </a:lnSpc>
              <a:spcBef>
                <a:spcPts val="1800"/>
              </a:spcBef>
              <a:buClr>
                <a:schemeClr val="tx1">
                  <a:lumMod val="65000"/>
                  <a:lumOff val="35000"/>
                </a:schemeClr>
              </a:buClr>
              <a:buSzPct val="80000"/>
            </a:pPr>
            <a:endParaRPr lang="en-US" sz="2000" dirty="0">
              <a:solidFill>
                <a:schemeClr val="tx1">
                  <a:lumMod val="65000"/>
                  <a:lumOff val="35000"/>
                </a:schemeClr>
              </a:solidFill>
              <a:latin typeface="+mj-lt"/>
              <a:ea typeface="微软雅黑" panose="020B0503020204020204" pitchFamily="34" charset="-122"/>
            </a:endParaRPr>
          </a:p>
          <a:p>
            <a:pPr marL="45720">
              <a:lnSpc>
                <a:spcPct val="90000"/>
              </a:lnSpc>
              <a:spcBef>
                <a:spcPts val="1800"/>
              </a:spcBef>
              <a:buClr>
                <a:schemeClr val="tx1">
                  <a:lumMod val="65000"/>
                  <a:lumOff val="35000"/>
                </a:schemeClr>
              </a:buClr>
              <a:buSzPct val="80000"/>
            </a:pPr>
            <a:r>
              <a:rPr lang="en-US" sz="2000" dirty="0">
                <a:solidFill>
                  <a:schemeClr val="tx1">
                    <a:lumMod val="65000"/>
                    <a:lumOff val="35000"/>
                  </a:schemeClr>
                </a:solidFill>
                <a:latin typeface="+mj-lt"/>
                <a:ea typeface="微软雅黑" panose="020B0503020204020204" pitchFamily="34" charset="-122"/>
              </a:rPr>
              <a:t>For the damping factor, smaller C value performs worse than C=0.8.</a:t>
            </a:r>
            <a:br>
              <a:rPr lang="en-US" sz="2000" dirty="0">
                <a:solidFill>
                  <a:schemeClr val="tx1">
                    <a:lumMod val="65000"/>
                    <a:lumOff val="35000"/>
                  </a:schemeClr>
                </a:solidFill>
                <a:latin typeface="+mj-lt"/>
                <a:ea typeface="微软雅黑" panose="020B0503020204020204" pitchFamily="34" charset="-122"/>
              </a:rPr>
            </a:br>
            <a:endParaRPr lang="en-US" sz="2000" dirty="0">
              <a:solidFill>
                <a:schemeClr val="tx1">
                  <a:lumMod val="65000"/>
                  <a:lumOff val="35000"/>
                </a:schemeClr>
              </a:solidFill>
              <a:latin typeface="+mj-lt"/>
              <a:ea typeface="微软雅黑" panose="020B0503020204020204" pitchFamily="34" charset="-122"/>
            </a:endParaRPr>
          </a:p>
        </p:txBody>
      </p:sp>
      <p:graphicFrame>
        <p:nvGraphicFramePr>
          <p:cNvPr id="8" name="内容占位符 7">
            <a:extLst>
              <a:ext uri="{FF2B5EF4-FFF2-40B4-BE49-F238E27FC236}">
                <a16:creationId xmlns:a16="http://schemas.microsoft.com/office/drawing/2014/main" id="{FE664AD2-9A3F-4B74-8C73-D7F1E7030DA7}"/>
              </a:ext>
            </a:extLst>
          </p:cNvPr>
          <p:cNvGraphicFramePr>
            <a:graphicFrameLocks noGrp="1"/>
          </p:cNvGraphicFramePr>
          <p:nvPr>
            <p:ph idx="1"/>
            <p:extLst>
              <p:ext uri="{D42A27DB-BD31-4B8C-83A1-F6EECF244321}">
                <p14:modId xmlns:p14="http://schemas.microsoft.com/office/powerpoint/2010/main" val="322698593"/>
              </p:ext>
            </p:extLst>
          </p:nvPr>
        </p:nvGraphicFramePr>
        <p:xfrm>
          <a:off x="5637212" y="1905000"/>
          <a:ext cx="6248400" cy="3725071"/>
        </p:xfrm>
        <a:graphic>
          <a:graphicData uri="http://schemas.openxmlformats.org/drawingml/2006/table">
            <a:tbl>
              <a:tblPr>
                <a:tableStyleId>{5C22544A-7EE6-4342-B048-85BDC9FD1C3A}</a:tableStyleId>
              </a:tblPr>
              <a:tblGrid>
                <a:gridCol w="2057400">
                  <a:extLst>
                    <a:ext uri="{9D8B030D-6E8A-4147-A177-3AD203B41FA5}">
                      <a16:colId xmlns:a16="http://schemas.microsoft.com/office/drawing/2014/main" val="1841612606"/>
                    </a:ext>
                  </a:extLst>
                </a:gridCol>
                <a:gridCol w="1295400">
                  <a:extLst>
                    <a:ext uri="{9D8B030D-6E8A-4147-A177-3AD203B41FA5}">
                      <a16:colId xmlns:a16="http://schemas.microsoft.com/office/drawing/2014/main" val="3215477823"/>
                    </a:ext>
                  </a:extLst>
                </a:gridCol>
                <a:gridCol w="1447800">
                  <a:extLst>
                    <a:ext uri="{9D8B030D-6E8A-4147-A177-3AD203B41FA5}">
                      <a16:colId xmlns:a16="http://schemas.microsoft.com/office/drawing/2014/main" val="2274164942"/>
                    </a:ext>
                  </a:extLst>
                </a:gridCol>
                <a:gridCol w="1447800">
                  <a:extLst>
                    <a:ext uri="{9D8B030D-6E8A-4147-A177-3AD203B41FA5}">
                      <a16:colId xmlns:a16="http://schemas.microsoft.com/office/drawing/2014/main" val="2816342584"/>
                    </a:ext>
                  </a:extLst>
                </a:gridCol>
              </a:tblGrid>
              <a:tr h="656429">
                <a:tc>
                  <a:txBody>
                    <a:bodyPr/>
                    <a:lstStyle/>
                    <a:p>
                      <a:pPr algn="l" fontAlgn="b"/>
                      <a:r>
                        <a:rPr lang="en-US" sz="2400" u="none" strike="noStrike" dirty="0">
                          <a:effectLst/>
                        </a:rPr>
                        <a:t> </a:t>
                      </a:r>
                      <a:endParaRPr lang="en-US"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sv-SE" sz="2400" u="none" strike="noStrike" dirty="0">
                          <a:effectLst/>
                        </a:rPr>
                        <a:t>SimRank</a:t>
                      </a:r>
                    </a:p>
                    <a:p>
                      <a:pPr algn="l" fontAlgn="b"/>
                      <a:r>
                        <a:rPr lang="sv-SE" sz="2400" u="none" strike="noStrike" dirty="0">
                          <a:effectLst/>
                        </a:rPr>
                        <a:t>(c=0.8,k=5)</a:t>
                      </a:r>
                      <a:endParaRPr lang="sv-SE"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sv-SE" sz="2400" u="none" strike="noStrike" dirty="0">
                          <a:effectLst/>
                        </a:rPr>
                        <a:t>SimRank</a:t>
                      </a:r>
                    </a:p>
                    <a:p>
                      <a:pPr algn="l" fontAlgn="b"/>
                      <a:r>
                        <a:rPr lang="sv-SE" sz="2400" u="none" strike="noStrike" dirty="0">
                          <a:effectLst/>
                        </a:rPr>
                        <a:t>(c=0.6,k=5)</a:t>
                      </a:r>
                      <a:endParaRPr lang="sv-SE"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sv-SE" sz="2400" u="none" strike="noStrike" dirty="0">
                          <a:effectLst/>
                        </a:rPr>
                        <a:t>SimRank</a:t>
                      </a:r>
                    </a:p>
                    <a:p>
                      <a:pPr algn="l" fontAlgn="b"/>
                      <a:r>
                        <a:rPr lang="sv-SE" sz="2400" u="none" strike="noStrike" dirty="0">
                          <a:effectLst/>
                        </a:rPr>
                        <a:t>(c=0.8,k=10)</a:t>
                      </a:r>
                      <a:endParaRPr lang="sv-SE"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7577162"/>
                  </a:ext>
                </a:extLst>
              </a:tr>
              <a:tr h="987809">
                <a:tc>
                  <a:txBody>
                    <a:bodyPr/>
                    <a:lstStyle/>
                    <a:p>
                      <a:pPr algn="l" fontAlgn="b"/>
                      <a:r>
                        <a:rPr lang="en-US" sz="1800" u="none" strike="noStrike" dirty="0">
                          <a:effectLst/>
                        </a:rPr>
                        <a:t>Weight Threshold(threshold=0.03)</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dirty="0">
                          <a:effectLst/>
                        </a:rPr>
                        <a:t>33.38262</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30.67534</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36.49933</a:t>
                      </a:r>
                      <a:endParaRPr lang="en-US" sz="1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03740634"/>
                  </a:ext>
                </a:extLst>
              </a:tr>
              <a:tr h="696613">
                <a:tc>
                  <a:txBody>
                    <a:bodyPr/>
                    <a:lstStyle/>
                    <a:p>
                      <a:pPr algn="l" fontAlgn="b"/>
                      <a:r>
                        <a:rPr lang="en-US" sz="1800" u="none" strike="noStrike">
                          <a:effectLst/>
                        </a:rPr>
                        <a:t>Best-n-estimator(n=40)</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dirty="0">
                          <a:effectLst/>
                        </a:rPr>
                        <a:t>31.18457</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31.12883</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31.19928</a:t>
                      </a:r>
                      <a:endParaRPr lang="en-US" sz="1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30547581"/>
                  </a:ext>
                </a:extLst>
              </a:tr>
              <a:tr h="935749">
                <a:tc>
                  <a:txBody>
                    <a:bodyPr/>
                    <a:lstStyle/>
                    <a:p>
                      <a:pPr algn="l" fontAlgn="b"/>
                      <a:r>
                        <a:rPr lang="en-US" sz="1800" u="none" strike="noStrike">
                          <a:effectLst/>
                        </a:rPr>
                        <a:t>Combined(threshold=0.03,n=40)</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31.69077</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31.48125</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dirty="0">
                          <a:effectLst/>
                        </a:rPr>
                        <a:t>31.08686</a:t>
                      </a:r>
                      <a:endParaRPr lang="en-US" sz="1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43336475"/>
                  </a:ext>
                </a:extLst>
              </a:tr>
            </a:tbl>
          </a:graphicData>
        </a:graphic>
      </p:graphicFrame>
    </p:spTree>
    <p:extLst>
      <p:ext uri="{BB962C8B-B14F-4D97-AF65-F5344CB8AC3E}">
        <p14:creationId xmlns:p14="http://schemas.microsoft.com/office/powerpoint/2010/main" val="32892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4E3C0-5446-4F3D-A6A3-8EAB34181EA1}"/>
              </a:ext>
            </a:extLst>
          </p:cNvPr>
          <p:cNvSpPr>
            <a:spLocks noGrp="1"/>
          </p:cNvSpPr>
          <p:nvPr>
            <p:ph type="title"/>
          </p:nvPr>
        </p:nvSpPr>
        <p:spPr/>
        <p:txBody>
          <a:bodyPr/>
          <a:lstStyle/>
          <a:p>
            <a:r>
              <a:rPr lang="en-US" dirty="0"/>
              <a:t>Reference</a:t>
            </a:r>
          </a:p>
        </p:txBody>
      </p:sp>
      <p:sp>
        <p:nvSpPr>
          <p:cNvPr id="4" name="Rectangle 1">
            <a:extLst>
              <a:ext uri="{FF2B5EF4-FFF2-40B4-BE49-F238E27FC236}">
                <a16:creationId xmlns:a16="http://schemas.microsoft.com/office/drawing/2014/main" id="{34622C54-DD0B-48EC-9AFC-A1592973C1A6}"/>
              </a:ext>
            </a:extLst>
          </p:cNvPr>
          <p:cNvSpPr>
            <a:spLocks noGrp="1" noChangeArrowheads="1"/>
          </p:cNvSpPr>
          <p:nvPr>
            <p:ph idx="1"/>
          </p:nvPr>
        </p:nvSpPr>
        <p:spPr bwMode="auto">
          <a:xfrm>
            <a:off x="1047858" y="2015698"/>
            <a:ext cx="58085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Breese, J. S., Heckerman, D., &amp; </a:t>
            </a:r>
            <a:r>
              <a:rPr kumimoji="0" lang="en-US" altLang="en-US" sz="1800" b="0" i="0" u="none" strike="noStrike" cap="none" normalizeH="0" baseline="0" dirty="0" err="1">
                <a:ln>
                  <a:noFill/>
                </a:ln>
                <a:solidFill>
                  <a:schemeClr val="tx1"/>
                </a:solidFill>
                <a:effectLst/>
                <a:latin typeface="Arial" panose="020B0604020202020204" pitchFamily="34" charset="0"/>
              </a:rPr>
              <a:t>Kadie</a:t>
            </a:r>
            <a:r>
              <a:rPr kumimoji="0" lang="en-US" altLang="en-US" sz="1800" b="0" i="0" u="none" strike="noStrike" cap="none" normalizeH="0" baseline="0" dirty="0">
                <a:ln>
                  <a:noFill/>
                </a:ln>
                <a:solidFill>
                  <a:schemeClr val="tx1"/>
                </a:solidFill>
                <a:effectLst/>
                <a:latin typeface="Arial" panose="020B0604020202020204" pitchFamily="34" charset="0"/>
              </a:rPr>
              <a:t>, C. (1998, July). Empirical analysis of predictive algorithms </a:t>
            </a:r>
            <a:r>
              <a:rPr lang="en-US" altLang="en-US" sz="1800" dirty="0">
                <a:solidFill>
                  <a:schemeClr val="tx1"/>
                </a:solidFill>
                <a:latin typeface="Arial" panose="020B0604020202020204" pitchFamily="34" charset="0"/>
              </a:rPr>
              <a:t>From Microsoft Research. It is an introduction to collaborative filtering, and evaluated the data set we use.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Herlocker</a:t>
            </a:r>
            <a:r>
              <a:rPr kumimoji="0" lang="en-US" altLang="en-US" sz="1800" b="0" i="0" u="none" strike="noStrike" cap="none" normalizeH="0" baseline="0" dirty="0">
                <a:ln>
                  <a:noFill/>
                </a:ln>
                <a:solidFill>
                  <a:schemeClr val="tx1"/>
                </a:solidFill>
                <a:effectLst/>
                <a:latin typeface="Arial" panose="020B0604020202020204" pitchFamily="34" charset="0"/>
              </a:rPr>
              <a:t>, J. L., </a:t>
            </a:r>
            <a:r>
              <a:rPr kumimoji="0" lang="en-US" altLang="en-US" sz="1800" b="0" i="0" u="none" strike="noStrike" cap="none" normalizeH="0" baseline="0" dirty="0" err="1">
                <a:ln>
                  <a:noFill/>
                </a:ln>
                <a:solidFill>
                  <a:schemeClr val="tx1"/>
                </a:solidFill>
                <a:effectLst/>
                <a:latin typeface="Arial" panose="020B0604020202020204" pitchFamily="34" charset="0"/>
              </a:rPr>
              <a:t>Konstan</a:t>
            </a:r>
            <a:r>
              <a:rPr kumimoji="0" lang="en-US" altLang="en-US" sz="1800" b="0" i="0" u="none" strike="noStrike" cap="none" normalizeH="0" baseline="0" dirty="0">
                <a:ln>
                  <a:noFill/>
                </a:ln>
                <a:solidFill>
                  <a:schemeClr val="tx1"/>
                </a:solidFill>
                <a:effectLst/>
                <a:latin typeface="Arial" panose="020B0604020202020204" pitchFamily="34" charset="0"/>
              </a:rPr>
              <a:t>, J. A., Borchers, A., &amp; </a:t>
            </a:r>
            <a:r>
              <a:rPr kumimoji="0" lang="en-US" altLang="en-US" sz="1800" b="0" i="0" u="none" strike="noStrike" cap="none" normalizeH="0" baseline="0" dirty="0" err="1">
                <a:ln>
                  <a:noFill/>
                </a:ln>
                <a:solidFill>
                  <a:schemeClr val="tx1"/>
                </a:solidFill>
                <a:effectLst/>
                <a:latin typeface="Arial" panose="020B0604020202020204" pitchFamily="34" charset="0"/>
              </a:rPr>
              <a:t>Riedl</a:t>
            </a:r>
            <a:r>
              <a:rPr kumimoji="0" lang="en-US" altLang="en-US" sz="1800" b="0" i="0" u="none" strike="noStrike" cap="none" normalizeH="0" baseline="0" dirty="0">
                <a:ln>
                  <a:noFill/>
                </a:ln>
                <a:solidFill>
                  <a:schemeClr val="tx1"/>
                </a:solidFill>
                <a:effectLst/>
                <a:latin typeface="Arial" panose="020B0604020202020204" pitchFamily="34" charset="0"/>
              </a:rPr>
              <a:t>, J. (1999, August). An algorithmic framework for performing collaborative filtering. In Proceedings of the 22nd annual international ACM SIGIR conference on Research and development in information retrieval (pp. 230-237). ACM.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Jeh</a:t>
            </a:r>
            <a:r>
              <a:rPr kumimoji="0" lang="en-US" altLang="en-US" sz="1800" b="0" i="0" u="none" strike="noStrike" cap="none" normalizeH="0" baseline="0" dirty="0">
                <a:ln>
                  <a:noFill/>
                </a:ln>
                <a:solidFill>
                  <a:schemeClr val="tx1"/>
                </a:solidFill>
                <a:effectLst/>
                <a:latin typeface="Arial" panose="020B0604020202020204" pitchFamily="34" charset="0"/>
              </a:rPr>
              <a:t>, G., &amp; </a:t>
            </a:r>
            <a:r>
              <a:rPr kumimoji="0" lang="en-US" altLang="en-US" sz="1800" b="0" i="0" u="none" strike="noStrike" cap="none" normalizeH="0" baseline="0" dirty="0" err="1">
                <a:ln>
                  <a:noFill/>
                </a:ln>
                <a:solidFill>
                  <a:schemeClr val="tx1"/>
                </a:solidFill>
                <a:effectLst/>
                <a:latin typeface="Arial" panose="020B0604020202020204" pitchFamily="34" charset="0"/>
              </a:rPr>
              <a:t>Widom</a:t>
            </a:r>
            <a:r>
              <a:rPr kumimoji="0" lang="en-US" altLang="en-US" sz="1800" b="0" i="0" u="none" strike="noStrike" cap="none" normalizeH="0" baseline="0" dirty="0">
                <a:ln>
                  <a:noFill/>
                </a:ln>
                <a:solidFill>
                  <a:schemeClr val="tx1"/>
                </a:solidFill>
                <a:effectLst/>
                <a:latin typeface="Arial" panose="020B0604020202020204" pitchFamily="34" charset="0"/>
              </a:rPr>
              <a:t>, J. (2002, July). SimRank: a measure of structural-context similarity. In Proceedings of the eighth ACM SIGKDD international conference on Knowledge discovery and data mining (pp. 538-543). ACM.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标题 1">
            <a:extLst>
              <a:ext uri="{FF2B5EF4-FFF2-40B4-BE49-F238E27FC236}">
                <a16:creationId xmlns:a16="http://schemas.microsoft.com/office/drawing/2014/main" id="{4AAF794F-09F9-46A4-A6E8-6949D15DFA3D}"/>
              </a:ext>
            </a:extLst>
          </p:cNvPr>
          <p:cNvSpPr txBox="1">
            <a:spLocks/>
          </p:cNvSpPr>
          <p:nvPr/>
        </p:nvSpPr>
        <p:spPr>
          <a:xfrm>
            <a:off x="7847012" y="1295400"/>
            <a:ext cx="4114800" cy="182880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4400" spc="-30" dirty="0"/>
              <a:t>Thank you!</a:t>
            </a:r>
            <a:endParaRPr lang="zh-cn" sz="4400" spc="-30" dirty="0"/>
          </a:p>
        </p:txBody>
      </p:sp>
    </p:spTree>
    <p:extLst>
      <p:ext uri="{BB962C8B-B14F-4D97-AF65-F5344CB8AC3E}">
        <p14:creationId xmlns:p14="http://schemas.microsoft.com/office/powerpoint/2010/main" val="207335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ea typeface="微软雅黑" panose="020B0503020204020204" pitchFamily="34" charset="-122"/>
              </a:rPr>
              <a:t>Agenda</a:t>
            </a:r>
            <a:endParaRPr lang="en-US" dirty="0"/>
          </a:p>
        </p:txBody>
      </p:sp>
      <p:sp>
        <p:nvSpPr>
          <p:cNvPr id="14" name="内容占位符 13"/>
          <p:cNvSpPr>
            <a:spLocks noGrp="1"/>
          </p:cNvSpPr>
          <p:nvPr>
            <p:ph idx="1"/>
          </p:nvPr>
        </p:nvSpPr>
        <p:spPr/>
        <p:txBody>
          <a:bodyPr rtlCol="0">
            <a:normAutofit/>
          </a:bodyPr>
          <a:lstStyle/>
          <a:p>
            <a:pPr rtl="0"/>
            <a:r>
              <a:rPr lang="en-US" altLang="zh-CN" sz="2400" b="1" dirty="0">
                <a:latin typeface="+mj-lt"/>
                <a:ea typeface="微软雅黑" panose="020B0503020204020204" pitchFamily="34" charset="-122"/>
              </a:rPr>
              <a:t>Data Processing</a:t>
            </a:r>
            <a:endParaRPr lang="zh-cn" sz="2400" b="1" dirty="0">
              <a:latin typeface="+mj-lt"/>
              <a:ea typeface="微软雅黑" panose="020B0503020204020204" pitchFamily="34" charset="-122"/>
            </a:endParaRPr>
          </a:p>
          <a:p>
            <a:r>
              <a:rPr lang="en-US" sz="2400" b="1" dirty="0">
                <a:latin typeface="+mj-lt"/>
              </a:rPr>
              <a:t>Memory Based Algorithm</a:t>
            </a:r>
          </a:p>
          <a:p>
            <a:r>
              <a:rPr lang="en-US" sz="2400" b="1" dirty="0">
                <a:latin typeface="+mj-lt"/>
              </a:rPr>
              <a:t>Model Based Algorithm</a:t>
            </a:r>
          </a:p>
          <a:p>
            <a:r>
              <a:rPr lang="en-US" sz="2400" b="1" dirty="0">
                <a:latin typeface="+mj-lt"/>
              </a:rPr>
              <a:t>Result Analysis</a:t>
            </a:r>
          </a:p>
        </p:txBody>
      </p:sp>
      <p:pic>
        <p:nvPicPr>
          <p:cNvPr id="2" name="图片 1">
            <a:extLst>
              <a:ext uri="{FF2B5EF4-FFF2-40B4-BE49-F238E27FC236}">
                <a16:creationId xmlns:a16="http://schemas.microsoft.com/office/drawing/2014/main" id="{D43DF2DA-0988-4271-91F5-8DD16959A1E7}"/>
              </a:ext>
            </a:extLst>
          </p:cNvPr>
          <p:cNvPicPr>
            <a:picLocks noChangeAspect="1"/>
          </p:cNvPicPr>
          <p:nvPr/>
        </p:nvPicPr>
        <p:blipFill>
          <a:blip r:embed="rId3"/>
          <a:stretch>
            <a:fillRect/>
          </a:stretch>
        </p:blipFill>
        <p:spPr>
          <a:xfrm>
            <a:off x="5180012" y="2971800"/>
            <a:ext cx="6833360" cy="3657600"/>
          </a:xfrm>
          <a:prstGeom prst="rect">
            <a:avLst/>
          </a:prstGeom>
        </p:spPr>
      </p:pic>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ea typeface="微软雅黑" panose="020B0503020204020204" pitchFamily="34" charset="-122"/>
              </a:rPr>
              <a:t>Data Processing</a:t>
            </a:r>
          </a:p>
        </p:txBody>
      </p:sp>
      <p:graphicFrame>
        <p:nvGraphicFramePr>
          <p:cNvPr id="9" name="图示 8">
            <a:extLst>
              <a:ext uri="{FF2B5EF4-FFF2-40B4-BE49-F238E27FC236}">
                <a16:creationId xmlns:a16="http://schemas.microsoft.com/office/drawing/2014/main" id="{AA94404F-A0BA-4DA3-85AE-02A2B9F1F854}"/>
              </a:ext>
            </a:extLst>
          </p:cNvPr>
          <p:cNvGraphicFramePr/>
          <p:nvPr>
            <p:extLst>
              <p:ext uri="{D42A27DB-BD31-4B8C-83A1-F6EECF244321}">
                <p14:modId xmlns:p14="http://schemas.microsoft.com/office/powerpoint/2010/main" val="3026540035"/>
              </p:ext>
            </p:extLst>
          </p:nvPr>
        </p:nvGraphicFramePr>
        <p:xfrm>
          <a:off x="1065212" y="2057400"/>
          <a:ext cx="8610601" cy="3414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49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9B4E8-55AA-48D8-AE92-9D381AE34DA0}"/>
              </a:ext>
            </a:extLst>
          </p:cNvPr>
          <p:cNvSpPr>
            <a:spLocks noGrp="1"/>
          </p:cNvSpPr>
          <p:nvPr>
            <p:ph type="title"/>
          </p:nvPr>
        </p:nvSpPr>
        <p:spPr>
          <a:xfrm>
            <a:off x="1065212" y="22123"/>
            <a:ext cx="8686801" cy="1066800"/>
          </a:xfrm>
        </p:spPr>
        <p:txBody>
          <a:bodyPr/>
          <a:lstStyle/>
          <a:p>
            <a:r>
              <a:rPr lang="en-US" dirty="0"/>
              <a:t>Memory Based Algorithm</a:t>
            </a:r>
          </a:p>
        </p:txBody>
      </p:sp>
      <p:graphicFrame>
        <p:nvGraphicFramePr>
          <p:cNvPr id="7" name="图示 6">
            <a:extLst>
              <a:ext uri="{FF2B5EF4-FFF2-40B4-BE49-F238E27FC236}">
                <a16:creationId xmlns:a16="http://schemas.microsoft.com/office/drawing/2014/main" id="{9D4BF923-784D-4C1B-AB22-BEFFE14AD9AB}"/>
              </a:ext>
            </a:extLst>
          </p:cNvPr>
          <p:cNvGraphicFramePr/>
          <p:nvPr>
            <p:extLst>
              <p:ext uri="{D42A27DB-BD31-4B8C-83A1-F6EECF244321}">
                <p14:modId xmlns:p14="http://schemas.microsoft.com/office/powerpoint/2010/main" val="584779358"/>
              </p:ext>
            </p:extLst>
          </p:nvPr>
        </p:nvGraphicFramePr>
        <p:xfrm>
          <a:off x="2283618" y="1295400"/>
          <a:ext cx="6249988"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48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BD5FE-3E10-47F7-B200-8E11497281C0}"/>
              </a:ext>
            </a:extLst>
          </p:cNvPr>
          <p:cNvSpPr>
            <a:spLocks noGrp="1"/>
          </p:cNvSpPr>
          <p:nvPr>
            <p:ph type="title"/>
          </p:nvPr>
        </p:nvSpPr>
        <p:spPr/>
        <p:txBody>
          <a:bodyPr>
            <a:normAutofit/>
          </a:bodyPr>
          <a:lstStyle/>
          <a:p>
            <a:r>
              <a:rPr lang="en-US" dirty="0"/>
              <a:t>Similarity Weight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F333647-2345-4C10-8BAB-735C2200D7BA}"/>
                  </a:ext>
                </a:extLst>
              </p:cNvPr>
              <p:cNvSpPr>
                <a:spLocks noGrp="1"/>
              </p:cNvSpPr>
              <p:nvPr>
                <p:ph idx="1"/>
              </p:nvPr>
            </p:nvSpPr>
            <p:spPr>
              <a:xfrm>
                <a:off x="1065213" y="1981200"/>
                <a:ext cx="5029200" cy="4876800"/>
              </a:xfrm>
            </p:spPr>
            <p:txBody>
              <a:bodyPr>
                <a:normAutofit fontScale="85000" lnSpcReduction="20000"/>
              </a:bodyPr>
              <a:lstStyle/>
              <a:p>
                <a:pPr lvl="0"/>
                <a:r>
                  <a:rPr lang="en-US" altLang="zh-CN" sz="2800" b="1" dirty="0">
                    <a:solidFill>
                      <a:schemeClr val="tx1"/>
                    </a:solidFill>
                    <a:latin typeface="+mj-lt"/>
                  </a:rPr>
                  <a:t>Spearman Correlation(1,2)</a:t>
                </a:r>
              </a:p>
              <a:p>
                <a:pPr marL="45720" indent="0">
                  <a:buNone/>
                </a:pPr>
                <a:r>
                  <a:rPr lang="en-US" altLang="zh-CN" sz="2400" dirty="0">
                    <a:solidFill>
                      <a:schemeClr val="tx1">
                        <a:lumMod val="75000"/>
                        <a:lumOff val="25000"/>
                      </a:schemeClr>
                    </a:solidFill>
                    <a:latin typeface="+mj-lt"/>
                    <a:ea typeface="Times" charset="0"/>
                    <a:cs typeface="Times" charset="0"/>
                    <a:sym typeface="微软雅黑" panose="020B0503020204020204" pitchFamily="34" charset="-122"/>
                  </a:rPr>
                  <a:t>Computes a measure of correlation based on ranks instead of rating values.</a:t>
                </a:r>
                <a:endParaRPr lang="zh-CN" altLang="en-US" sz="2400" dirty="0">
                  <a:latin typeface="+mj-lt"/>
                </a:endParaRPr>
              </a:p>
              <a:p>
                <a:r>
                  <a:rPr lang="en-US" altLang="zh-CN" sz="2800" b="1" dirty="0">
                    <a:solidFill>
                      <a:schemeClr val="tx1"/>
                    </a:solidFill>
                    <a:latin typeface="+mj-lt"/>
                  </a:rPr>
                  <a:t>Mean Square Difference(1,2)</a:t>
                </a:r>
              </a:p>
              <a:p>
                <a:pPr marL="45720" indent="0">
                  <a:buNone/>
                </a:pPr>
                <a:r>
                  <a:rPr lang="en-US" altLang="zh-CN" sz="2400" dirty="0">
                    <a:solidFill>
                      <a:schemeClr val="tx1">
                        <a:lumMod val="75000"/>
                        <a:lumOff val="25000"/>
                      </a:schemeClr>
                    </a:solidFill>
                    <a:latin typeface="+mj-lt"/>
                    <a:cs typeface="Times" charset="0"/>
                  </a:rPr>
                  <a:t>measures the degree of dissimilarity between two users; weights can be calculated by the inversely proportional to the dissimilarity</a:t>
                </a:r>
                <a:endParaRPr lang="zh-CN" altLang="en-US" sz="2400" dirty="0">
                  <a:solidFill>
                    <a:schemeClr val="tx1">
                      <a:lumMod val="75000"/>
                      <a:lumOff val="25000"/>
                    </a:schemeClr>
                  </a:solidFill>
                  <a:latin typeface="+mj-lt"/>
                  <a:cs typeface="Times" charset="0"/>
                </a:endParaRPr>
              </a:p>
              <a:p>
                <a:r>
                  <a:rPr lang="en-US" altLang="zh-CN" sz="2800" b="1" dirty="0">
                    <a:solidFill>
                      <a:schemeClr val="tx1"/>
                    </a:solidFill>
                    <a:latin typeface="+mj-lt"/>
                  </a:rPr>
                  <a:t>SimRank(1)</a:t>
                </a:r>
              </a:p>
              <a:p>
                <a:pPr marL="45720" indent="0">
                  <a:buNone/>
                </a:pPr>
                <a:r>
                  <a:rPr lang="en-US" sz="2400" dirty="0">
                    <a:solidFill>
                      <a:schemeClr val="tx1">
                        <a:lumMod val="75000"/>
                        <a:lumOff val="25000"/>
                      </a:schemeClr>
                    </a:solidFill>
                    <a:latin typeface="+mj-lt"/>
                    <a:cs typeface="Times" charset="0"/>
                  </a:rPr>
                  <a:t>measures the similarity between two vertices using the graph structure. </a:t>
                </a:r>
              </a:p>
              <a:p>
                <a:pPr marL="45720" indent="0">
                  <a:buNone/>
                </a:pPr>
                <a:r>
                  <a:rPr lang="en-US" sz="2400" dirty="0">
                    <a:solidFill>
                      <a:schemeClr val="tx1">
                        <a:lumMod val="75000"/>
                        <a:lumOff val="25000"/>
                      </a:schemeClr>
                    </a:solidFill>
                    <a:latin typeface="+mj-lt"/>
                    <a:cs typeface="Times" charset="0"/>
                  </a:rPr>
                  <a:t>Iterative Method: </a:t>
                </a:r>
                <a14:m>
                  <m:oMath xmlns:m="http://schemas.openxmlformats.org/officeDocument/2006/math">
                    <m:sSub>
                      <m:sSubPr>
                        <m:ctrlPr>
                          <a:rPr lang="pl-PL" sz="2400" i="1" smtClean="0">
                            <a:solidFill>
                              <a:schemeClr val="tx1">
                                <a:lumMod val="75000"/>
                                <a:lumOff val="25000"/>
                              </a:schemeClr>
                            </a:solidFill>
                            <a:latin typeface="Cambria Math" panose="02040503050406030204" pitchFamily="18" charset="0"/>
                            <a:cs typeface="Times" charset="0"/>
                          </a:rPr>
                        </m:ctrlPr>
                      </m:sSubPr>
                      <m:e>
                        <m:r>
                          <a:rPr lang="en-US" sz="2400" b="0" i="1" smtClean="0">
                            <a:solidFill>
                              <a:schemeClr val="tx1">
                                <a:lumMod val="75000"/>
                                <a:lumOff val="25000"/>
                              </a:schemeClr>
                            </a:solidFill>
                            <a:latin typeface="Cambria Math" panose="02040503050406030204" pitchFamily="18" charset="0"/>
                            <a:cs typeface="Times" charset="0"/>
                          </a:rPr>
                          <m:t>𝑆</m:t>
                        </m:r>
                      </m:e>
                      <m:sub>
                        <m:r>
                          <a:rPr lang="en-US" sz="2400" b="0" i="1" smtClean="0">
                            <a:solidFill>
                              <a:schemeClr val="tx1">
                                <a:lumMod val="75000"/>
                                <a:lumOff val="25000"/>
                              </a:schemeClr>
                            </a:solidFill>
                            <a:latin typeface="Cambria Math" panose="02040503050406030204" pitchFamily="18" charset="0"/>
                            <a:cs typeface="Times" charset="0"/>
                          </a:rPr>
                          <m:t>𝑡</m:t>
                        </m:r>
                      </m:sub>
                    </m:sSub>
                    <m:r>
                      <m:rPr>
                        <m:nor/>
                      </m:rPr>
                      <a:rPr lang="pl-PL" sz="2400">
                        <a:solidFill>
                          <a:schemeClr val="tx1">
                            <a:lumMod val="75000"/>
                            <a:lumOff val="25000"/>
                          </a:schemeClr>
                        </a:solidFill>
                        <a:latin typeface="+mj-lt"/>
                        <a:cs typeface="Times" charset="0"/>
                      </a:rPr>
                      <m:t>= (</m:t>
                    </m:r>
                    <m:r>
                      <m:rPr>
                        <m:nor/>
                      </m:rPr>
                      <a:rPr lang="en-US" sz="2400" b="0" i="0" smtClean="0">
                        <a:solidFill>
                          <a:schemeClr val="tx1">
                            <a:lumMod val="75000"/>
                            <a:lumOff val="25000"/>
                          </a:schemeClr>
                        </a:solidFill>
                        <a:latin typeface="+mj-lt"/>
                        <a:cs typeface="Times" charset="0"/>
                      </a:rPr>
                      <m:t>C</m:t>
                    </m:r>
                    <m:r>
                      <m:rPr>
                        <m:nor/>
                      </m:rPr>
                      <a:rPr lang="en-US" sz="2400" b="0" i="0" smtClean="0">
                        <a:solidFill>
                          <a:schemeClr val="tx1">
                            <a:lumMod val="75000"/>
                            <a:lumOff val="25000"/>
                          </a:schemeClr>
                        </a:solidFill>
                        <a:latin typeface="+mj-lt"/>
                        <a:cs typeface="Times" charset="0"/>
                      </a:rPr>
                      <m:t>∗</m:t>
                    </m:r>
                    <m:r>
                      <m:rPr>
                        <m:nor/>
                      </m:rPr>
                      <a:rPr lang="pl-PL" sz="2400">
                        <a:solidFill>
                          <a:schemeClr val="tx1">
                            <a:lumMod val="75000"/>
                            <a:lumOff val="25000"/>
                          </a:schemeClr>
                        </a:solidFill>
                        <a:latin typeface="+mj-lt"/>
                        <a:cs typeface="Times" charset="0"/>
                      </a:rPr>
                      <m:t>W</m:t>
                    </m:r>
                    <m:r>
                      <m:rPr>
                        <m:nor/>
                      </m:rPr>
                      <a:rPr lang="en-US" sz="2400" b="0" i="0" smtClean="0">
                        <a:solidFill>
                          <a:schemeClr val="tx1">
                            <a:lumMod val="75000"/>
                            <a:lumOff val="25000"/>
                          </a:schemeClr>
                        </a:solidFill>
                        <a:latin typeface="+mj-lt"/>
                        <a:cs typeface="Times" charset="0"/>
                      </a:rPr>
                      <m:t>′</m:t>
                    </m:r>
                    <m:sSub>
                      <m:sSubPr>
                        <m:ctrlPr>
                          <a:rPr lang="en-US" sz="2400" b="0" i="1" smtClean="0">
                            <a:solidFill>
                              <a:schemeClr val="tx1">
                                <a:lumMod val="75000"/>
                                <a:lumOff val="25000"/>
                              </a:schemeClr>
                            </a:solidFill>
                            <a:latin typeface="Cambria Math" panose="02040503050406030204" pitchFamily="18" charset="0"/>
                            <a:cs typeface="Times" charset="0"/>
                          </a:rPr>
                        </m:ctrlPr>
                      </m:sSubPr>
                      <m:e>
                        <m:r>
                          <a:rPr lang="en-US" sz="2400" b="0" i="1" smtClean="0">
                            <a:solidFill>
                              <a:schemeClr val="tx1">
                                <a:lumMod val="75000"/>
                                <a:lumOff val="25000"/>
                              </a:schemeClr>
                            </a:solidFill>
                            <a:latin typeface="Cambria Math" panose="02040503050406030204" pitchFamily="18" charset="0"/>
                            <a:cs typeface="Times" charset="0"/>
                          </a:rPr>
                          <m:t>𝑆</m:t>
                        </m:r>
                      </m:e>
                      <m:sub>
                        <m:r>
                          <a:rPr lang="en-US" sz="2400" b="0" i="1" smtClean="0">
                            <a:solidFill>
                              <a:schemeClr val="tx1">
                                <a:lumMod val="75000"/>
                                <a:lumOff val="25000"/>
                              </a:schemeClr>
                            </a:solidFill>
                            <a:latin typeface="Cambria Math" panose="02040503050406030204" pitchFamily="18" charset="0"/>
                            <a:cs typeface="Times" charset="0"/>
                          </a:rPr>
                          <m:t>𝑡</m:t>
                        </m:r>
                        <m:r>
                          <a:rPr lang="en-US" sz="2400" b="0" i="1" smtClean="0">
                            <a:solidFill>
                              <a:schemeClr val="tx1">
                                <a:lumMod val="75000"/>
                                <a:lumOff val="25000"/>
                              </a:schemeClr>
                            </a:solidFill>
                            <a:latin typeface="Cambria Math" panose="02040503050406030204" pitchFamily="18" charset="0"/>
                            <a:cs typeface="Times" charset="0"/>
                          </a:rPr>
                          <m:t>−1</m:t>
                        </m:r>
                      </m:sub>
                    </m:sSub>
                    <m:r>
                      <m:rPr>
                        <m:nor/>
                      </m:rPr>
                      <a:rPr lang="pl-PL" sz="2400">
                        <a:solidFill>
                          <a:schemeClr val="tx1">
                            <a:lumMod val="75000"/>
                            <a:lumOff val="25000"/>
                          </a:schemeClr>
                        </a:solidFill>
                        <a:latin typeface="+mj-lt"/>
                        <a:cs typeface="Times" charset="0"/>
                      </a:rPr>
                      <m:t>W</m:t>
                    </m:r>
                    <m:r>
                      <m:rPr>
                        <m:nor/>
                      </m:rPr>
                      <a:rPr lang="pl-PL" sz="2400">
                        <a:solidFill>
                          <a:schemeClr val="tx1">
                            <a:lumMod val="75000"/>
                            <a:lumOff val="25000"/>
                          </a:schemeClr>
                        </a:solidFill>
                        <a:latin typeface="+mj-lt"/>
                        <a:cs typeface="Times" charset="0"/>
                      </a:rPr>
                      <m:t> ) </m:t>
                    </m:r>
                    <m:r>
                      <a:rPr lang="pl-PL" sz="2400" i="1" smtClean="0">
                        <a:solidFill>
                          <a:schemeClr val="tx1">
                            <a:lumMod val="75000"/>
                            <a:lumOff val="25000"/>
                          </a:schemeClr>
                        </a:solidFill>
                        <a:latin typeface="Cambria Math" panose="02040503050406030204" pitchFamily="18" charset="0"/>
                        <a:ea typeface="Cambria Math" panose="02040503050406030204" pitchFamily="18" charset="0"/>
                        <a:cs typeface="Times" charset="0"/>
                      </a:rPr>
                      <m:t>∨</m:t>
                    </m:r>
                    <m:r>
                      <m:rPr>
                        <m:nor/>
                      </m:rPr>
                      <a:rPr lang="pl-PL" sz="2400">
                        <a:solidFill>
                          <a:schemeClr val="tx1">
                            <a:lumMod val="75000"/>
                            <a:lumOff val="25000"/>
                          </a:schemeClr>
                        </a:solidFill>
                        <a:latin typeface="+mj-lt"/>
                        <a:cs typeface="Times" charset="0"/>
                      </a:rPr>
                      <m:t> </m:t>
                    </m:r>
                    <m:r>
                      <m:rPr>
                        <m:nor/>
                      </m:rPr>
                      <a:rPr lang="pl-PL" sz="2400">
                        <a:solidFill>
                          <a:schemeClr val="tx1">
                            <a:lumMod val="75000"/>
                            <a:lumOff val="25000"/>
                          </a:schemeClr>
                        </a:solidFill>
                        <a:latin typeface="+mj-lt"/>
                        <a:cs typeface="Times" charset="0"/>
                      </a:rPr>
                      <m:t>I</m:t>
                    </m:r>
                    <m:r>
                      <m:rPr>
                        <m:nor/>
                      </m:rPr>
                      <a:rPr lang="pl-PL" sz="2400">
                        <a:solidFill>
                          <a:schemeClr val="tx1">
                            <a:lumMod val="75000"/>
                            <a:lumOff val="25000"/>
                          </a:schemeClr>
                        </a:solidFill>
                        <a:latin typeface="+mj-lt"/>
                        <a:cs typeface="Times" charset="0"/>
                      </a:rPr>
                      <m:t> </m:t>
                    </m:r>
                  </m:oMath>
                </a14:m>
                <a:br>
                  <a:rPr lang="pl-PL" sz="2400" dirty="0">
                    <a:solidFill>
                      <a:schemeClr val="tx1">
                        <a:lumMod val="75000"/>
                        <a:lumOff val="25000"/>
                      </a:schemeClr>
                    </a:solidFill>
                    <a:latin typeface="Times" charset="0"/>
                    <a:cs typeface="Times" charset="0"/>
                  </a:rPr>
                </a:br>
                <a:br>
                  <a:rPr lang="en-US" sz="2400" dirty="0">
                    <a:solidFill>
                      <a:schemeClr val="tx1">
                        <a:lumMod val="75000"/>
                        <a:lumOff val="25000"/>
                      </a:schemeClr>
                    </a:solidFill>
                    <a:latin typeface="Times" charset="0"/>
                    <a:cs typeface="Times" charset="0"/>
                  </a:rPr>
                </a:br>
                <a:endParaRPr lang="zh-CN" altLang="en-US" sz="2400" dirty="0">
                  <a:solidFill>
                    <a:schemeClr val="tx1">
                      <a:lumMod val="75000"/>
                      <a:lumOff val="25000"/>
                    </a:schemeClr>
                  </a:solidFill>
                  <a:latin typeface="Times" charset="0"/>
                  <a:cs typeface="Times" charset="0"/>
                </a:endParaRPr>
              </a:p>
              <a:p>
                <a:endParaRPr lang="en-US" dirty="0"/>
              </a:p>
            </p:txBody>
          </p:sp>
        </mc:Choice>
        <mc:Fallback xmlns="">
          <p:sp>
            <p:nvSpPr>
              <p:cNvPr id="3" name="内容占位符 2">
                <a:extLst>
                  <a:ext uri="{FF2B5EF4-FFF2-40B4-BE49-F238E27FC236}">
                    <a16:creationId xmlns:a16="http://schemas.microsoft.com/office/drawing/2014/main" id="{CF333647-2345-4C10-8BAB-735C2200D7BA}"/>
                  </a:ext>
                </a:extLst>
              </p:cNvPr>
              <p:cNvSpPr>
                <a:spLocks noGrp="1" noRot="1" noChangeAspect="1" noMove="1" noResize="1" noEditPoints="1" noAdjustHandles="1" noChangeArrowheads="1" noChangeShapeType="1" noTextEdit="1"/>
              </p:cNvSpPr>
              <p:nvPr>
                <p:ph idx="1"/>
              </p:nvPr>
            </p:nvSpPr>
            <p:spPr>
              <a:xfrm>
                <a:off x="1065213" y="1981200"/>
                <a:ext cx="5029200" cy="4876800"/>
              </a:xfrm>
              <a:blipFill>
                <a:blip r:embed="rId2"/>
                <a:stretch>
                  <a:fillRect l="-364" t="-3000"/>
                </a:stretch>
              </a:blipFill>
            </p:spPr>
            <p:txBody>
              <a:bodyPr/>
              <a:lstStyle/>
              <a:p>
                <a:r>
                  <a:rPr lang="en-US">
                    <a:noFill/>
                  </a:rPr>
                  <a:t> </a:t>
                </a:r>
              </a:p>
            </p:txBody>
          </p:sp>
        </mc:Fallback>
      </mc:AlternateContent>
      <p:graphicFrame>
        <p:nvGraphicFramePr>
          <p:cNvPr id="5" name="表格 4">
            <a:extLst>
              <a:ext uri="{FF2B5EF4-FFF2-40B4-BE49-F238E27FC236}">
                <a16:creationId xmlns:a16="http://schemas.microsoft.com/office/drawing/2014/main" id="{032A2CB4-6614-45C9-83AE-2053997FA19A}"/>
              </a:ext>
            </a:extLst>
          </p:cNvPr>
          <p:cNvGraphicFramePr>
            <a:graphicFrameLocks noGrp="1"/>
          </p:cNvGraphicFramePr>
          <p:nvPr>
            <p:extLst>
              <p:ext uri="{D42A27DB-BD31-4B8C-83A1-F6EECF244321}">
                <p14:modId xmlns:p14="http://schemas.microsoft.com/office/powerpoint/2010/main" val="3338884392"/>
              </p:ext>
            </p:extLst>
          </p:nvPr>
        </p:nvGraphicFramePr>
        <p:xfrm>
          <a:off x="6932612" y="1371600"/>
          <a:ext cx="4267199" cy="4873959"/>
        </p:xfrm>
        <a:graphic>
          <a:graphicData uri="http://schemas.openxmlformats.org/drawingml/2006/table">
            <a:tbl>
              <a:tblPr>
                <a:tableStyleId>{5C22544A-7EE6-4342-B048-85BDC9FD1C3A}</a:tableStyleId>
              </a:tblPr>
              <a:tblGrid>
                <a:gridCol w="1600200">
                  <a:extLst>
                    <a:ext uri="{9D8B030D-6E8A-4147-A177-3AD203B41FA5}">
                      <a16:colId xmlns:a16="http://schemas.microsoft.com/office/drawing/2014/main" val="2129673870"/>
                    </a:ext>
                  </a:extLst>
                </a:gridCol>
                <a:gridCol w="1073226">
                  <a:extLst>
                    <a:ext uri="{9D8B030D-6E8A-4147-A177-3AD203B41FA5}">
                      <a16:colId xmlns:a16="http://schemas.microsoft.com/office/drawing/2014/main" val="2229978484"/>
                    </a:ext>
                  </a:extLst>
                </a:gridCol>
                <a:gridCol w="1593773">
                  <a:extLst>
                    <a:ext uri="{9D8B030D-6E8A-4147-A177-3AD203B41FA5}">
                      <a16:colId xmlns:a16="http://schemas.microsoft.com/office/drawing/2014/main" val="3423296324"/>
                    </a:ext>
                  </a:extLst>
                </a:gridCol>
              </a:tblGrid>
              <a:tr h="555423">
                <a:tc gridSpan="3">
                  <a:txBody>
                    <a:bodyPr/>
                    <a:lstStyle/>
                    <a:p>
                      <a:pPr algn="ctr" fontAlgn="b"/>
                      <a:r>
                        <a:rPr lang="en-US" sz="2400" u="none" strike="noStrike" dirty="0">
                          <a:effectLst/>
                        </a:rPr>
                        <a:t>Similarity Mean </a:t>
                      </a:r>
                    </a:p>
                    <a:p>
                      <a:pPr algn="ctr" fontAlgn="b"/>
                      <a:r>
                        <a:rPr lang="en-US" sz="2400" u="none" strike="noStrike" dirty="0">
                          <a:effectLst/>
                        </a:rPr>
                        <a:t>(exclude diagonal elements)</a:t>
                      </a:r>
                      <a:endParaRPr lang="en-US" sz="24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212969"/>
                  </a:ext>
                </a:extLst>
              </a:tr>
              <a:tr h="1098504">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15240" marB="15240" anchor="b"/>
                </a:tc>
                <a:tc>
                  <a:txBody>
                    <a:bodyPr/>
                    <a:lstStyle/>
                    <a:p>
                      <a:pPr algn="l" fontAlgn="b"/>
                      <a:r>
                        <a:rPr lang="en-US" sz="1800" u="none" strike="noStrike">
                          <a:effectLst/>
                        </a:rPr>
                        <a:t>MS Data</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Movie Data</a:t>
                      </a:r>
                      <a:endParaRPr lang="en-US" sz="1800" b="0" i="0" u="none" strike="noStrike">
                        <a:solidFill>
                          <a:srgbClr val="000000"/>
                        </a:solidFill>
                        <a:effectLst/>
                        <a:latin typeface="Arial" panose="020B0604020202020204" pitchFamily="34" charset="0"/>
                      </a:endParaRPr>
                    </a:p>
                  </a:txBody>
                  <a:tcPr marL="7620" marR="7620" marT="15240" marB="15240" anchor="b"/>
                </a:tc>
                <a:extLst>
                  <a:ext uri="{0D108BD9-81ED-4DB2-BD59-A6C34878D82A}">
                    <a16:rowId xmlns:a16="http://schemas.microsoft.com/office/drawing/2014/main" val="2589993143"/>
                  </a:ext>
                </a:extLst>
              </a:tr>
              <a:tr h="1098504">
                <a:tc>
                  <a:txBody>
                    <a:bodyPr/>
                    <a:lstStyle/>
                    <a:p>
                      <a:pPr algn="l" fontAlgn="b"/>
                      <a:r>
                        <a:rPr lang="en-US" sz="1800" u="none" strike="noStrike" dirty="0">
                          <a:effectLst/>
                        </a:rPr>
                        <a:t>Spearman Correlation</a:t>
                      </a:r>
                      <a:endParaRPr lang="en-US" sz="1800" b="0" i="0" u="none" strike="noStrike" dirty="0">
                        <a:solidFill>
                          <a:srgbClr val="000000"/>
                        </a:solidFill>
                        <a:effectLst/>
                        <a:latin typeface="Arial" panose="020B0604020202020204" pitchFamily="34" charset="0"/>
                      </a:endParaRPr>
                    </a:p>
                  </a:txBody>
                  <a:tcPr marL="7620" marR="7620" marT="15240" marB="15240" anchor="b"/>
                </a:tc>
                <a:tc>
                  <a:txBody>
                    <a:bodyPr/>
                    <a:lstStyle/>
                    <a:p>
                      <a:pPr algn="r" fontAlgn="b"/>
                      <a:r>
                        <a:rPr lang="en-US" sz="1800" u="none" strike="noStrike" dirty="0">
                          <a:effectLst/>
                        </a:rPr>
                        <a:t>0.313107</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0.2228353</a:t>
                      </a:r>
                      <a:endParaRPr lang="en-US" sz="1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637590185"/>
                  </a:ext>
                </a:extLst>
              </a:tr>
              <a:tr h="826964">
                <a:tc>
                  <a:txBody>
                    <a:bodyPr/>
                    <a:lstStyle/>
                    <a:p>
                      <a:pPr algn="l" fontAlgn="b"/>
                      <a:r>
                        <a:rPr lang="en-US" sz="1800" u="none" strike="noStrike">
                          <a:effectLst/>
                        </a:rPr>
                        <a:t>Mean-square-difference</a:t>
                      </a:r>
                      <a:endParaRPr lang="en-US" sz="1800" b="0" i="0" u="none" strike="noStrike">
                        <a:solidFill>
                          <a:srgbClr val="000000"/>
                        </a:solidFill>
                        <a:effectLst/>
                        <a:latin typeface="Arial" panose="020B0604020202020204" pitchFamily="34" charset="0"/>
                      </a:endParaRPr>
                    </a:p>
                  </a:txBody>
                  <a:tcPr marL="7620" marR="7620" marT="15240" marB="15240" anchor="b"/>
                </a:tc>
                <a:tc>
                  <a:txBody>
                    <a:bodyPr/>
                    <a:lstStyle/>
                    <a:p>
                      <a:pPr algn="r" fontAlgn="b"/>
                      <a:r>
                        <a:rPr lang="en-US" sz="1800" u="none" strike="noStrike" dirty="0">
                          <a:effectLst/>
                        </a:rPr>
                        <a:t>0.252741</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a:effectLst/>
                        </a:rPr>
                        <a:t>0.2076056</a:t>
                      </a:r>
                      <a:endParaRPr lang="en-US" sz="1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818984866"/>
                  </a:ext>
                </a:extLst>
              </a:tr>
              <a:tr h="1110847">
                <a:tc>
                  <a:txBody>
                    <a:bodyPr/>
                    <a:lstStyle/>
                    <a:p>
                      <a:pPr algn="l" fontAlgn="b"/>
                      <a:r>
                        <a:rPr lang="sv-SE" sz="1800" u="none" strike="noStrike">
                          <a:effectLst/>
                        </a:rPr>
                        <a:t>SimRank(c=0.8,k=5)</a:t>
                      </a:r>
                      <a:endParaRPr lang="sv-SE" sz="1800" b="0" i="0" u="none" strike="noStrike">
                        <a:solidFill>
                          <a:srgbClr val="000000"/>
                        </a:solidFill>
                        <a:effectLst/>
                        <a:latin typeface="Arial" panose="020B0604020202020204" pitchFamily="34" charset="0"/>
                      </a:endParaRPr>
                    </a:p>
                  </a:txBody>
                  <a:tcPr marL="7620" marR="7620" marT="15240" marB="15240" anchor="b"/>
                </a:tc>
                <a:tc>
                  <a:txBody>
                    <a:bodyPr/>
                    <a:lstStyle/>
                    <a:p>
                      <a:pPr algn="r" fontAlgn="b"/>
                      <a:r>
                        <a:rPr lang="en-US" sz="1800" u="none" strike="noStrike">
                          <a:effectLst/>
                        </a:rPr>
                        <a:t>0.049101</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800" u="none" strike="noStrike" dirty="0">
                          <a:effectLst/>
                        </a:rPr>
                        <a:t>0.00366881</a:t>
                      </a:r>
                      <a:endParaRPr lang="en-US" sz="1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371131369"/>
                  </a:ext>
                </a:extLst>
              </a:tr>
            </a:tbl>
          </a:graphicData>
        </a:graphic>
      </p:graphicFrame>
    </p:spTree>
    <p:extLst>
      <p:ext uri="{BB962C8B-B14F-4D97-AF65-F5344CB8AC3E}">
        <p14:creationId xmlns:p14="http://schemas.microsoft.com/office/powerpoint/2010/main" val="34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B8A66-3F02-4EDE-9CF6-DF550084DCF6}"/>
              </a:ext>
            </a:extLst>
          </p:cNvPr>
          <p:cNvSpPr>
            <a:spLocks noGrp="1"/>
          </p:cNvSpPr>
          <p:nvPr>
            <p:ph type="title"/>
          </p:nvPr>
        </p:nvSpPr>
        <p:spPr/>
        <p:txBody>
          <a:bodyPr>
            <a:normAutofit/>
          </a:bodyPr>
          <a:lstStyle/>
          <a:p>
            <a:r>
              <a:rPr lang="en-US" altLang="zh-CN" dirty="0"/>
              <a:t>Selecting Neighbors</a:t>
            </a:r>
            <a:endParaRPr lang="en-US" dirty="0"/>
          </a:p>
        </p:txBody>
      </p:sp>
      <p:sp>
        <p:nvSpPr>
          <p:cNvPr id="3" name="内容占位符 2">
            <a:extLst>
              <a:ext uri="{FF2B5EF4-FFF2-40B4-BE49-F238E27FC236}">
                <a16:creationId xmlns:a16="http://schemas.microsoft.com/office/drawing/2014/main" id="{31C4BE9B-7A17-4A81-B5F5-6051E7F0F3F5}"/>
              </a:ext>
            </a:extLst>
          </p:cNvPr>
          <p:cNvSpPr>
            <a:spLocks noGrp="1"/>
          </p:cNvSpPr>
          <p:nvPr>
            <p:ph idx="1"/>
          </p:nvPr>
        </p:nvSpPr>
        <p:spPr/>
        <p:txBody>
          <a:bodyPr/>
          <a:lstStyle/>
          <a:p>
            <a:pPr lvl="0"/>
            <a:r>
              <a:rPr lang="en-US" altLang="zh-CN" sz="2600" b="1" dirty="0">
                <a:solidFill>
                  <a:schemeClr val="tx1"/>
                </a:solidFill>
                <a:latin typeface="+mj-lt"/>
              </a:rPr>
              <a:t>Weight Threshold</a:t>
            </a:r>
            <a:endParaRPr lang="zh-CN" altLang="en-US" sz="2600" b="1" dirty="0">
              <a:solidFill>
                <a:schemeClr val="tx1"/>
              </a:solidFill>
              <a:latin typeface="+mj-lt"/>
            </a:endParaRPr>
          </a:p>
          <a:p>
            <a:pPr marL="45720" lvl="0" indent="0">
              <a:buNone/>
            </a:pPr>
            <a:r>
              <a:rPr lang="en-US" altLang="zh-CN" sz="2200" dirty="0">
                <a:solidFill>
                  <a:schemeClr val="tx1">
                    <a:lumMod val="75000"/>
                    <a:lumOff val="25000"/>
                  </a:schemeClr>
                </a:solidFill>
                <a:latin typeface="+mj-lt"/>
                <a:cs typeface="Times" charset="0"/>
              </a:rPr>
              <a:t>All the neighbors with absolute correlations greater than a given threshold are selected.</a:t>
            </a:r>
          </a:p>
          <a:p>
            <a:pPr lvl="0"/>
            <a:r>
              <a:rPr lang="en-US" altLang="zh-CN" sz="2600" b="1" dirty="0">
                <a:solidFill>
                  <a:schemeClr val="tx1"/>
                </a:solidFill>
                <a:latin typeface="+mj-lt"/>
              </a:rPr>
              <a:t>Best-n-estimator</a:t>
            </a:r>
            <a:endParaRPr lang="zh-CN" altLang="en-US" sz="2600" b="1" dirty="0">
              <a:solidFill>
                <a:schemeClr val="tx1"/>
              </a:solidFill>
              <a:latin typeface="+mj-lt"/>
            </a:endParaRPr>
          </a:p>
          <a:p>
            <a:pPr marL="45720" lvl="0" indent="0">
              <a:buNone/>
            </a:pPr>
            <a:r>
              <a:rPr lang="en-US" altLang="zh-CN" sz="2200" dirty="0">
                <a:solidFill>
                  <a:schemeClr val="tx1">
                    <a:lumMod val="75000"/>
                    <a:lumOff val="25000"/>
                  </a:schemeClr>
                </a:solidFill>
                <a:latin typeface="+mj-lt"/>
                <a:cs typeface="Times" charset="0"/>
              </a:rPr>
              <a:t>Picks the best n correlates for a given n.</a:t>
            </a:r>
          </a:p>
          <a:p>
            <a:pPr lvl="0"/>
            <a:r>
              <a:rPr lang="en-US" altLang="zh-CN" sz="2600" b="1" dirty="0">
                <a:solidFill>
                  <a:schemeClr val="tx1"/>
                </a:solidFill>
                <a:latin typeface="+mj-lt"/>
              </a:rPr>
              <a:t>Combined</a:t>
            </a:r>
          </a:p>
          <a:p>
            <a:pPr marL="45720" lvl="0" indent="0">
              <a:buNone/>
            </a:pPr>
            <a:r>
              <a:rPr lang="en-US" altLang="zh-CN" sz="2200" dirty="0">
                <a:solidFill>
                  <a:schemeClr val="tx1">
                    <a:lumMod val="75000"/>
                    <a:lumOff val="25000"/>
                  </a:schemeClr>
                </a:solidFill>
                <a:latin typeface="+mj-lt"/>
                <a:cs typeface="Times" charset="0"/>
              </a:rPr>
              <a:t>Sets the best n and threshold together.</a:t>
            </a:r>
            <a:endParaRPr lang="zh-CN" altLang="en-US" sz="2200" dirty="0">
              <a:solidFill>
                <a:schemeClr val="tx1">
                  <a:lumMod val="75000"/>
                  <a:lumOff val="25000"/>
                </a:schemeClr>
              </a:solidFill>
              <a:latin typeface="+mj-lt"/>
              <a:cs typeface="Times" charset="0"/>
            </a:endParaRPr>
          </a:p>
          <a:p>
            <a:pPr marL="45720" indent="0">
              <a:buNone/>
            </a:pPr>
            <a:endParaRPr lang="en-US" dirty="0"/>
          </a:p>
        </p:txBody>
      </p:sp>
    </p:spTree>
    <p:extLst>
      <p:ext uri="{BB962C8B-B14F-4D97-AF65-F5344CB8AC3E}">
        <p14:creationId xmlns:p14="http://schemas.microsoft.com/office/powerpoint/2010/main" val="213835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F7ACD-3506-4AA2-A9EF-5716A4CEF5A0}"/>
              </a:ext>
            </a:extLst>
          </p:cNvPr>
          <p:cNvSpPr>
            <a:spLocks noGrp="1"/>
          </p:cNvSpPr>
          <p:nvPr>
            <p:ph type="title"/>
          </p:nvPr>
        </p:nvSpPr>
        <p:spPr/>
        <p:txBody>
          <a:bodyPr>
            <a:normAutofit/>
          </a:bodyPr>
          <a:lstStyle/>
          <a:p>
            <a:r>
              <a:rPr lang="en-US" dirty="0"/>
              <a:t>Evaluation</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80574D-D2EA-4C6B-AC82-38E479DA421A}"/>
                  </a:ext>
                </a:extLst>
              </p:cNvPr>
              <p:cNvSpPr>
                <a:spLocks noGrp="1"/>
              </p:cNvSpPr>
              <p:nvPr>
                <p:ph idx="1"/>
              </p:nvPr>
            </p:nvSpPr>
            <p:spPr/>
            <p:txBody>
              <a:bodyPr/>
              <a:lstStyle/>
              <a:p>
                <a:r>
                  <a:rPr lang="en-US" altLang="zh-CN" sz="2600" b="1" dirty="0">
                    <a:solidFill>
                      <a:schemeClr val="tx1"/>
                    </a:solidFill>
                    <a:latin typeface="+mj-lt"/>
                  </a:rPr>
                  <a:t>Rank Score(1)</a:t>
                </a:r>
              </a:p>
              <a:p>
                <a:pPr marL="45720" indent="0">
                  <a:buNone/>
                </a:pPr>
                <a:r>
                  <a:rPr lang="en-US" altLang="zh-CN" sz="2200" dirty="0">
                    <a:solidFill>
                      <a:schemeClr val="tx1">
                        <a:lumMod val="75000"/>
                        <a:lumOff val="25000"/>
                      </a:schemeClr>
                    </a:solidFill>
                    <a:latin typeface="+mj-lt"/>
                    <a:cs typeface="Times" charset="0"/>
                  </a:rPr>
                  <a:t>measures the expected utility of a ranked recommendation list </a:t>
                </a:r>
                <a14:m>
                  <m:oMath xmlns:m="http://schemas.openxmlformats.org/officeDocument/2006/math">
                    <m:sSub>
                      <m:sSubPr>
                        <m:ctrlPr>
                          <a:rPr lang="en-US" altLang="zh-CN" sz="2200" i="1" dirty="0">
                            <a:solidFill>
                              <a:schemeClr val="tx1">
                                <a:lumMod val="75000"/>
                                <a:lumOff val="25000"/>
                              </a:schemeClr>
                            </a:solidFill>
                            <a:latin typeface="Cambria Math" panose="02040503050406030204" pitchFamily="18" charset="0"/>
                            <a:cs typeface="Times" charset="0"/>
                          </a:rPr>
                        </m:ctrlPr>
                      </m:sSubPr>
                      <m:e>
                        <m:r>
                          <a:rPr lang="en-US" altLang="zh-CN" sz="2200" dirty="0">
                            <a:solidFill>
                              <a:schemeClr val="tx1">
                                <a:lumMod val="75000"/>
                                <a:lumOff val="25000"/>
                              </a:schemeClr>
                            </a:solidFill>
                            <a:latin typeface="Cambria Math" panose="02040503050406030204" pitchFamily="18" charset="0"/>
                            <a:cs typeface="Times" charset="0"/>
                          </a:rPr>
                          <m:t>𝑹</m:t>
                        </m:r>
                      </m:e>
                      <m:sub>
                        <m:r>
                          <a:rPr lang="en-US" altLang="zh-CN" sz="2200" dirty="0">
                            <a:solidFill>
                              <a:schemeClr val="tx1">
                                <a:lumMod val="75000"/>
                                <a:lumOff val="25000"/>
                              </a:schemeClr>
                            </a:solidFill>
                            <a:latin typeface="Cambria Math" panose="02040503050406030204" pitchFamily="18" charset="0"/>
                            <a:cs typeface="Times" charset="0"/>
                          </a:rPr>
                          <m:t>𝒂</m:t>
                        </m:r>
                      </m:sub>
                    </m:sSub>
                  </m:oMath>
                </a14:m>
                <a:r>
                  <a:rPr lang="en-US" altLang="zh-CN" sz="2200" dirty="0">
                    <a:solidFill>
                      <a:schemeClr val="tx1">
                        <a:lumMod val="75000"/>
                        <a:lumOff val="25000"/>
                      </a:schemeClr>
                    </a:solidFill>
                    <a:latin typeface="+mj-lt"/>
                    <a:cs typeface="Times" charset="0"/>
                  </a:rPr>
                  <a:t> and normalized by the maximum achievable utility </a:t>
                </a:r>
                <a14:m>
                  <m:oMath xmlns:m="http://schemas.openxmlformats.org/officeDocument/2006/math">
                    <m:sSubSup>
                      <m:sSubSupPr>
                        <m:ctrlPr>
                          <a:rPr lang="en-US" altLang="zh-CN" sz="2200" i="1" dirty="0">
                            <a:solidFill>
                              <a:schemeClr val="tx1">
                                <a:lumMod val="75000"/>
                                <a:lumOff val="25000"/>
                              </a:schemeClr>
                            </a:solidFill>
                            <a:latin typeface="Cambria Math" panose="02040503050406030204" pitchFamily="18" charset="0"/>
                            <a:cs typeface="Times" charset="0"/>
                          </a:rPr>
                        </m:ctrlPr>
                      </m:sSubSupPr>
                      <m:e>
                        <m:r>
                          <a:rPr lang="en-US" altLang="zh-CN" sz="2200" dirty="0">
                            <a:solidFill>
                              <a:schemeClr val="tx1">
                                <a:lumMod val="75000"/>
                                <a:lumOff val="25000"/>
                              </a:schemeClr>
                            </a:solidFill>
                            <a:latin typeface="Cambria Math" panose="02040503050406030204" pitchFamily="18" charset="0"/>
                            <a:cs typeface="Times" charset="0"/>
                          </a:rPr>
                          <m:t>𝑹</m:t>
                        </m:r>
                      </m:e>
                      <m:sub>
                        <m:r>
                          <a:rPr lang="en-US" altLang="zh-CN" sz="2200" dirty="0">
                            <a:solidFill>
                              <a:schemeClr val="tx1">
                                <a:lumMod val="75000"/>
                                <a:lumOff val="25000"/>
                              </a:schemeClr>
                            </a:solidFill>
                            <a:latin typeface="Cambria Math" panose="02040503050406030204" pitchFamily="18" charset="0"/>
                            <a:cs typeface="Times" charset="0"/>
                          </a:rPr>
                          <m:t>𝒂</m:t>
                        </m:r>
                      </m:sub>
                      <m:sup>
                        <m:r>
                          <a:rPr lang="en-US" altLang="zh-CN" sz="2200" dirty="0">
                            <a:solidFill>
                              <a:schemeClr val="tx1">
                                <a:lumMod val="75000"/>
                                <a:lumOff val="25000"/>
                              </a:schemeClr>
                            </a:solidFill>
                            <a:latin typeface="Cambria Math" panose="02040503050406030204" pitchFamily="18" charset="0"/>
                            <a:cs typeface="Times" charset="0"/>
                          </a:rPr>
                          <m:t>𝒎𝒂𝒙</m:t>
                        </m:r>
                      </m:sup>
                    </m:sSubSup>
                    <m:r>
                      <a:rPr lang="en-US" altLang="zh-CN" sz="2200" b="0" i="0" dirty="0" smtClean="0">
                        <a:solidFill>
                          <a:schemeClr val="tx1">
                            <a:lumMod val="75000"/>
                            <a:lumOff val="25000"/>
                          </a:schemeClr>
                        </a:solidFill>
                        <a:latin typeface="Cambria Math" panose="02040503050406030204" pitchFamily="18" charset="0"/>
                        <a:cs typeface="Times" charset="0"/>
                      </a:rPr>
                      <m:t>.</m:t>
                    </m:r>
                  </m:oMath>
                </a14:m>
                <a:r>
                  <a:rPr lang="zh-CN" altLang="en-US" sz="2200" dirty="0">
                    <a:solidFill>
                      <a:schemeClr val="tx1">
                        <a:lumMod val="75000"/>
                        <a:lumOff val="25000"/>
                      </a:schemeClr>
                    </a:solidFill>
                    <a:latin typeface="+mj-lt"/>
                    <a:cs typeface="Times" charset="0"/>
                  </a:rPr>
                  <a:t> </a:t>
                </a:r>
                <a:r>
                  <a:rPr lang="en-US" altLang="zh-CN" sz="2200" dirty="0">
                    <a:solidFill>
                      <a:schemeClr val="tx1">
                        <a:lumMod val="75000"/>
                        <a:lumOff val="25000"/>
                      </a:schemeClr>
                    </a:solidFill>
                    <a:latin typeface="+mj-lt"/>
                    <a:cs typeface="Times" charset="0"/>
                  </a:rPr>
                  <a:t>We default  α at 134 (half of the </a:t>
                </a:r>
                <a:r>
                  <a:rPr lang="en-US" altLang="zh-CN" sz="2200" dirty="0" err="1">
                    <a:solidFill>
                      <a:schemeClr val="tx1">
                        <a:lumMod val="75000"/>
                        <a:lumOff val="25000"/>
                      </a:schemeClr>
                    </a:solidFill>
                    <a:latin typeface="+mj-lt"/>
                    <a:cs typeface="Times" charset="0"/>
                  </a:rPr>
                  <a:t>Vroot</a:t>
                </a:r>
                <a:r>
                  <a:rPr lang="en-US" altLang="zh-CN" sz="2200" dirty="0">
                    <a:solidFill>
                      <a:schemeClr val="tx1">
                        <a:lumMod val="75000"/>
                        <a:lumOff val="25000"/>
                      </a:schemeClr>
                    </a:solidFill>
                    <a:latin typeface="+mj-lt"/>
                    <a:cs typeface="Times" charset="0"/>
                  </a:rPr>
                  <a:t> dimension) and d at 0.</a:t>
                </a:r>
                <a:endParaRPr lang="zh-CN" altLang="en-US" sz="2200" dirty="0">
                  <a:solidFill>
                    <a:schemeClr val="tx1">
                      <a:lumMod val="75000"/>
                      <a:lumOff val="25000"/>
                    </a:schemeClr>
                  </a:solidFill>
                  <a:latin typeface="+mj-lt"/>
                  <a:cs typeface="Times" charset="0"/>
                </a:endParaRPr>
              </a:p>
              <a:p>
                <a:r>
                  <a:rPr lang="en-US" altLang="zh-CN" sz="2600" b="1" dirty="0">
                    <a:solidFill>
                      <a:schemeClr val="tx1"/>
                    </a:solidFill>
                    <a:latin typeface="+mj-lt"/>
                  </a:rPr>
                  <a:t>Mean Absolute Error(2)</a:t>
                </a:r>
                <a:endParaRPr lang="zh-CN" altLang="en-US" sz="2600" b="1" dirty="0">
                  <a:solidFill>
                    <a:schemeClr val="tx1"/>
                  </a:solidFill>
                  <a:latin typeface="+mj-lt"/>
                </a:endParaRPr>
              </a:p>
              <a:p>
                <a:pPr marL="45720" indent="0">
                  <a:buNone/>
                </a:pPr>
                <a:r>
                  <a:rPr lang="en-US" sz="2200" dirty="0">
                    <a:solidFill>
                      <a:schemeClr val="tx1">
                        <a:lumMod val="75000"/>
                        <a:lumOff val="25000"/>
                      </a:schemeClr>
                    </a:solidFill>
                    <a:latin typeface="+mj-lt"/>
                    <a:cs typeface="Times" charset="0"/>
                  </a:rPr>
                  <a:t>measures the difference between two continuous variables.</a:t>
                </a:r>
              </a:p>
            </p:txBody>
          </p:sp>
        </mc:Choice>
        <mc:Fallback xmlns="">
          <p:sp>
            <p:nvSpPr>
              <p:cNvPr id="3" name="内容占位符 2">
                <a:extLst>
                  <a:ext uri="{FF2B5EF4-FFF2-40B4-BE49-F238E27FC236}">
                    <a16:creationId xmlns:a16="http://schemas.microsoft.com/office/drawing/2014/main" id="{3F80574D-D2EA-4C6B-AC82-38E479DA421A}"/>
                  </a:ext>
                </a:extLst>
              </p:cNvPr>
              <p:cNvSpPr>
                <a:spLocks noGrp="1" noRot="1" noChangeAspect="1" noMove="1" noResize="1" noEditPoints="1" noAdjustHandles="1" noChangeArrowheads="1" noChangeShapeType="1" noTextEdit="1"/>
              </p:cNvSpPr>
              <p:nvPr>
                <p:ph idx="1"/>
              </p:nvPr>
            </p:nvSpPr>
            <p:spPr>
              <a:blipFill>
                <a:blip r:embed="rId2"/>
                <a:stretch>
                  <a:fillRect l="-351" t="-2180" r="-1404"/>
                </a:stretch>
              </a:blipFill>
            </p:spPr>
            <p:txBody>
              <a:bodyPr/>
              <a:lstStyle/>
              <a:p>
                <a:r>
                  <a:rPr lang="en-US">
                    <a:noFill/>
                  </a:rPr>
                  <a:t> </a:t>
                </a:r>
              </a:p>
            </p:txBody>
          </p:sp>
        </mc:Fallback>
      </mc:AlternateContent>
    </p:spTree>
    <p:extLst>
      <p:ext uri="{BB962C8B-B14F-4D97-AF65-F5344CB8AC3E}">
        <p14:creationId xmlns:p14="http://schemas.microsoft.com/office/powerpoint/2010/main" val="291680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71B0E-BA8A-463E-AA57-A36B1E143A5D}"/>
              </a:ext>
            </a:extLst>
          </p:cNvPr>
          <p:cNvSpPr>
            <a:spLocks noGrp="1"/>
          </p:cNvSpPr>
          <p:nvPr>
            <p:ph type="title"/>
          </p:nvPr>
        </p:nvSpPr>
        <p:spPr/>
        <p:txBody>
          <a:bodyPr>
            <a:normAutofit fontScale="90000"/>
          </a:bodyPr>
          <a:lstStyle/>
          <a:p>
            <a:r>
              <a:rPr lang="en-US" dirty="0"/>
              <a:t>Model Based Algorithm </a:t>
            </a:r>
            <a:br>
              <a:rPr lang="en-US" dirty="0"/>
            </a:br>
            <a:r>
              <a:rPr lang="en-US" dirty="0"/>
              <a:t>                                  </a:t>
            </a:r>
            <a:r>
              <a:rPr lang="en-US" sz="2700" dirty="0"/>
              <a:t>– Multinomial EM Algorithm</a:t>
            </a:r>
            <a:endParaRPr lang="en-US" dirty="0"/>
          </a:p>
        </p:txBody>
      </p:sp>
      <p:pic>
        <p:nvPicPr>
          <p:cNvPr id="4" name="内容占位符 3">
            <a:extLst>
              <a:ext uri="{FF2B5EF4-FFF2-40B4-BE49-F238E27FC236}">
                <a16:creationId xmlns:a16="http://schemas.microsoft.com/office/drawing/2014/main" id="{B8B66F5E-2076-425E-BB45-CC828492D217}"/>
              </a:ext>
            </a:extLst>
          </p:cNvPr>
          <p:cNvPicPr>
            <a:picLocks noGrp="1" noChangeAspect="1"/>
          </p:cNvPicPr>
          <p:nvPr>
            <p:ph idx="1"/>
          </p:nvPr>
        </p:nvPicPr>
        <p:blipFill>
          <a:blip r:embed="rId2"/>
          <a:stretch>
            <a:fillRect/>
          </a:stretch>
        </p:blipFill>
        <p:spPr>
          <a:xfrm>
            <a:off x="1065212" y="1600200"/>
            <a:ext cx="4495800" cy="5020412"/>
          </a:xfrm>
          <a:prstGeom prst="rect">
            <a:avLst/>
          </a:prstGeom>
        </p:spPr>
      </p:pic>
      <mc:AlternateContent xmlns:mc="http://schemas.openxmlformats.org/markup-compatibility/2006">
        <mc:Choice xmlns:a14="http://schemas.microsoft.com/office/drawing/2010/main" Requires="a14">
          <p:sp>
            <p:nvSpPr>
              <p:cNvPr id="5" name="TextBox 3">
                <a:extLst>
                  <a:ext uri="{FF2B5EF4-FFF2-40B4-BE49-F238E27FC236}">
                    <a16:creationId xmlns:a16="http://schemas.microsoft.com/office/drawing/2014/main" id="{3554E19C-A2B7-4D20-99AB-16D2977428E9}"/>
                  </a:ext>
                </a:extLst>
              </p:cNvPr>
              <p:cNvSpPr txBox="1"/>
              <p:nvPr/>
            </p:nvSpPr>
            <p:spPr>
              <a:xfrm>
                <a:off x="5789612" y="1846998"/>
                <a:ext cx="5562600" cy="5112169"/>
              </a:xfrm>
              <a:prstGeom prst="rect">
                <a:avLst/>
              </a:prstGeom>
              <a:noFill/>
            </p:spPr>
            <p:txBody>
              <a:bodyPr wrap="square" rtlCol="0">
                <a:spAutoFit/>
              </a:bodyPr>
              <a:lstStyle/>
              <a:p>
                <a:pPr marL="274320" indent="-228600">
                  <a:lnSpc>
                    <a:spcPct val="90000"/>
                  </a:lnSpc>
                  <a:spcBef>
                    <a:spcPts val="1800"/>
                  </a:spcBef>
                  <a:buClr>
                    <a:schemeClr val="tx1">
                      <a:lumMod val="65000"/>
                      <a:lumOff val="35000"/>
                    </a:schemeClr>
                  </a:buClr>
                  <a:buSzPct val="80000"/>
                  <a:buFont typeface="Arial" pitchFamily="34" charset="0"/>
                  <a:buChar char="•"/>
                </a:pPr>
                <a:r>
                  <a:rPr lang="en-US" sz="2600" b="1" dirty="0">
                    <a:latin typeface="+mj-lt"/>
                    <a:ea typeface="微软雅黑" panose="020B0503020204020204" pitchFamily="34" charset="-122"/>
                  </a:rPr>
                  <a:t>Cross Validation</a:t>
                </a:r>
              </a:p>
              <a:p>
                <a:r>
                  <a:rPr lang="en-US" sz="2200" dirty="0">
                    <a:solidFill>
                      <a:schemeClr val="tx1">
                        <a:lumMod val="75000"/>
                        <a:lumOff val="25000"/>
                      </a:schemeClr>
                    </a:solidFill>
                    <a:latin typeface="+mj-lt"/>
                    <a:ea typeface="微软雅黑" panose="020B0503020204020204" pitchFamily="34" charset="-122"/>
                    <a:cs typeface="Times" charset="0"/>
                  </a:rPr>
                  <a:t>Divide the 80% training data into sub training set and the remaining data into validation set</a:t>
                </a:r>
              </a:p>
              <a:p>
                <a:endParaRPr lang="en-US" dirty="0">
                  <a:latin typeface="+mj-lt"/>
                  <a:ea typeface="Microsoft YaHei" panose="020B0503020204020204" pitchFamily="34" charset="-122"/>
                  <a:cs typeface="Times" charset="0"/>
                </a:endParaRPr>
              </a:p>
              <a:p>
                <a:pPr marL="274320" indent="-228600">
                  <a:lnSpc>
                    <a:spcPct val="90000"/>
                  </a:lnSpc>
                  <a:spcBef>
                    <a:spcPts val="1800"/>
                  </a:spcBef>
                  <a:buClr>
                    <a:schemeClr val="tx1">
                      <a:lumMod val="65000"/>
                      <a:lumOff val="35000"/>
                    </a:schemeClr>
                  </a:buClr>
                  <a:buSzPct val="80000"/>
                  <a:buFont typeface="Arial" pitchFamily="34" charset="0"/>
                  <a:buChar char="•"/>
                </a:pPr>
                <a:r>
                  <a:rPr lang="en-US" sz="2600" b="1" dirty="0">
                    <a:latin typeface="+mj-lt"/>
                    <a:ea typeface="微软雅黑" panose="020B0503020204020204" pitchFamily="34" charset="-122"/>
                  </a:rPr>
                  <a:t>Initialization</a:t>
                </a:r>
              </a:p>
              <a:p>
                <a:r>
                  <a:rPr lang="en-US" sz="2200" dirty="0">
                    <a:solidFill>
                      <a:schemeClr val="tx1">
                        <a:lumMod val="75000"/>
                        <a:lumOff val="25000"/>
                      </a:schemeClr>
                    </a:solidFill>
                    <a:latin typeface="+mj-lt"/>
                    <a:ea typeface="微软雅黑" panose="020B0503020204020204" pitchFamily="34" charset="-122"/>
                    <a:cs typeface="Times" charset="0"/>
                  </a:rPr>
                  <a:t>Set parameter </a:t>
                </a:r>
                <a14:m>
                  <m:oMath xmlns:m="http://schemas.openxmlformats.org/officeDocument/2006/math">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𝛾</m:t>
                    </m:r>
                  </m:oMath>
                </a14:m>
                <a:r>
                  <a:rPr lang="en-US" sz="2200" dirty="0">
                    <a:solidFill>
                      <a:schemeClr val="tx1">
                        <a:lumMod val="75000"/>
                        <a:lumOff val="25000"/>
                      </a:schemeClr>
                    </a:solidFill>
                    <a:latin typeface="+mj-lt"/>
                    <a:ea typeface="微软雅黑" panose="020B0503020204020204" pitchFamily="34" charset="-122"/>
                    <a:cs typeface="Times" charset="0"/>
                  </a:rPr>
                  <a:t> random variable which sum by class is 1.</a:t>
                </a:r>
              </a:p>
              <a:p>
                <a:endParaRPr lang="en-US" dirty="0">
                  <a:latin typeface="+mj-lt"/>
                  <a:ea typeface="Microsoft YaHei" panose="020B0503020204020204" pitchFamily="34" charset="-122"/>
                  <a:cs typeface="Times" charset="0"/>
                </a:endParaRPr>
              </a:p>
              <a:p>
                <a:pPr marL="274320" indent="-228600">
                  <a:lnSpc>
                    <a:spcPct val="90000"/>
                  </a:lnSpc>
                  <a:spcBef>
                    <a:spcPts val="1800"/>
                  </a:spcBef>
                  <a:buClr>
                    <a:schemeClr val="tx1">
                      <a:lumMod val="65000"/>
                      <a:lumOff val="35000"/>
                    </a:schemeClr>
                  </a:buClr>
                  <a:buSzPct val="80000"/>
                  <a:buFont typeface="Arial" pitchFamily="34" charset="0"/>
                  <a:buChar char="•"/>
                </a:pPr>
                <a:r>
                  <a:rPr lang="en-US" sz="2600" b="1" dirty="0">
                    <a:latin typeface="+mj-lt"/>
                    <a:ea typeface="微软雅黑" panose="020B0503020204020204" pitchFamily="34" charset="-122"/>
                  </a:rPr>
                  <a:t>Iteration</a:t>
                </a:r>
              </a:p>
              <a:p>
                <a:r>
                  <a:rPr lang="en-US" sz="2200" dirty="0">
                    <a:solidFill>
                      <a:schemeClr val="tx1">
                        <a:lumMod val="75000"/>
                        <a:lumOff val="25000"/>
                      </a:schemeClr>
                    </a:solidFill>
                    <a:latin typeface="+mj-lt"/>
                    <a:ea typeface="微软雅黑" panose="020B0503020204020204" pitchFamily="34" charset="-122"/>
                    <a:cs typeface="Times" charset="0"/>
                  </a:rPr>
                  <a:t>We set the iteration as 200; There is also another stop sign which is </a:t>
                </a:r>
                <a14:m>
                  <m:oMath xmlns:m="http://schemas.openxmlformats.org/officeDocument/2006/math">
                    <m:d>
                      <m:dPr>
                        <m:begChr m:val="|"/>
                        <m:endChr m:val="|"/>
                        <m:ctrlPr>
                          <a:rPr lang="hr-HR" sz="2200" i="1">
                            <a:solidFill>
                              <a:schemeClr val="tx1">
                                <a:lumMod val="75000"/>
                                <a:lumOff val="25000"/>
                              </a:schemeClr>
                            </a:solidFill>
                            <a:latin typeface="Cambria Math" panose="02040503050406030204" pitchFamily="18" charset="0"/>
                            <a:ea typeface="微软雅黑" panose="020B0503020204020204" pitchFamily="34" charset="-122"/>
                            <a:cs typeface="Times" charset="0"/>
                          </a:rPr>
                        </m:ctrlPr>
                      </m:dPr>
                      <m:e>
                        <m:sSub>
                          <m:sSubPr>
                            <m:ctrlPr>
                              <a:rPr lang="en-US" sz="2200" i="1">
                                <a:solidFill>
                                  <a:schemeClr val="tx1">
                                    <a:lumMod val="75000"/>
                                    <a:lumOff val="25000"/>
                                  </a:schemeClr>
                                </a:solidFill>
                                <a:latin typeface="Cambria Math" panose="02040503050406030204" pitchFamily="18" charset="0"/>
                                <a:ea typeface="微软雅黑" panose="020B0503020204020204" pitchFamily="34" charset="-122"/>
                                <a:cs typeface="Times" charset="0"/>
                              </a:rPr>
                            </m:ctrlPr>
                          </m:sSubPr>
                          <m:e>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𝜋</m:t>
                            </m:r>
                          </m:e>
                          <m:sub>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𝑖</m:t>
                            </m:r>
                          </m:sub>
                        </m:sSub>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m:t>
                        </m:r>
                        <m:sSub>
                          <m:sSubPr>
                            <m:ctrlPr>
                              <a:rPr lang="en-US" sz="2200" i="1">
                                <a:solidFill>
                                  <a:schemeClr val="tx1">
                                    <a:lumMod val="75000"/>
                                    <a:lumOff val="25000"/>
                                  </a:schemeClr>
                                </a:solidFill>
                                <a:latin typeface="Cambria Math" panose="02040503050406030204" pitchFamily="18" charset="0"/>
                                <a:ea typeface="微软雅黑" panose="020B0503020204020204" pitchFamily="34" charset="-122"/>
                                <a:cs typeface="Times" charset="0"/>
                              </a:rPr>
                            </m:ctrlPr>
                          </m:sSubPr>
                          <m:e>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𝜋</m:t>
                            </m:r>
                          </m:e>
                          <m:sub>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𝑖</m:t>
                            </m:r>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−1</m:t>
                            </m:r>
                          </m:sub>
                        </m:sSub>
                      </m:e>
                    </m:d>
                    <m:r>
                      <a:rPr lang="en-US" sz="2200">
                        <a:solidFill>
                          <a:schemeClr val="tx1">
                            <a:lumMod val="75000"/>
                            <a:lumOff val="25000"/>
                          </a:schemeClr>
                        </a:solidFill>
                        <a:latin typeface="Cambria Math" panose="02040503050406030204" pitchFamily="18" charset="0"/>
                        <a:ea typeface="微软雅黑" panose="020B0503020204020204" pitchFamily="34" charset="-122"/>
                        <a:cs typeface="Times" charset="0"/>
                      </a:rPr>
                      <m:t>≤5</m:t>
                    </m:r>
                  </m:oMath>
                </a14:m>
                <a:endParaRPr lang="en-US" sz="2200" dirty="0">
                  <a:solidFill>
                    <a:schemeClr val="tx1">
                      <a:lumMod val="75000"/>
                      <a:lumOff val="25000"/>
                    </a:schemeClr>
                  </a:solidFill>
                  <a:latin typeface="+mj-lt"/>
                  <a:ea typeface="微软雅黑" panose="020B0503020204020204" pitchFamily="34" charset="-122"/>
                  <a:cs typeface="Times" charset="0"/>
                </a:endParaRPr>
              </a:p>
              <a:p>
                <a:endParaRPr lang="en-US" dirty="0">
                  <a:latin typeface="Times" charset="0"/>
                  <a:ea typeface="Times" charset="0"/>
                  <a:cs typeface="Times" charset="0"/>
                </a:endParaRPr>
              </a:p>
              <a:p>
                <a:r>
                  <a:rPr lang="en-US" dirty="0">
                    <a:latin typeface="Times" charset="0"/>
                    <a:ea typeface="Times" charset="0"/>
                    <a:cs typeface="Times" charset="0"/>
                  </a:rPr>
                  <a:t>     </a:t>
                </a:r>
              </a:p>
            </p:txBody>
          </p:sp>
        </mc:Choice>
        <mc:Fallback>
          <p:sp>
            <p:nvSpPr>
              <p:cNvPr id="5" name="TextBox 3">
                <a:extLst>
                  <a:ext uri="{FF2B5EF4-FFF2-40B4-BE49-F238E27FC236}">
                    <a16:creationId xmlns:a16="http://schemas.microsoft.com/office/drawing/2014/main" id="{3554E19C-A2B7-4D20-99AB-16D2977428E9}"/>
                  </a:ext>
                </a:extLst>
              </p:cNvPr>
              <p:cNvSpPr txBox="1">
                <a:spLocks noRot="1" noChangeAspect="1" noMove="1" noResize="1" noEditPoints="1" noAdjustHandles="1" noChangeArrowheads="1" noChangeShapeType="1" noTextEdit="1"/>
              </p:cNvSpPr>
              <p:nvPr/>
            </p:nvSpPr>
            <p:spPr>
              <a:xfrm>
                <a:off x="5789612" y="1846998"/>
                <a:ext cx="5562600" cy="5112169"/>
              </a:xfrm>
              <a:prstGeom prst="rect">
                <a:avLst/>
              </a:prstGeom>
              <a:blipFill>
                <a:blip r:embed="rId3"/>
                <a:stretch>
                  <a:fillRect l="-1425" t="-1788" r="-1754"/>
                </a:stretch>
              </a:blipFill>
            </p:spPr>
            <p:txBody>
              <a:bodyPr/>
              <a:lstStyle/>
              <a:p>
                <a:r>
                  <a:rPr lang="en-US">
                    <a:noFill/>
                  </a:rPr>
                  <a:t> </a:t>
                </a:r>
              </a:p>
            </p:txBody>
          </p:sp>
        </mc:Fallback>
      </mc:AlternateContent>
    </p:spTree>
    <p:extLst>
      <p:ext uri="{BB962C8B-B14F-4D97-AF65-F5344CB8AC3E}">
        <p14:creationId xmlns:p14="http://schemas.microsoft.com/office/powerpoint/2010/main" val="57575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5A57D-3409-4241-AE11-217AC4D05156}"/>
              </a:ext>
            </a:extLst>
          </p:cNvPr>
          <p:cNvSpPr>
            <a:spLocks noGrp="1"/>
          </p:cNvSpPr>
          <p:nvPr>
            <p:ph type="title"/>
          </p:nvPr>
        </p:nvSpPr>
        <p:spPr/>
        <p:txBody>
          <a:bodyPr>
            <a:normAutofit fontScale="90000"/>
          </a:bodyPr>
          <a:lstStyle/>
          <a:p>
            <a:r>
              <a:rPr lang="en-US" dirty="0"/>
              <a:t>Memory Based Model (Microsoft Data)</a:t>
            </a:r>
          </a:p>
        </p:txBody>
      </p:sp>
      <p:pic>
        <p:nvPicPr>
          <p:cNvPr id="4" name="内容占位符 3">
            <a:extLst>
              <a:ext uri="{FF2B5EF4-FFF2-40B4-BE49-F238E27FC236}">
                <a16:creationId xmlns:a16="http://schemas.microsoft.com/office/drawing/2014/main" id="{A7FF01F6-B357-4436-923C-D59752F9744E}"/>
              </a:ext>
            </a:extLst>
          </p:cNvPr>
          <p:cNvPicPr>
            <a:picLocks noGrp="1" noChangeAspect="1"/>
          </p:cNvPicPr>
          <p:nvPr>
            <p:ph idx="1"/>
          </p:nvPr>
        </p:nvPicPr>
        <p:blipFill>
          <a:blip r:embed="rId2"/>
          <a:stretch>
            <a:fillRect/>
          </a:stretch>
        </p:blipFill>
        <p:spPr>
          <a:xfrm>
            <a:off x="136698" y="1752600"/>
            <a:ext cx="9824351" cy="4495800"/>
          </a:xfrm>
          <a:prstGeom prst="rect">
            <a:avLst/>
          </a:prstGeom>
        </p:spPr>
      </p:pic>
      <p:pic>
        <p:nvPicPr>
          <p:cNvPr id="7" name="图形 6" descr="发送">
            <a:hlinkClick r:id="rId3"/>
            <a:extLst>
              <a:ext uri="{FF2B5EF4-FFF2-40B4-BE49-F238E27FC236}">
                <a16:creationId xmlns:a16="http://schemas.microsoft.com/office/drawing/2014/main" id="{8802BFFB-C1AF-4858-B30C-194F76D8C8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4412" y="5486400"/>
            <a:ext cx="914400" cy="914400"/>
          </a:xfrm>
          <a:prstGeom prst="rect">
            <a:avLst/>
          </a:prstGeom>
        </p:spPr>
      </p:pic>
    </p:spTree>
    <p:extLst>
      <p:ext uri="{BB962C8B-B14F-4D97-AF65-F5344CB8AC3E}">
        <p14:creationId xmlns:p14="http://schemas.microsoft.com/office/powerpoint/2010/main" val="28299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业务对比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163_TF02895266" id="{BCCA0B2B-889F-46F1-8012-75C05EE6F32E}" vid="{65FD34FA-6D7E-414D-B33E-4CBE2AC5DD1F}"/>
    </a:ext>
  </a:extLst>
</a:theme>
</file>

<file path=ppt/theme/theme2.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F2BE50-DDB3-465B-A26E-975A276D4362}">
  <ds:schemaRefs>
    <ds:schemaRef ds:uri="http://schemas.microsoft.com/sharepoint/v3/contenttype/forms"/>
  </ds:schemaRefs>
</ds:datastoreItem>
</file>

<file path=customXml/itemProps3.xml><?xml version="1.0" encoding="utf-8"?>
<ds:datastoreItem xmlns:ds="http://schemas.openxmlformats.org/officeDocument/2006/customXml" ds:itemID="{99220E13-D325-4A9E-AA7A-0D1409275EB9}">
  <ds:schemaRefs>
    <ds:schemaRef ds:uri="http://schemas.openxmlformats.org/package/2006/metadata/core-properties"/>
    <ds:schemaRef ds:uri="http://schemas.microsoft.com/office/2006/documentManagement/types"/>
    <ds:schemaRef ds:uri="a4f35948-e619-41b3-aa29-22878b09cfd2"/>
    <ds:schemaRef ds:uri="http://schemas.microsoft.com/office/infopath/2007/PartnerControls"/>
    <ds:schemaRef ds:uri="http://purl.org/dc/elements/1.1/"/>
    <ds:schemaRef ds:uri="http://schemas.microsoft.com/office/2006/metadata/properties"/>
    <ds:schemaRef ds:uri="http://purl.org/dc/terms/"/>
    <ds:schemaRef ds:uri="40262f94-9f35-4ac3-9a90-690165a166b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业务对比演示文稿（宽屏）</Template>
  <TotalTime>6904</TotalTime>
  <Words>1180</Words>
  <Application>Microsoft Office PowerPoint</Application>
  <PresentationFormat>自定义</PresentationFormat>
  <Paragraphs>216</Paragraphs>
  <Slides>15</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微软雅黑</vt:lpstr>
      <vt:lpstr>微软雅黑</vt:lpstr>
      <vt:lpstr>幼圆</vt:lpstr>
      <vt:lpstr>Arial</vt:lpstr>
      <vt:lpstr>Calibri</vt:lpstr>
      <vt:lpstr>Cambria Math</vt:lpstr>
      <vt:lpstr>Franklin Gothic Medium</vt:lpstr>
      <vt:lpstr>Times</vt:lpstr>
      <vt:lpstr>业务对比 16x9</vt:lpstr>
      <vt:lpstr>Project 4: Collaborative Filtering</vt:lpstr>
      <vt:lpstr>Agenda</vt:lpstr>
      <vt:lpstr>Data Processing</vt:lpstr>
      <vt:lpstr>Memory Based Algorithm</vt:lpstr>
      <vt:lpstr>Similarity Weight</vt:lpstr>
      <vt:lpstr>Selecting Neighbors</vt:lpstr>
      <vt:lpstr>Evaluation</vt:lpstr>
      <vt:lpstr>Model Based Algorithm                                    – Multinomial EM Algorithm</vt:lpstr>
      <vt:lpstr>Memory Based Model (Microsoft Data)</vt:lpstr>
      <vt:lpstr>Memory Based Model (EachMovie Data)</vt:lpstr>
      <vt:lpstr>Result Analysis</vt:lpstr>
      <vt:lpstr>Result Analysis</vt:lpstr>
      <vt:lpstr>Result Analysis</vt:lpstr>
      <vt:lpstr>SimRank Analysis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Collaborative Filtering</dc:title>
  <dc:creator>JUNKAI.ZHANG@baruchmail.cuny.edu</dc:creator>
  <cp:lastModifiedBy>JUNKAI.ZHANG@baruchmail.cuny.edu</cp:lastModifiedBy>
  <cp:revision>70</cp:revision>
  <dcterms:created xsi:type="dcterms:W3CDTF">2018-04-14T02:24:46Z</dcterms:created>
  <dcterms:modified xsi:type="dcterms:W3CDTF">2018-04-18T21:40:16Z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