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6" r:id="rId5"/>
    <p:sldId id="265" r:id="rId6"/>
    <p:sldId id="275" r:id="rId7"/>
    <p:sldId id="276" r:id="rId8"/>
    <p:sldId id="277" r:id="rId9"/>
    <p:sldId id="278" r:id="rId10"/>
    <p:sldId id="280" r:id="rId11"/>
    <p:sldId id="279" r:id="rId12"/>
    <p:sldId id="286" r:id="rId13"/>
    <p:sldId id="287" r:id="rId14"/>
    <p:sldId id="281" r:id="rId15"/>
    <p:sldId id="283" r:id="rId16"/>
    <p:sldId id="284" r:id="rId17"/>
    <p:sldId id="285" r:id="rId18"/>
    <p:sldId id="288" r:id="rId19"/>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5D5D"/>
    <a:srgbClr val="6E6E6E"/>
    <a:srgbClr val="EBEBEB"/>
    <a:srgbClr val="4F4E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769" autoAdjust="0"/>
  </p:normalViewPr>
  <p:slideViewPr>
    <p:cSldViewPr showGuides="1">
      <p:cViewPr varScale="1">
        <p:scale>
          <a:sx n="73" d="100"/>
          <a:sy n="73" d="100"/>
        </p:scale>
        <p:origin x="1070" y="62"/>
      </p:cViewPr>
      <p:guideLst>
        <p:guide orient="horz" pos="2160"/>
        <p:guide pos="3839"/>
      </p:guideLst>
    </p:cSldViewPr>
  </p:slideViewPr>
  <p:notesTextViewPr>
    <p:cViewPr>
      <p:scale>
        <a:sx n="1" d="1"/>
        <a:sy n="1" d="1"/>
      </p:scale>
      <p:origin x="0" y="0"/>
    </p:cViewPr>
  </p:notesTextViewPr>
  <p:notesViewPr>
    <p:cSldViewPr showGuides="1">
      <p:cViewPr varScale="1">
        <p:scale>
          <a:sx n="87" d="100"/>
          <a:sy n="87" d="100"/>
        </p:scale>
        <p:origin x="38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jpg"/></Relationships>
</file>

<file path=ppt/diagrams/_rels/drawing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D5D530-14C8-4CF1-A86E-1E72DE78967E}" type="doc">
      <dgm:prSet loTypeId="urn:microsoft.com/office/officeart/2005/8/layout/pList2" loCatId="list" qsTypeId="urn:microsoft.com/office/officeart/2005/8/quickstyle/simple1" qsCatId="simple" csTypeId="urn:microsoft.com/office/officeart/2005/8/colors/accent1_2" csCatId="accent1" phldr="1"/>
      <dgm:spPr/>
    </dgm:pt>
    <dgm:pt modelId="{3F9E6438-9F01-4BDF-97F2-BC45B3BC47A3}">
      <dgm:prSet phldrT="[文本]"/>
      <dgm:spPr>
        <a:solidFill>
          <a:srgbClr val="4F4E4E"/>
        </a:solidFill>
        <a:ln w="12700" cap="flat" cmpd="sng" algn="ctr">
          <a:solidFill>
            <a:prstClr val="white">
              <a:hueOff val="0"/>
              <a:satOff val="0"/>
              <a:lumOff val="0"/>
              <a:alphaOff val="0"/>
            </a:prstClr>
          </a:solidFill>
          <a:prstDash val="solid"/>
          <a:miter lim="800000"/>
        </a:ln>
        <a:effectLst/>
      </dgm:spPr>
      <dgm:t>
        <a:bodyPr spcFirstLastPara="0" vert="horz" wrap="square" lIns="163576" tIns="163576" rIns="163576" bIns="163576" numCol="1" spcCol="1270" anchor="t" anchorCtr="0"/>
        <a:lstStyle/>
        <a:p>
          <a:r>
            <a:rPr lang="en-US" altLang="zh-CN" dirty="0">
              <a:sym typeface="微软雅黑" panose="020B0503020204020204" pitchFamily="34" charset="-122"/>
            </a:rPr>
            <a:t>Rearrange the MS dataset by setting rows to users and columns to items. Assign </a:t>
          </a:r>
          <a:r>
            <a:rPr lang="en-US" altLang="zh-CN" b="1" dirty="0">
              <a:sym typeface="微软雅黑" panose="020B0503020204020204" pitchFamily="34" charset="-122"/>
            </a:rPr>
            <a:t>0</a:t>
          </a:r>
          <a:r>
            <a:rPr lang="en-US" altLang="zh-CN" dirty="0">
              <a:sym typeface="微软雅黑" panose="020B0503020204020204" pitchFamily="34" charset="-122"/>
            </a:rPr>
            <a:t> to those items which are not clicked by users</a:t>
          </a:r>
          <a:endParaRPr lang="zh-CN" altLang="en-US" dirty="0"/>
        </a:p>
      </dgm:t>
    </dgm:pt>
    <dgm:pt modelId="{9AF19F60-75AB-4843-9154-E1ECA04D9ABD}" type="parTrans" cxnId="{35AD1C28-60E2-40A0-A719-A5EC6CD1A268}">
      <dgm:prSet/>
      <dgm:spPr/>
      <dgm:t>
        <a:bodyPr/>
        <a:lstStyle/>
        <a:p>
          <a:endParaRPr lang="zh-CN" altLang="en-US"/>
        </a:p>
      </dgm:t>
    </dgm:pt>
    <dgm:pt modelId="{7F33A277-7F88-400C-A6B5-CFC1F9EEB9E0}" type="sibTrans" cxnId="{35AD1C28-60E2-40A0-A719-A5EC6CD1A268}">
      <dgm:prSet/>
      <dgm:spPr/>
      <dgm:t>
        <a:bodyPr/>
        <a:lstStyle/>
        <a:p>
          <a:endParaRPr lang="zh-CN" altLang="en-US"/>
        </a:p>
      </dgm:t>
    </dgm:pt>
    <dgm:pt modelId="{DA72CC8A-2AF3-4F1C-B109-5AA909253DD7}">
      <dgm:prSet phldrT="[文本]" custT="1"/>
      <dgm:spPr>
        <a:solidFill>
          <a:srgbClr val="4F4E4E"/>
        </a:solidFill>
        <a:ln w="12700" cap="flat" cmpd="sng" algn="ctr">
          <a:solidFill>
            <a:prstClr val="white">
              <a:hueOff val="0"/>
              <a:satOff val="0"/>
              <a:lumOff val="0"/>
              <a:alphaOff val="0"/>
            </a:prstClr>
          </a:solidFill>
          <a:prstDash val="solid"/>
          <a:miter lim="800000"/>
        </a:ln>
        <a:effectLst/>
      </dgm:spPr>
      <dgm:t>
        <a:bodyPr spcFirstLastPara="0" vert="horz" wrap="square" lIns="163576" tIns="163576" rIns="163576" bIns="163576" numCol="1" spcCol="1270" anchor="t" anchorCtr="0"/>
        <a:lstStyle/>
        <a:p>
          <a:pPr marL="0" lvl="0" indent="0" algn="ctr" defTabSz="1022350">
            <a:lnSpc>
              <a:spcPct val="90000"/>
            </a:lnSpc>
            <a:spcBef>
              <a:spcPct val="0"/>
            </a:spcBef>
            <a:spcAft>
              <a:spcPct val="35000"/>
            </a:spcAft>
            <a:buNone/>
          </a:pPr>
          <a:r>
            <a:rPr lang="en-US" altLang="zh-CN" sz="2300" kern="1200" dirty="0">
              <a:solidFill>
                <a:prstClr val="white"/>
              </a:solidFill>
              <a:latin typeface="Franklin Gothic Medium"/>
              <a:ea typeface="幼圆" panose="02010509060101010101" pitchFamily="49" charset="-122"/>
              <a:cs typeface="+mn-cs"/>
              <a:sym typeface="微软雅黑" panose="020B0503020204020204" pitchFamily="34" charset="-122"/>
            </a:rPr>
            <a:t>Rearrange the </a:t>
          </a:r>
          <a:r>
            <a:rPr lang="en-US" altLang="zh-CN" sz="2300" kern="1200" dirty="0" err="1">
              <a:solidFill>
                <a:prstClr val="white"/>
              </a:solidFill>
              <a:latin typeface="Franklin Gothic Medium"/>
              <a:ea typeface="幼圆" panose="02010509060101010101" pitchFamily="49" charset="-122"/>
              <a:cs typeface="+mn-cs"/>
              <a:sym typeface="微软雅黑" panose="020B0503020204020204" pitchFamily="34" charset="-122"/>
            </a:rPr>
            <a:t>EachMovie</a:t>
          </a:r>
          <a:r>
            <a:rPr lang="en-US" altLang="zh-CN" sz="2300" kern="1200" dirty="0">
              <a:solidFill>
                <a:prstClr val="white"/>
              </a:solidFill>
              <a:latin typeface="Franklin Gothic Medium"/>
              <a:ea typeface="幼圆" panose="02010509060101010101" pitchFamily="49" charset="-122"/>
              <a:cs typeface="+mn-cs"/>
              <a:sym typeface="微软雅黑" panose="020B0503020204020204" pitchFamily="34" charset="-122"/>
            </a:rPr>
            <a:t> dataset by setting rows to users and columns to movies. Assign NA to those movies which are not rated by users</a:t>
          </a:r>
          <a:endParaRPr lang="zh-CN" altLang="en-US" sz="2300" kern="1200" dirty="0">
            <a:solidFill>
              <a:prstClr val="white"/>
            </a:solidFill>
            <a:latin typeface="Franklin Gothic Medium"/>
            <a:ea typeface="幼圆" panose="02010509060101010101" pitchFamily="49" charset="-122"/>
            <a:cs typeface="+mn-cs"/>
          </a:endParaRPr>
        </a:p>
      </dgm:t>
    </dgm:pt>
    <dgm:pt modelId="{4D0D5BB7-1C56-4B6B-A68B-22146392CD1C}" type="parTrans" cxnId="{CEAA26EF-BBE5-4ACA-9C38-8FFADF42985C}">
      <dgm:prSet/>
      <dgm:spPr/>
      <dgm:t>
        <a:bodyPr/>
        <a:lstStyle/>
        <a:p>
          <a:endParaRPr lang="zh-CN" altLang="en-US"/>
        </a:p>
      </dgm:t>
    </dgm:pt>
    <dgm:pt modelId="{573A125D-39F7-4B8C-BA32-5FC01B5D238D}" type="sibTrans" cxnId="{CEAA26EF-BBE5-4ACA-9C38-8FFADF42985C}">
      <dgm:prSet/>
      <dgm:spPr/>
      <dgm:t>
        <a:bodyPr/>
        <a:lstStyle/>
        <a:p>
          <a:endParaRPr lang="zh-CN" altLang="en-US"/>
        </a:p>
      </dgm:t>
    </dgm:pt>
    <dgm:pt modelId="{49317001-722F-4B53-A07F-FBDFB86B45B9}" type="pres">
      <dgm:prSet presAssocID="{CCD5D530-14C8-4CF1-A86E-1E72DE78967E}" presName="Name0" presStyleCnt="0">
        <dgm:presLayoutVars>
          <dgm:dir/>
          <dgm:resizeHandles val="exact"/>
        </dgm:presLayoutVars>
      </dgm:prSet>
      <dgm:spPr/>
    </dgm:pt>
    <dgm:pt modelId="{B7835FAB-3220-44EC-AD5A-39F0601BBB83}" type="pres">
      <dgm:prSet presAssocID="{CCD5D530-14C8-4CF1-A86E-1E72DE78967E}" presName="bkgdShp" presStyleLbl="alignAccFollowNode1" presStyleIdx="0" presStyleCnt="1" custLinFactY="45577" custLinFactNeighborX="-638" custLinFactNeighborY="100000"/>
      <dgm:spPr>
        <a:solidFill>
          <a:srgbClr val="EBEBEB"/>
        </a:solidFill>
      </dgm:spPr>
    </dgm:pt>
    <dgm:pt modelId="{73F5A14B-7ED4-436D-9818-51443A38290E}" type="pres">
      <dgm:prSet presAssocID="{CCD5D530-14C8-4CF1-A86E-1E72DE78967E}" presName="linComp" presStyleCnt="0"/>
      <dgm:spPr/>
    </dgm:pt>
    <dgm:pt modelId="{25F7437E-B98E-41A3-88AF-C332598EF596}" type="pres">
      <dgm:prSet presAssocID="{3F9E6438-9F01-4BDF-97F2-BC45B3BC47A3}" presName="compNode" presStyleCnt="0"/>
      <dgm:spPr/>
    </dgm:pt>
    <dgm:pt modelId="{509AECEE-CFFC-4746-87D5-33C01A5DE335}" type="pres">
      <dgm:prSet presAssocID="{3F9E6438-9F01-4BDF-97F2-BC45B3BC47A3}" presName="node" presStyleLbl="node1" presStyleIdx="0" presStyleCnt="2">
        <dgm:presLayoutVars>
          <dgm:bulletEnabled val="1"/>
        </dgm:presLayoutVars>
      </dgm:prSet>
      <dgm:spPr>
        <a:xfrm rot="10800000">
          <a:off x="259306" y="1536413"/>
          <a:ext cx="3853328" cy="1877839"/>
        </a:xfrm>
        <a:prstGeom prst="round2SameRect">
          <a:avLst>
            <a:gd name="adj1" fmla="val 10500"/>
            <a:gd name="adj2" fmla="val 0"/>
          </a:avLst>
        </a:prstGeom>
      </dgm:spPr>
    </dgm:pt>
    <dgm:pt modelId="{698AECAA-BFF5-40FD-9671-DE672693A085}" type="pres">
      <dgm:prSet presAssocID="{3F9E6438-9F01-4BDF-97F2-BC45B3BC47A3}" presName="invisiNode" presStyleLbl="node1" presStyleIdx="0" presStyleCnt="2"/>
      <dgm:spPr/>
    </dgm:pt>
    <dgm:pt modelId="{B34BA906-DA5E-4DB1-BE53-BE6C852D3060}" type="pres">
      <dgm:prSet presAssocID="{3F9E6438-9F01-4BDF-97F2-BC45B3BC47A3}" presName="imagNode"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pt>
    <dgm:pt modelId="{FC0746A3-6315-43F3-9E7B-37909F01817E}" type="pres">
      <dgm:prSet presAssocID="{7F33A277-7F88-400C-A6B5-CFC1F9EEB9E0}" presName="sibTrans" presStyleLbl="sibTrans2D1" presStyleIdx="0" presStyleCnt="0"/>
      <dgm:spPr/>
    </dgm:pt>
    <dgm:pt modelId="{BAD8D687-4820-40CB-B168-C7D1A3CEC163}" type="pres">
      <dgm:prSet presAssocID="{DA72CC8A-2AF3-4F1C-B109-5AA909253DD7}" presName="compNode" presStyleCnt="0"/>
      <dgm:spPr/>
    </dgm:pt>
    <dgm:pt modelId="{0BEB1D32-A069-4F95-AD42-BE48E4687B1F}" type="pres">
      <dgm:prSet presAssocID="{DA72CC8A-2AF3-4F1C-B109-5AA909253DD7}" presName="node" presStyleLbl="node1" presStyleIdx="1" presStyleCnt="2">
        <dgm:presLayoutVars>
          <dgm:bulletEnabled val="1"/>
        </dgm:presLayoutVars>
      </dgm:prSet>
      <dgm:spPr>
        <a:xfrm rot="10800000">
          <a:off x="4497966" y="1536413"/>
          <a:ext cx="3853328" cy="1877839"/>
        </a:xfrm>
        <a:prstGeom prst="round2SameRect">
          <a:avLst>
            <a:gd name="adj1" fmla="val 10500"/>
            <a:gd name="adj2" fmla="val 0"/>
          </a:avLst>
        </a:prstGeom>
      </dgm:spPr>
    </dgm:pt>
    <dgm:pt modelId="{700B6115-00F6-443A-A0D3-137136EB2AB5}" type="pres">
      <dgm:prSet presAssocID="{DA72CC8A-2AF3-4F1C-B109-5AA909253DD7}" presName="invisiNode" presStyleLbl="node1" presStyleIdx="1" presStyleCnt="2"/>
      <dgm:spPr/>
    </dgm:pt>
    <dgm:pt modelId="{85D62EAA-287B-496A-9F16-3A0AF37B0CD6}" type="pres">
      <dgm:prSet presAssocID="{DA72CC8A-2AF3-4F1C-B109-5AA909253DD7}" presName="imagNode"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t="-7000" b="-7000"/>
          </a:stretch>
        </a:blipFill>
      </dgm:spPr>
    </dgm:pt>
  </dgm:ptLst>
  <dgm:cxnLst>
    <dgm:cxn modelId="{1B890C01-A23D-48A6-AD7F-89670B6DD7B4}" type="presOf" srcId="{3F9E6438-9F01-4BDF-97F2-BC45B3BC47A3}" destId="{509AECEE-CFFC-4746-87D5-33C01A5DE335}" srcOrd="0" destOrd="0" presId="urn:microsoft.com/office/officeart/2005/8/layout/pList2"/>
    <dgm:cxn modelId="{35AD1C28-60E2-40A0-A719-A5EC6CD1A268}" srcId="{CCD5D530-14C8-4CF1-A86E-1E72DE78967E}" destId="{3F9E6438-9F01-4BDF-97F2-BC45B3BC47A3}" srcOrd="0" destOrd="0" parTransId="{9AF19F60-75AB-4843-9154-E1ECA04D9ABD}" sibTransId="{7F33A277-7F88-400C-A6B5-CFC1F9EEB9E0}"/>
    <dgm:cxn modelId="{D29D114C-A0D5-4050-B7D3-FF901CD45553}" type="presOf" srcId="{7F33A277-7F88-400C-A6B5-CFC1F9EEB9E0}" destId="{FC0746A3-6315-43F3-9E7B-37909F01817E}" srcOrd="0" destOrd="0" presId="urn:microsoft.com/office/officeart/2005/8/layout/pList2"/>
    <dgm:cxn modelId="{B12959B7-5656-4E71-9EFC-1926A7672C48}" type="presOf" srcId="{DA72CC8A-2AF3-4F1C-B109-5AA909253DD7}" destId="{0BEB1D32-A069-4F95-AD42-BE48E4687B1F}" srcOrd="0" destOrd="0" presId="urn:microsoft.com/office/officeart/2005/8/layout/pList2"/>
    <dgm:cxn modelId="{E15C21C6-0ACC-4D79-97D2-AABBECCD68D8}" type="presOf" srcId="{CCD5D530-14C8-4CF1-A86E-1E72DE78967E}" destId="{49317001-722F-4B53-A07F-FBDFB86B45B9}" srcOrd="0" destOrd="0" presId="urn:microsoft.com/office/officeart/2005/8/layout/pList2"/>
    <dgm:cxn modelId="{CEAA26EF-BBE5-4ACA-9C38-8FFADF42985C}" srcId="{CCD5D530-14C8-4CF1-A86E-1E72DE78967E}" destId="{DA72CC8A-2AF3-4F1C-B109-5AA909253DD7}" srcOrd="1" destOrd="0" parTransId="{4D0D5BB7-1C56-4B6B-A68B-22146392CD1C}" sibTransId="{573A125D-39F7-4B8C-BA32-5FC01B5D238D}"/>
    <dgm:cxn modelId="{BCD30458-70C5-469F-958F-6DD567ACD9CC}" type="presParOf" srcId="{49317001-722F-4B53-A07F-FBDFB86B45B9}" destId="{B7835FAB-3220-44EC-AD5A-39F0601BBB83}" srcOrd="0" destOrd="0" presId="urn:microsoft.com/office/officeart/2005/8/layout/pList2"/>
    <dgm:cxn modelId="{FE4AFBB5-CB09-44EE-9406-4B7BC054283D}" type="presParOf" srcId="{49317001-722F-4B53-A07F-FBDFB86B45B9}" destId="{73F5A14B-7ED4-436D-9818-51443A38290E}" srcOrd="1" destOrd="0" presId="urn:microsoft.com/office/officeart/2005/8/layout/pList2"/>
    <dgm:cxn modelId="{492AC012-004C-4B7A-B7DA-7C7A2010DD71}" type="presParOf" srcId="{73F5A14B-7ED4-436D-9818-51443A38290E}" destId="{25F7437E-B98E-41A3-88AF-C332598EF596}" srcOrd="0" destOrd="0" presId="urn:microsoft.com/office/officeart/2005/8/layout/pList2"/>
    <dgm:cxn modelId="{5D95C059-C3BA-4680-9DF3-5E36C3738C1A}" type="presParOf" srcId="{25F7437E-B98E-41A3-88AF-C332598EF596}" destId="{509AECEE-CFFC-4746-87D5-33C01A5DE335}" srcOrd="0" destOrd="0" presId="urn:microsoft.com/office/officeart/2005/8/layout/pList2"/>
    <dgm:cxn modelId="{DCF9355F-0453-488A-8B29-20C441DC1BBF}" type="presParOf" srcId="{25F7437E-B98E-41A3-88AF-C332598EF596}" destId="{698AECAA-BFF5-40FD-9671-DE672693A085}" srcOrd="1" destOrd="0" presId="urn:microsoft.com/office/officeart/2005/8/layout/pList2"/>
    <dgm:cxn modelId="{56960EB6-7063-4DB2-AA42-1E86F05FD3B9}" type="presParOf" srcId="{25F7437E-B98E-41A3-88AF-C332598EF596}" destId="{B34BA906-DA5E-4DB1-BE53-BE6C852D3060}" srcOrd="2" destOrd="0" presId="urn:microsoft.com/office/officeart/2005/8/layout/pList2"/>
    <dgm:cxn modelId="{9B8062FA-5324-48EA-9FD6-8427D387BEDA}" type="presParOf" srcId="{73F5A14B-7ED4-436D-9818-51443A38290E}" destId="{FC0746A3-6315-43F3-9E7B-37909F01817E}" srcOrd="1" destOrd="0" presId="urn:microsoft.com/office/officeart/2005/8/layout/pList2"/>
    <dgm:cxn modelId="{CCFEFD1C-EA50-480C-B69C-8B9674ECEAC5}" type="presParOf" srcId="{73F5A14B-7ED4-436D-9818-51443A38290E}" destId="{BAD8D687-4820-40CB-B168-C7D1A3CEC163}" srcOrd="2" destOrd="0" presId="urn:microsoft.com/office/officeart/2005/8/layout/pList2"/>
    <dgm:cxn modelId="{5551B42B-9CA8-4CA8-9C92-1C6ECA1C3301}" type="presParOf" srcId="{BAD8D687-4820-40CB-B168-C7D1A3CEC163}" destId="{0BEB1D32-A069-4F95-AD42-BE48E4687B1F}" srcOrd="0" destOrd="0" presId="urn:microsoft.com/office/officeart/2005/8/layout/pList2"/>
    <dgm:cxn modelId="{FC7F4140-AFAF-4129-9281-DEECD355C4F4}" type="presParOf" srcId="{BAD8D687-4820-40CB-B168-C7D1A3CEC163}" destId="{700B6115-00F6-443A-A0D3-137136EB2AB5}" srcOrd="1" destOrd="0" presId="urn:microsoft.com/office/officeart/2005/8/layout/pList2"/>
    <dgm:cxn modelId="{4F3ADB2D-4020-4439-A955-8F989B7FDF76}" type="presParOf" srcId="{BAD8D687-4820-40CB-B168-C7D1A3CEC163}" destId="{85D62EAA-287B-496A-9F16-3A0AF37B0CD6}"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6B55DC-E739-489D-9CDE-62A81503F4BA}" type="doc">
      <dgm:prSet loTypeId="urn:microsoft.com/office/officeart/2005/8/layout/chevron2" loCatId="process" qsTypeId="urn:microsoft.com/office/officeart/2005/8/quickstyle/simple1" qsCatId="simple" csTypeId="urn:microsoft.com/office/officeart/2005/8/colors/accent1_4" csCatId="accent1" phldr="1"/>
      <dgm:spPr/>
      <dgm:t>
        <a:bodyPr/>
        <a:lstStyle/>
        <a:p>
          <a:endParaRPr lang="zh-CN" altLang="en-US"/>
        </a:p>
      </dgm:t>
    </dgm:pt>
    <dgm:pt modelId="{A9645C72-D65A-45AE-9F66-12C5DE721A37}">
      <dgm:prSet phldrT="[文本]"/>
      <dgm:spPr/>
      <dgm:t>
        <a:bodyPr/>
        <a:lstStyle/>
        <a:p>
          <a:r>
            <a:rPr lang="en-US" altLang="zh-CN" dirty="0"/>
            <a:t>Similarity Weighting</a:t>
          </a:r>
          <a:endParaRPr lang="zh-CN" altLang="en-US" dirty="0"/>
        </a:p>
      </dgm:t>
    </dgm:pt>
    <dgm:pt modelId="{3616153C-9965-4B63-9513-F02D3C2B681A}" type="parTrans" cxnId="{613AAC08-E94A-4557-B8F2-CD3F4A1F2404}">
      <dgm:prSet/>
      <dgm:spPr/>
      <dgm:t>
        <a:bodyPr/>
        <a:lstStyle/>
        <a:p>
          <a:endParaRPr lang="zh-CN" altLang="en-US"/>
        </a:p>
      </dgm:t>
    </dgm:pt>
    <dgm:pt modelId="{FAEA4E6A-A88A-4C62-95AD-F2ACA6D955EB}" type="sibTrans" cxnId="{613AAC08-E94A-4557-B8F2-CD3F4A1F2404}">
      <dgm:prSet/>
      <dgm:spPr/>
      <dgm:t>
        <a:bodyPr/>
        <a:lstStyle/>
        <a:p>
          <a:endParaRPr lang="zh-CN" altLang="en-US"/>
        </a:p>
      </dgm:t>
    </dgm:pt>
    <dgm:pt modelId="{9C98C347-49CB-4106-8148-60E1CEE66F42}">
      <dgm:prSet phldrT="[文本]"/>
      <dgm:spPr/>
      <dgm:t>
        <a:bodyPr/>
        <a:lstStyle/>
        <a:p>
          <a:r>
            <a:rPr lang="en-US" altLang="zh-CN" dirty="0"/>
            <a:t>Spearman Correlation(1,2)</a:t>
          </a:r>
          <a:endParaRPr lang="zh-CN" altLang="en-US" dirty="0"/>
        </a:p>
      </dgm:t>
    </dgm:pt>
    <dgm:pt modelId="{D7C182F9-9DD7-43BB-A956-B204448D600E}" type="parTrans" cxnId="{06CA9295-C1C4-474E-878D-C9BB34140367}">
      <dgm:prSet/>
      <dgm:spPr/>
      <dgm:t>
        <a:bodyPr/>
        <a:lstStyle/>
        <a:p>
          <a:endParaRPr lang="zh-CN" altLang="en-US"/>
        </a:p>
      </dgm:t>
    </dgm:pt>
    <dgm:pt modelId="{EC5D32A3-A750-46BB-801F-47DF80A2F216}" type="sibTrans" cxnId="{06CA9295-C1C4-474E-878D-C9BB34140367}">
      <dgm:prSet/>
      <dgm:spPr/>
      <dgm:t>
        <a:bodyPr/>
        <a:lstStyle/>
        <a:p>
          <a:endParaRPr lang="zh-CN" altLang="en-US"/>
        </a:p>
      </dgm:t>
    </dgm:pt>
    <dgm:pt modelId="{441D2E71-C5EE-4F9A-9755-73B814C9F55F}">
      <dgm:prSet phldrT="[文本]"/>
      <dgm:spPr/>
      <dgm:t>
        <a:bodyPr/>
        <a:lstStyle/>
        <a:p>
          <a:r>
            <a:rPr lang="en-US" altLang="zh-CN" dirty="0"/>
            <a:t>Variance Weighting</a:t>
          </a:r>
          <a:endParaRPr lang="zh-CN" altLang="en-US" dirty="0"/>
        </a:p>
      </dgm:t>
    </dgm:pt>
    <dgm:pt modelId="{563DFE2C-9E39-4ACB-B2CB-8316E020E306}" type="parTrans" cxnId="{0E35D2EA-F40A-449C-A652-3486E8711E7D}">
      <dgm:prSet/>
      <dgm:spPr/>
      <dgm:t>
        <a:bodyPr/>
        <a:lstStyle/>
        <a:p>
          <a:endParaRPr lang="zh-CN" altLang="en-US"/>
        </a:p>
      </dgm:t>
    </dgm:pt>
    <dgm:pt modelId="{92B1017F-85D0-4B88-B455-5DF9CAA9D475}" type="sibTrans" cxnId="{0E35D2EA-F40A-449C-A652-3486E8711E7D}">
      <dgm:prSet/>
      <dgm:spPr/>
      <dgm:t>
        <a:bodyPr/>
        <a:lstStyle/>
        <a:p>
          <a:endParaRPr lang="zh-CN" altLang="en-US"/>
        </a:p>
      </dgm:t>
    </dgm:pt>
    <dgm:pt modelId="{02F2A4CD-A3FB-4CE5-9545-2662AA365A28}">
      <dgm:prSet phldrT="[文本]"/>
      <dgm:spPr/>
      <dgm:t>
        <a:bodyPr/>
        <a:lstStyle/>
        <a:p>
          <a:r>
            <a:rPr lang="en-US" altLang="zh-CN" dirty="0"/>
            <a:t>No</a:t>
          </a:r>
          <a:endParaRPr lang="zh-CN" altLang="en-US" dirty="0"/>
        </a:p>
      </dgm:t>
    </dgm:pt>
    <dgm:pt modelId="{01D5D5B3-77F7-4677-B32F-67F7AB725976}" type="parTrans" cxnId="{0675B741-6CE9-415A-8C3B-02E7F6F4EB9E}">
      <dgm:prSet/>
      <dgm:spPr/>
      <dgm:t>
        <a:bodyPr/>
        <a:lstStyle/>
        <a:p>
          <a:endParaRPr lang="zh-CN" altLang="en-US"/>
        </a:p>
      </dgm:t>
    </dgm:pt>
    <dgm:pt modelId="{74967CDF-D146-42A1-BBA8-0299CA4ABB79}" type="sibTrans" cxnId="{0675B741-6CE9-415A-8C3B-02E7F6F4EB9E}">
      <dgm:prSet/>
      <dgm:spPr/>
      <dgm:t>
        <a:bodyPr/>
        <a:lstStyle/>
        <a:p>
          <a:endParaRPr lang="zh-CN" altLang="en-US"/>
        </a:p>
      </dgm:t>
    </dgm:pt>
    <dgm:pt modelId="{0493E5F6-7F72-45CF-9199-72953067DFC8}">
      <dgm:prSet phldrT="[文本]"/>
      <dgm:spPr/>
      <dgm:t>
        <a:bodyPr/>
        <a:lstStyle/>
        <a:p>
          <a:r>
            <a:rPr lang="en-US" altLang="zh-CN" dirty="0"/>
            <a:t>Selecting Neighbors</a:t>
          </a:r>
          <a:endParaRPr lang="zh-CN" altLang="en-US" dirty="0"/>
        </a:p>
      </dgm:t>
    </dgm:pt>
    <dgm:pt modelId="{F8861520-CB91-4F67-AB06-83F410823B8B}" type="parTrans" cxnId="{C31B66DB-6FCC-4239-848C-54EB929DDEDD}">
      <dgm:prSet/>
      <dgm:spPr/>
      <dgm:t>
        <a:bodyPr/>
        <a:lstStyle/>
        <a:p>
          <a:endParaRPr lang="zh-CN" altLang="en-US"/>
        </a:p>
      </dgm:t>
    </dgm:pt>
    <dgm:pt modelId="{AE92189F-87E9-48E5-9DF3-EA7E2DA89EBF}" type="sibTrans" cxnId="{C31B66DB-6FCC-4239-848C-54EB929DDEDD}">
      <dgm:prSet/>
      <dgm:spPr/>
      <dgm:t>
        <a:bodyPr/>
        <a:lstStyle/>
        <a:p>
          <a:endParaRPr lang="zh-CN" altLang="en-US"/>
        </a:p>
      </dgm:t>
    </dgm:pt>
    <dgm:pt modelId="{1FC21AB5-1492-4F67-AAC7-7884937A56B8}">
      <dgm:prSet phldrT="[文本]"/>
      <dgm:spPr/>
      <dgm:t>
        <a:bodyPr/>
        <a:lstStyle/>
        <a:p>
          <a:r>
            <a:rPr lang="en-US" altLang="zh-CN" dirty="0"/>
            <a:t>Weight Threshold</a:t>
          </a:r>
          <a:endParaRPr lang="zh-CN" altLang="en-US" dirty="0"/>
        </a:p>
      </dgm:t>
    </dgm:pt>
    <dgm:pt modelId="{867A08A2-73F1-410A-8753-7901804113C7}" type="parTrans" cxnId="{B8BC67C5-B615-493C-8A0C-3FD2201D70DC}">
      <dgm:prSet/>
      <dgm:spPr/>
      <dgm:t>
        <a:bodyPr/>
        <a:lstStyle/>
        <a:p>
          <a:endParaRPr lang="zh-CN" altLang="en-US"/>
        </a:p>
      </dgm:t>
    </dgm:pt>
    <dgm:pt modelId="{ACDAD027-3231-4E89-BFCF-BD2122C83BCA}" type="sibTrans" cxnId="{B8BC67C5-B615-493C-8A0C-3FD2201D70DC}">
      <dgm:prSet/>
      <dgm:spPr/>
      <dgm:t>
        <a:bodyPr/>
        <a:lstStyle/>
        <a:p>
          <a:endParaRPr lang="zh-CN" altLang="en-US"/>
        </a:p>
      </dgm:t>
    </dgm:pt>
    <dgm:pt modelId="{ACA919E8-5764-44A3-A983-AE222F30B70A}">
      <dgm:prSet phldrT="[文本]"/>
      <dgm:spPr/>
      <dgm:t>
        <a:bodyPr/>
        <a:lstStyle/>
        <a:p>
          <a:r>
            <a:rPr lang="en-US" altLang="zh-CN" dirty="0"/>
            <a:t>Evaluation</a:t>
          </a:r>
          <a:endParaRPr lang="zh-CN" altLang="en-US" dirty="0"/>
        </a:p>
      </dgm:t>
    </dgm:pt>
    <dgm:pt modelId="{5ECD60E1-9047-4B22-A198-BD2CA8B3C90F}" type="parTrans" cxnId="{2FB895D6-96AD-41BB-87C2-336372D68A69}">
      <dgm:prSet/>
      <dgm:spPr/>
      <dgm:t>
        <a:bodyPr/>
        <a:lstStyle/>
        <a:p>
          <a:endParaRPr lang="zh-CN" altLang="en-US"/>
        </a:p>
      </dgm:t>
    </dgm:pt>
    <dgm:pt modelId="{5DDD44B7-BE8E-4712-81E4-100668A488ED}" type="sibTrans" cxnId="{2FB895D6-96AD-41BB-87C2-336372D68A69}">
      <dgm:prSet/>
      <dgm:spPr/>
      <dgm:t>
        <a:bodyPr/>
        <a:lstStyle/>
        <a:p>
          <a:endParaRPr lang="zh-CN" altLang="en-US"/>
        </a:p>
      </dgm:t>
    </dgm:pt>
    <dgm:pt modelId="{8F7F0F3B-96B2-40B7-81C4-647FA0108BB0}">
      <dgm:prSet/>
      <dgm:spPr/>
      <dgm:t>
        <a:bodyPr/>
        <a:lstStyle/>
        <a:p>
          <a:r>
            <a:rPr lang="en-US" altLang="zh-CN" dirty="0"/>
            <a:t>Mean Square Difference(1,2)</a:t>
          </a:r>
          <a:endParaRPr lang="zh-CN" altLang="en-US" dirty="0"/>
        </a:p>
      </dgm:t>
    </dgm:pt>
    <dgm:pt modelId="{0FC61FBC-7E56-4CBA-A5E5-FDA53EAE45B2}" type="parTrans" cxnId="{3B3199C1-487F-4F19-BC3E-D78AFA34A337}">
      <dgm:prSet/>
      <dgm:spPr/>
      <dgm:t>
        <a:bodyPr/>
        <a:lstStyle/>
        <a:p>
          <a:endParaRPr lang="zh-CN" altLang="en-US"/>
        </a:p>
      </dgm:t>
    </dgm:pt>
    <dgm:pt modelId="{88871E62-E8C1-4D7D-9DEC-50F495F20BF6}" type="sibTrans" cxnId="{3B3199C1-487F-4F19-BC3E-D78AFA34A337}">
      <dgm:prSet/>
      <dgm:spPr/>
      <dgm:t>
        <a:bodyPr/>
        <a:lstStyle/>
        <a:p>
          <a:endParaRPr lang="zh-CN" altLang="en-US"/>
        </a:p>
      </dgm:t>
    </dgm:pt>
    <dgm:pt modelId="{4E232BC7-9319-4C52-9971-F67AC29DBDC4}">
      <dgm:prSet/>
      <dgm:spPr/>
      <dgm:t>
        <a:bodyPr/>
        <a:lstStyle/>
        <a:p>
          <a:r>
            <a:rPr lang="en-US" altLang="zh-CN" dirty="0"/>
            <a:t>SimRank(1)</a:t>
          </a:r>
          <a:endParaRPr lang="zh-CN" altLang="en-US" dirty="0"/>
        </a:p>
      </dgm:t>
    </dgm:pt>
    <dgm:pt modelId="{45C870D6-9EB4-4A05-8A65-C237E28F1F24}" type="parTrans" cxnId="{4F80306F-F6E4-4B6F-843A-D1BC5E2936CC}">
      <dgm:prSet/>
      <dgm:spPr/>
      <dgm:t>
        <a:bodyPr/>
        <a:lstStyle/>
        <a:p>
          <a:endParaRPr lang="zh-CN" altLang="en-US"/>
        </a:p>
      </dgm:t>
    </dgm:pt>
    <dgm:pt modelId="{84C5E163-0236-4A6F-B368-2321CC7175EF}" type="sibTrans" cxnId="{4F80306F-F6E4-4B6F-843A-D1BC5E2936CC}">
      <dgm:prSet/>
      <dgm:spPr/>
      <dgm:t>
        <a:bodyPr/>
        <a:lstStyle/>
        <a:p>
          <a:endParaRPr lang="zh-CN" altLang="en-US"/>
        </a:p>
      </dgm:t>
    </dgm:pt>
    <dgm:pt modelId="{2A4E8A17-D646-40D2-B388-595A22154791}">
      <dgm:prSet/>
      <dgm:spPr/>
      <dgm:t>
        <a:bodyPr/>
        <a:lstStyle/>
        <a:p>
          <a:r>
            <a:rPr lang="en-US" altLang="zh-CN" dirty="0"/>
            <a:t>Best-n-estimator</a:t>
          </a:r>
          <a:endParaRPr lang="zh-CN" altLang="en-US" dirty="0"/>
        </a:p>
      </dgm:t>
    </dgm:pt>
    <dgm:pt modelId="{85A79313-232A-4328-B973-2479726C1813}" type="parTrans" cxnId="{93A4438A-259B-4BF5-821A-C80057D58CD4}">
      <dgm:prSet/>
      <dgm:spPr/>
      <dgm:t>
        <a:bodyPr/>
        <a:lstStyle/>
        <a:p>
          <a:endParaRPr lang="zh-CN" altLang="en-US"/>
        </a:p>
      </dgm:t>
    </dgm:pt>
    <dgm:pt modelId="{6C2A113E-2976-42EC-A87F-3F5E73BAE912}" type="sibTrans" cxnId="{93A4438A-259B-4BF5-821A-C80057D58CD4}">
      <dgm:prSet/>
      <dgm:spPr/>
      <dgm:t>
        <a:bodyPr/>
        <a:lstStyle/>
        <a:p>
          <a:endParaRPr lang="zh-CN" altLang="en-US"/>
        </a:p>
      </dgm:t>
    </dgm:pt>
    <dgm:pt modelId="{744FF2A6-8A1F-4C3C-9BE5-F2B598457490}">
      <dgm:prSet/>
      <dgm:spPr/>
      <dgm:t>
        <a:bodyPr/>
        <a:lstStyle/>
        <a:p>
          <a:r>
            <a:rPr lang="en-US" altLang="zh-CN" dirty="0"/>
            <a:t>Combined</a:t>
          </a:r>
          <a:endParaRPr lang="zh-CN" altLang="en-US" dirty="0"/>
        </a:p>
      </dgm:t>
    </dgm:pt>
    <dgm:pt modelId="{5AE1F739-06A6-4896-8192-4EFCE9F1A4BB}" type="parTrans" cxnId="{273D98FD-9E18-4AA4-B5AF-B9C540F71F10}">
      <dgm:prSet/>
      <dgm:spPr/>
      <dgm:t>
        <a:bodyPr/>
        <a:lstStyle/>
        <a:p>
          <a:endParaRPr lang="zh-CN" altLang="en-US"/>
        </a:p>
      </dgm:t>
    </dgm:pt>
    <dgm:pt modelId="{FE0F608F-941F-4C0C-82F8-06393A28D25D}" type="sibTrans" cxnId="{273D98FD-9E18-4AA4-B5AF-B9C540F71F10}">
      <dgm:prSet/>
      <dgm:spPr/>
      <dgm:t>
        <a:bodyPr/>
        <a:lstStyle/>
        <a:p>
          <a:endParaRPr lang="zh-CN" altLang="en-US"/>
        </a:p>
      </dgm:t>
    </dgm:pt>
    <dgm:pt modelId="{459B5540-EC8A-4444-8035-4B57B59A90AF}">
      <dgm:prSet/>
      <dgm:spPr/>
      <dgm:t>
        <a:bodyPr/>
        <a:lstStyle/>
        <a:p>
          <a:r>
            <a:rPr lang="en-US" altLang="zh-CN" dirty="0"/>
            <a:t>Rank Score(1)</a:t>
          </a:r>
          <a:endParaRPr lang="zh-CN" altLang="en-US" dirty="0"/>
        </a:p>
      </dgm:t>
    </dgm:pt>
    <dgm:pt modelId="{5B92DF15-5CCC-40DA-AF46-54B7B52A1BF0}" type="parTrans" cxnId="{2F21B25E-BACF-4F85-905B-E814FE92FBB0}">
      <dgm:prSet/>
      <dgm:spPr/>
      <dgm:t>
        <a:bodyPr/>
        <a:lstStyle/>
        <a:p>
          <a:endParaRPr lang="zh-CN" altLang="en-US"/>
        </a:p>
      </dgm:t>
    </dgm:pt>
    <dgm:pt modelId="{B240701F-A5BD-4C85-9138-088FD90D0E29}" type="sibTrans" cxnId="{2F21B25E-BACF-4F85-905B-E814FE92FBB0}">
      <dgm:prSet/>
      <dgm:spPr/>
      <dgm:t>
        <a:bodyPr/>
        <a:lstStyle/>
        <a:p>
          <a:endParaRPr lang="zh-CN" altLang="en-US"/>
        </a:p>
      </dgm:t>
    </dgm:pt>
    <dgm:pt modelId="{8F15F928-D73E-4B37-A24E-57F987C6CC29}">
      <dgm:prSet/>
      <dgm:spPr/>
      <dgm:t>
        <a:bodyPr/>
        <a:lstStyle/>
        <a:p>
          <a:r>
            <a:rPr lang="en-US" altLang="zh-CN" dirty="0"/>
            <a:t>Mean Absolute Error(2)</a:t>
          </a:r>
          <a:endParaRPr lang="zh-CN" altLang="en-US" dirty="0"/>
        </a:p>
      </dgm:t>
    </dgm:pt>
    <dgm:pt modelId="{51BEF77C-93C8-4C33-8397-999428058CF9}" type="parTrans" cxnId="{5FA5562A-179C-4D8B-A431-D869935F77F6}">
      <dgm:prSet/>
      <dgm:spPr/>
      <dgm:t>
        <a:bodyPr/>
        <a:lstStyle/>
        <a:p>
          <a:endParaRPr lang="zh-CN" altLang="en-US"/>
        </a:p>
      </dgm:t>
    </dgm:pt>
    <dgm:pt modelId="{BE1FD180-374F-465E-8764-983D2A9BE127}" type="sibTrans" cxnId="{5FA5562A-179C-4D8B-A431-D869935F77F6}">
      <dgm:prSet/>
      <dgm:spPr/>
      <dgm:t>
        <a:bodyPr/>
        <a:lstStyle/>
        <a:p>
          <a:endParaRPr lang="zh-CN" altLang="en-US"/>
        </a:p>
      </dgm:t>
    </dgm:pt>
    <dgm:pt modelId="{0B4FFE60-2F6E-4735-A119-C3BF378BE57E}" type="pres">
      <dgm:prSet presAssocID="{B46B55DC-E739-489D-9CDE-62A81503F4BA}" presName="linearFlow" presStyleCnt="0">
        <dgm:presLayoutVars>
          <dgm:dir/>
          <dgm:animLvl val="lvl"/>
          <dgm:resizeHandles val="exact"/>
        </dgm:presLayoutVars>
      </dgm:prSet>
      <dgm:spPr/>
    </dgm:pt>
    <dgm:pt modelId="{323E94D6-995D-4487-8600-C34C90A18B55}" type="pres">
      <dgm:prSet presAssocID="{A9645C72-D65A-45AE-9F66-12C5DE721A37}" presName="composite" presStyleCnt="0"/>
      <dgm:spPr/>
    </dgm:pt>
    <dgm:pt modelId="{FBB3DF2A-80E4-47AA-8A82-088E9C098E08}" type="pres">
      <dgm:prSet presAssocID="{A9645C72-D65A-45AE-9F66-12C5DE721A37}" presName="parentText" presStyleLbl="alignNode1" presStyleIdx="0" presStyleCnt="4">
        <dgm:presLayoutVars>
          <dgm:chMax val="1"/>
          <dgm:bulletEnabled val="1"/>
        </dgm:presLayoutVars>
      </dgm:prSet>
      <dgm:spPr/>
    </dgm:pt>
    <dgm:pt modelId="{B85D25B3-2716-4BC4-9806-3D9C653F094F}" type="pres">
      <dgm:prSet presAssocID="{A9645C72-D65A-45AE-9F66-12C5DE721A37}" presName="descendantText" presStyleLbl="alignAcc1" presStyleIdx="0" presStyleCnt="4">
        <dgm:presLayoutVars>
          <dgm:bulletEnabled val="1"/>
        </dgm:presLayoutVars>
      </dgm:prSet>
      <dgm:spPr/>
    </dgm:pt>
    <dgm:pt modelId="{2CAEDB43-46F1-4E7A-BED7-2F033336AB0B}" type="pres">
      <dgm:prSet presAssocID="{FAEA4E6A-A88A-4C62-95AD-F2ACA6D955EB}" presName="sp" presStyleCnt="0"/>
      <dgm:spPr/>
    </dgm:pt>
    <dgm:pt modelId="{FF34DC28-990A-4289-AE13-3719E7679AB8}" type="pres">
      <dgm:prSet presAssocID="{441D2E71-C5EE-4F9A-9755-73B814C9F55F}" presName="composite" presStyleCnt="0"/>
      <dgm:spPr/>
    </dgm:pt>
    <dgm:pt modelId="{D2BBF7AB-103D-424F-8115-B6B8E5CAEC6E}" type="pres">
      <dgm:prSet presAssocID="{441D2E71-C5EE-4F9A-9755-73B814C9F55F}" presName="parentText" presStyleLbl="alignNode1" presStyleIdx="1" presStyleCnt="4">
        <dgm:presLayoutVars>
          <dgm:chMax val="1"/>
          <dgm:bulletEnabled val="1"/>
        </dgm:presLayoutVars>
      </dgm:prSet>
      <dgm:spPr/>
    </dgm:pt>
    <dgm:pt modelId="{CC450584-E65A-445D-B355-D48A2E371BAF}" type="pres">
      <dgm:prSet presAssocID="{441D2E71-C5EE-4F9A-9755-73B814C9F55F}" presName="descendantText" presStyleLbl="alignAcc1" presStyleIdx="1" presStyleCnt="4">
        <dgm:presLayoutVars>
          <dgm:bulletEnabled val="1"/>
        </dgm:presLayoutVars>
      </dgm:prSet>
      <dgm:spPr/>
    </dgm:pt>
    <dgm:pt modelId="{343F7B0F-3F1A-409F-82BD-BBF598FE2760}" type="pres">
      <dgm:prSet presAssocID="{92B1017F-85D0-4B88-B455-5DF9CAA9D475}" presName="sp" presStyleCnt="0"/>
      <dgm:spPr/>
    </dgm:pt>
    <dgm:pt modelId="{1384B861-85FB-4052-9ACD-E7F39A37176A}" type="pres">
      <dgm:prSet presAssocID="{0493E5F6-7F72-45CF-9199-72953067DFC8}" presName="composite" presStyleCnt="0"/>
      <dgm:spPr/>
    </dgm:pt>
    <dgm:pt modelId="{4EC6BE7D-7608-4BB5-BECA-78BAEC28C9C4}" type="pres">
      <dgm:prSet presAssocID="{0493E5F6-7F72-45CF-9199-72953067DFC8}" presName="parentText" presStyleLbl="alignNode1" presStyleIdx="2" presStyleCnt="4">
        <dgm:presLayoutVars>
          <dgm:chMax val="1"/>
          <dgm:bulletEnabled val="1"/>
        </dgm:presLayoutVars>
      </dgm:prSet>
      <dgm:spPr/>
    </dgm:pt>
    <dgm:pt modelId="{243DD207-88E5-4139-B212-44AC74965263}" type="pres">
      <dgm:prSet presAssocID="{0493E5F6-7F72-45CF-9199-72953067DFC8}" presName="descendantText" presStyleLbl="alignAcc1" presStyleIdx="2" presStyleCnt="4">
        <dgm:presLayoutVars>
          <dgm:bulletEnabled val="1"/>
        </dgm:presLayoutVars>
      </dgm:prSet>
      <dgm:spPr/>
    </dgm:pt>
    <dgm:pt modelId="{08235564-A8F0-4CC0-92EC-6ACD565607A6}" type="pres">
      <dgm:prSet presAssocID="{AE92189F-87E9-48E5-9DF3-EA7E2DA89EBF}" presName="sp" presStyleCnt="0"/>
      <dgm:spPr/>
    </dgm:pt>
    <dgm:pt modelId="{84AB1CF3-3164-41E4-A465-AB6BCE4BB606}" type="pres">
      <dgm:prSet presAssocID="{ACA919E8-5764-44A3-A983-AE222F30B70A}" presName="composite" presStyleCnt="0"/>
      <dgm:spPr/>
    </dgm:pt>
    <dgm:pt modelId="{252E9C7B-9FED-4CCD-B05D-24F2343D77C2}" type="pres">
      <dgm:prSet presAssocID="{ACA919E8-5764-44A3-A983-AE222F30B70A}" presName="parentText" presStyleLbl="alignNode1" presStyleIdx="3" presStyleCnt="4">
        <dgm:presLayoutVars>
          <dgm:chMax val="1"/>
          <dgm:bulletEnabled val="1"/>
        </dgm:presLayoutVars>
      </dgm:prSet>
      <dgm:spPr/>
    </dgm:pt>
    <dgm:pt modelId="{1D4AD364-EA27-458D-8D0C-02116113446D}" type="pres">
      <dgm:prSet presAssocID="{ACA919E8-5764-44A3-A983-AE222F30B70A}" presName="descendantText" presStyleLbl="alignAcc1" presStyleIdx="3" presStyleCnt="4">
        <dgm:presLayoutVars>
          <dgm:bulletEnabled val="1"/>
        </dgm:presLayoutVars>
      </dgm:prSet>
      <dgm:spPr/>
    </dgm:pt>
  </dgm:ptLst>
  <dgm:cxnLst>
    <dgm:cxn modelId="{33179201-F96A-4FB3-B511-A72CD68C582E}" type="presOf" srcId="{4E232BC7-9319-4C52-9971-F67AC29DBDC4}" destId="{B85D25B3-2716-4BC4-9806-3D9C653F094F}" srcOrd="0" destOrd="2" presId="urn:microsoft.com/office/officeart/2005/8/layout/chevron2"/>
    <dgm:cxn modelId="{613AAC08-E94A-4557-B8F2-CD3F4A1F2404}" srcId="{B46B55DC-E739-489D-9CDE-62A81503F4BA}" destId="{A9645C72-D65A-45AE-9F66-12C5DE721A37}" srcOrd="0" destOrd="0" parTransId="{3616153C-9965-4B63-9513-F02D3C2B681A}" sibTransId="{FAEA4E6A-A88A-4C62-95AD-F2ACA6D955EB}"/>
    <dgm:cxn modelId="{73BD691B-1A4E-48C1-A869-D90D21F1FBB6}" type="presOf" srcId="{8F15F928-D73E-4B37-A24E-57F987C6CC29}" destId="{1D4AD364-EA27-458D-8D0C-02116113446D}" srcOrd="0" destOrd="1" presId="urn:microsoft.com/office/officeart/2005/8/layout/chevron2"/>
    <dgm:cxn modelId="{A895AD1F-2843-4642-88F2-FCAC749A4D19}" type="presOf" srcId="{2A4E8A17-D646-40D2-B388-595A22154791}" destId="{243DD207-88E5-4139-B212-44AC74965263}" srcOrd="0" destOrd="1" presId="urn:microsoft.com/office/officeart/2005/8/layout/chevron2"/>
    <dgm:cxn modelId="{5FA5562A-179C-4D8B-A431-D869935F77F6}" srcId="{ACA919E8-5764-44A3-A983-AE222F30B70A}" destId="{8F15F928-D73E-4B37-A24E-57F987C6CC29}" srcOrd="1" destOrd="0" parTransId="{51BEF77C-93C8-4C33-8397-999428058CF9}" sibTransId="{BE1FD180-374F-465E-8764-983D2A9BE127}"/>
    <dgm:cxn modelId="{AF98C12E-26A0-4CB6-9E52-D975BC344BA6}" type="presOf" srcId="{8F7F0F3B-96B2-40B7-81C4-647FA0108BB0}" destId="{B85D25B3-2716-4BC4-9806-3D9C653F094F}" srcOrd="0" destOrd="1" presId="urn:microsoft.com/office/officeart/2005/8/layout/chevron2"/>
    <dgm:cxn modelId="{2F21B25E-BACF-4F85-905B-E814FE92FBB0}" srcId="{ACA919E8-5764-44A3-A983-AE222F30B70A}" destId="{459B5540-EC8A-4444-8035-4B57B59A90AF}" srcOrd="0" destOrd="0" parTransId="{5B92DF15-5CCC-40DA-AF46-54B7B52A1BF0}" sibTransId="{B240701F-A5BD-4C85-9138-088FD90D0E29}"/>
    <dgm:cxn modelId="{0675B741-6CE9-415A-8C3B-02E7F6F4EB9E}" srcId="{441D2E71-C5EE-4F9A-9755-73B814C9F55F}" destId="{02F2A4CD-A3FB-4CE5-9545-2662AA365A28}" srcOrd="0" destOrd="0" parTransId="{01D5D5B3-77F7-4677-B32F-67F7AB725976}" sibTransId="{74967CDF-D146-42A1-BBA8-0299CA4ABB79}"/>
    <dgm:cxn modelId="{6A48274B-74A3-48CB-BB5F-742F9FFB8A23}" type="presOf" srcId="{ACA919E8-5764-44A3-A983-AE222F30B70A}" destId="{252E9C7B-9FED-4CCD-B05D-24F2343D77C2}" srcOrd="0" destOrd="0" presId="urn:microsoft.com/office/officeart/2005/8/layout/chevron2"/>
    <dgm:cxn modelId="{4F80306F-F6E4-4B6F-843A-D1BC5E2936CC}" srcId="{A9645C72-D65A-45AE-9F66-12C5DE721A37}" destId="{4E232BC7-9319-4C52-9971-F67AC29DBDC4}" srcOrd="2" destOrd="0" parTransId="{45C870D6-9EB4-4A05-8A65-C237E28F1F24}" sibTransId="{84C5E163-0236-4A6F-B368-2321CC7175EF}"/>
    <dgm:cxn modelId="{5B293058-6AE9-4137-8669-51F745C25155}" type="presOf" srcId="{02F2A4CD-A3FB-4CE5-9545-2662AA365A28}" destId="{CC450584-E65A-445D-B355-D48A2E371BAF}" srcOrd="0" destOrd="0" presId="urn:microsoft.com/office/officeart/2005/8/layout/chevron2"/>
    <dgm:cxn modelId="{F236CC78-2252-4CB3-AB22-EA00512BACA1}" type="presOf" srcId="{1FC21AB5-1492-4F67-AAC7-7884937A56B8}" destId="{243DD207-88E5-4139-B212-44AC74965263}" srcOrd="0" destOrd="0" presId="urn:microsoft.com/office/officeart/2005/8/layout/chevron2"/>
    <dgm:cxn modelId="{93A4438A-259B-4BF5-821A-C80057D58CD4}" srcId="{0493E5F6-7F72-45CF-9199-72953067DFC8}" destId="{2A4E8A17-D646-40D2-B388-595A22154791}" srcOrd="1" destOrd="0" parTransId="{85A79313-232A-4328-B973-2479726C1813}" sibTransId="{6C2A113E-2976-42EC-A87F-3F5E73BAE912}"/>
    <dgm:cxn modelId="{06CA9295-C1C4-474E-878D-C9BB34140367}" srcId="{A9645C72-D65A-45AE-9F66-12C5DE721A37}" destId="{9C98C347-49CB-4106-8148-60E1CEE66F42}" srcOrd="0" destOrd="0" parTransId="{D7C182F9-9DD7-43BB-A956-B204448D600E}" sibTransId="{EC5D32A3-A750-46BB-801F-47DF80A2F216}"/>
    <dgm:cxn modelId="{A6D30CBF-6022-46A9-BDA3-26A8800DC59F}" type="presOf" srcId="{459B5540-EC8A-4444-8035-4B57B59A90AF}" destId="{1D4AD364-EA27-458D-8D0C-02116113446D}" srcOrd="0" destOrd="0" presId="urn:microsoft.com/office/officeart/2005/8/layout/chevron2"/>
    <dgm:cxn modelId="{3B3199C1-487F-4F19-BC3E-D78AFA34A337}" srcId="{A9645C72-D65A-45AE-9F66-12C5DE721A37}" destId="{8F7F0F3B-96B2-40B7-81C4-647FA0108BB0}" srcOrd="1" destOrd="0" parTransId="{0FC61FBC-7E56-4CBA-A5E5-FDA53EAE45B2}" sibTransId="{88871E62-E8C1-4D7D-9DEC-50F495F20BF6}"/>
    <dgm:cxn modelId="{B8BC67C5-B615-493C-8A0C-3FD2201D70DC}" srcId="{0493E5F6-7F72-45CF-9199-72953067DFC8}" destId="{1FC21AB5-1492-4F67-AAC7-7884937A56B8}" srcOrd="0" destOrd="0" parTransId="{867A08A2-73F1-410A-8753-7901804113C7}" sibTransId="{ACDAD027-3231-4E89-BFCF-BD2122C83BCA}"/>
    <dgm:cxn modelId="{724836CF-E103-4D64-8F5D-87F94FD4E02E}" type="presOf" srcId="{B46B55DC-E739-489D-9CDE-62A81503F4BA}" destId="{0B4FFE60-2F6E-4735-A119-C3BF378BE57E}" srcOrd="0" destOrd="0" presId="urn:microsoft.com/office/officeart/2005/8/layout/chevron2"/>
    <dgm:cxn modelId="{4A3ED1D5-8FC0-42F6-9F82-AD8432CF2E67}" type="presOf" srcId="{744FF2A6-8A1F-4C3C-9BE5-F2B598457490}" destId="{243DD207-88E5-4139-B212-44AC74965263}" srcOrd="0" destOrd="2" presId="urn:microsoft.com/office/officeart/2005/8/layout/chevron2"/>
    <dgm:cxn modelId="{2FB895D6-96AD-41BB-87C2-336372D68A69}" srcId="{B46B55DC-E739-489D-9CDE-62A81503F4BA}" destId="{ACA919E8-5764-44A3-A983-AE222F30B70A}" srcOrd="3" destOrd="0" parTransId="{5ECD60E1-9047-4B22-A198-BD2CA8B3C90F}" sibTransId="{5DDD44B7-BE8E-4712-81E4-100668A488ED}"/>
    <dgm:cxn modelId="{C31B66DB-6FCC-4239-848C-54EB929DDEDD}" srcId="{B46B55DC-E739-489D-9CDE-62A81503F4BA}" destId="{0493E5F6-7F72-45CF-9199-72953067DFC8}" srcOrd="2" destOrd="0" parTransId="{F8861520-CB91-4F67-AB06-83F410823B8B}" sibTransId="{AE92189F-87E9-48E5-9DF3-EA7E2DA89EBF}"/>
    <dgm:cxn modelId="{C33426DD-355D-434F-91AB-44F01C08FF6B}" type="presOf" srcId="{441D2E71-C5EE-4F9A-9755-73B814C9F55F}" destId="{D2BBF7AB-103D-424F-8115-B6B8E5CAEC6E}" srcOrd="0" destOrd="0" presId="urn:microsoft.com/office/officeart/2005/8/layout/chevron2"/>
    <dgm:cxn modelId="{D39F8BE2-03C5-44BA-89AD-4B305BEEE384}" type="presOf" srcId="{9C98C347-49CB-4106-8148-60E1CEE66F42}" destId="{B85D25B3-2716-4BC4-9806-3D9C653F094F}" srcOrd="0" destOrd="0" presId="urn:microsoft.com/office/officeart/2005/8/layout/chevron2"/>
    <dgm:cxn modelId="{F55C17E9-7FCF-413C-9A31-717B1C6831CE}" type="presOf" srcId="{0493E5F6-7F72-45CF-9199-72953067DFC8}" destId="{4EC6BE7D-7608-4BB5-BECA-78BAEC28C9C4}" srcOrd="0" destOrd="0" presId="urn:microsoft.com/office/officeart/2005/8/layout/chevron2"/>
    <dgm:cxn modelId="{0E35D2EA-F40A-449C-A652-3486E8711E7D}" srcId="{B46B55DC-E739-489D-9CDE-62A81503F4BA}" destId="{441D2E71-C5EE-4F9A-9755-73B814C9F55F}" srcOrd="1" destOrd="0" parTransId="{563DFE2C-9E39-4ACB-B2CB-8316E020E306}" sibTransId="{92B1017F-85D0-4B88-B455-5DF9CAA9D475}"/>
    <dgm:cxn modelId="{452A3DF7-5800-4E17-8EDE-CBDA90312258}" type="presOf" srcId="{A9645C72-D65A-45AE-9F66-12C5DE721A37}" destId="{FBB3DF2A-80E4-47AA-8A82-088E9C098E08}" srcOrd="0" destOrd="0" presId="urn:microsoft.com/office/officeart/2005/8/layout/chevron2"/>
    <dgm:cxn modelId="{273D98FD-9E18-4AA4-B5AF-B9C540F71F10}" srcId="{0493E5F6-7F72-45CF-9199-72953067DFC8}" destId="{744FF2A6-8A1F-4C3C-9BE5-F2B598457490}" srcOrd="2" destOrd="0" parTransId="{5AE1F739-06A6-4896-8192-4EFCE9F1A4BB}" sibTransId="{FE0F608F-941F-4C0C-82F8-06393A28D25D}"/>
    <dgm:cxn modelId="{71D42AC7-0127-4ECA-AD06-14CE1335EF25}" type="presParOf" srcId="{0B4FFE60-2F6E-4735-A119-C3BF378BE57E}" destId="{323E94D6-995D-4487-8600-C34C90A18B55}" srcOrd="0" destOrd="0" presId="urn:microsoft.com/office/officeart/2005/8/layout/chevron2"/>
    <dgm:cxn modelId="{0A401967-86DD-43FD-801D-707706AA38FD}" type="presParOf" srcId="{323E94D6-995D-4487-8600-C34C90A18B55}" destId="{FBB3DF2A-80E4-47AA-8A82-088E9C098E08}" srcOrd="0" destOrd="0" presId="urn:microsoft.com/office/officeart/2005/8/layout/chevron2"/>
    <dgm:cxn modelId="{EA34C1BC-3E56-4006-BC38-6934A687B30A}" type="presParOf" srcId="{323E94D6-995D-4487-8600-C34C90A18B55}" destId="{B85D25B3-2716-4BC4-9806-3D9C653F094F}" srcOrd="1" destOrd="0" presId="urn:microsoft.com/office/officeart/2005/8/layout/chevron2"/>
    <dgm:cxn modelId="{F21EF073-EBB5-44FE-B262-BCB6DDCB9261}" type="presParOf" srcId="{0B4FFE60-2F6E-4735-A119-C3BF378BE57E}" destId="{2CAEDB43-46F1-4E7A-BED7-2F033336AB0B}" srcOrd="1" destOrd="0" presId="urn:microsoft.com/office/officeart/2005/8/layout/chevron2"/>
    <dgm:cxn modelId="{8C12CB13-0928-4C17-A49B-90FFF776B1C5}" type="presParOf" srcId="{0B4FFE60-2F6E-4735-A119-C3BF378BE57E}" destId="{FF34DC28-990A-4289-AE13-3719E7679AB8}" srcOrd="2" destOrd="0" presId="urn:microsoft.com/office/officeart/2005/8/layout/chevron2"/>
    <dgm:cxn modelId="{16688FAD-0038-4E4D-88D3-9265A65FDEDB}" type="presParOf" srcId="{FF34DC28-990A-4289-AE13-3719E7679AB8}" destId="{D2BBF7AB-103D-424F-8115-B6B8E5CAEC6E}" srcOrd="0" destOrd="0" presId="urn:microsoft.com/office/officeart/2005/8/layout/chevron2"/>
    <dgm:cxn modelId="{07BD9975-2291-402F-8A21-3F86D0825DB6}" type="presParOf" srcId="{FF34DC28-990A-4289-AE13-3719E7679AB8}" destId="{CC450584-E65A-445D-B355-D48A2E371BAF}" srcOrd="1" destOrd="0" presId="urn:microsoft.com/office/officeart/2005/8/layout/chevron2"/>
    <dgm:cxn modelId="{EA3CE443-005E-4313-ACF8-52D84AA624E9}" type="presParOf" srcId="{0B4FFE60-2F6E-4735-A119-C3BF378BE57E}" destId="{343F7B0F-3F1A-409F-82BD-BBF598FE2760}" srcOrd="3" destOrd="0" presId="urn:microsoft.com/office/officeart/2005/8/layout/chevron2"/>
    <dgm:cxn modelId="{D28AD3C4-9229-42F9-82E5-06107D3A33FB}" type="presParOf" srcId="{0B4FFE60-2F6E-4735-A119-C3BF378BE57E}" destId="{1384B861-85FB-4052-9ACD-E7F39A37176A}" srcOrd="4" destOrd="0" presId="urn:microsoft.com/office/officeart/2005/8/layout/chevron2"/>
    <dgm:cxn modelId="{FF816AF1-7475-4DBE-B3F1-AA45C6BBE81F}" type="presParOf" srcId="{1384B861-85FB-4052-9ACD-E7F39A37176A}" destId="{4EC6BE7D-7608-4BB5-BECA-78BAEC28C9C4}" srcOrd="0" destOrd="0" presId="urn:microsoft.com/office/officeart/2005/8/layout/chevron2"/>
    <dgm:cxn modelId="{F7001C0D-63CD-4304-8348-130706363E06}" type="presParOf" srcId="{1384B861-85FB-4052-9ACD-E7F39A37176A}" destId="{243DD207-88E5-4139-B212-44AC74965263}" srcOrd="1" destOrd="0" presId="urn:microsoft.com/office/officeart/2005/8/layout/chevron2"/>
    <dgm:cxn modelId="{0E70C19C-79C0-4457-B594-979760BAE6C0}" type="presParOf" srcId="{0B4FFE60-2F6E-4735-A119-C3BF378BE57E}" destId="{08235564-A8F0-4CC0-92EC-6ACD565607A6}" srcOrd="5" destOrd="0" presId="urn:microsoft.com/office/officeart/2005/8/layout/chevron2"/>
    <dgm:cxn modelId="{9959B39C-FD4A-4E8F-8890-F490ADF6AE55}" type="presParOf" srcId="{0B4FFE60-2F6E-4735-A119-C3BF378BE57E}" destId="{84AB1CF3-3164-41E4-A465-AB6BCE4BB606}" srcOrd="6" destOrd="0" presId="urn:microsoft.com/office/officeart/2005/8/layout/chevron2"/>
    <dgm:cxn modelId="{05725511-C23D-4328-92A7-B40D65FD4B5D}" type="presParOf" srcId="{84AB1CF3-3164-41E4-A465-AB6BCE4BB606}" destId="{252E9C7B-9FED-4CCD-B05D-24F2343D77C2}" srcOrd="0" destOrd="0" presId="urn:microsoft.com/office/officeart/2005/8/layout/chevron2"/>
    <dgm:cxn modelId="{B834317E-1ACC-47DD-9043-07480EE35330}" type="presParOf" srcId="{84AB1CF3-3164-41E4-A465-AB6BCE4BB606}" destId="{1D4AD364-EA27-458D-8D0C-02116113446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835FAB-3220-44EC-AD5A-39F0601BBB83}">
      <dsp:nvSpPr>
        <dsp:cNvPr id="0" name=""/>
        <dsp:cNvSpPr/>
      </dsp:nvSpPr>
      <dsp:spPr>
        <a:xfrm>
          <a:off x="0" y="1877839"/>
          <a:ext cx="8610601" cy="1536413"/>
        </a:xfrm>
        <a:prstGeom prst="roundRect">
          <a:avLst>
            <a:gd name="adj" fmla="val 10000"/>
          </a:avLst>
        </a:prstGeom>
        <a:solidFill>
          <a:srgbClr val="EBEBEB"/>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4BA906-DA5E-4DB1-BE53-BE6C852D3060}">
      <dsp:nvSpPr>
        <dsp:cNvPr id="0" name=""/>
        <dsp:cNvSpPr/>
      </dsp:nvSpPr>
      <dsp:spPr>
        <a:xfrm>
          <a:off x="259306" y="204855"/>
          <a:ext cx="3853328" cy="1126703"/>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9AECEE-CFFC-4746-87D5-33C01A5DE335}">
      <dsp:nvSpPr>
        <dsp:cNvPr id="0" name=""/>
        <dsp:cNvSpPr/>
      </dsp:nvSpPr>
      <dsp:spPr>
        <a:xfrm rot="10800000">
          <a:off x="259306" y="1536413"/>
          <a:ext cx="3853328" cy="1877839"/>
        </a:xfrm>
        <a:prstGeom prst="round2SameRect">
          <a:avLst>
            <a:gd name="adj1" fmla="val 10500"/>
            <a:gd name="adj2" fmla="val 0"/>
          </a:avLst>
        </a:prstGeom>
        <a:solidFill>
          <a:srgbClr val="4F4E4E"/>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t" anchorCtr="0">
          <a:noAutofit/>
        </a:bodyPr>
        <a:lstStyle/>
        <a:p>
          <a:pPr marL="0" lvl="0" indent="0" algn="ctr" defTabSz="977900">
            <a:lnSpc>
              <a:spcPct val="90000"/>
            </a:lnSpc>
            <a:spcBef>
              <a:spcPct val="0"/>
            </a:spcBef>
            <a:spcAft>
              <a:spcPct val="35000"/>
            </a:spcAft>
            <a:buNone/>
          </a:pPr>
          <a:r>
            <a:rPr lang="en-US" altLang="zh-CN" sz="2200" kern="1200" dirty="0">
              <a:sym typeface="微软雅黑" panose="020B0503020204020204" pitchFamily="34" charset="-122"/>
            </a:rPr>
            <a:t>Rearrange the MS dataset by setting rows to users and columns to items. Assign </a:t>
          </a:r>
          <a:r>
            <a:rPr lang="en-US" altLang="zh-CN" sz="2200" b="1" kern="1200" dirty="0">
              <a:sym typeface="微软雅黑" panose="020B0503020204020204" pitchFamily="34" charset="-122"/>
            </a:rPr>
            <a:t>0</a:t>
          </a:r>
          <a:r>
            <a:rPr lang="en-US" altLang="zh-CN" sz="2200" kern="1200" dirty="0">
              <a:sym typeface="微软雅黑" panose="020B0503020204020204" pitchFamily="34" charset="-122"/>
            </a:rPr>
            <a:t> to those items which are not clicked by users</a:t>
          </a:r>
          <a:endParaRPr lang="zh-CN" altLang="en-US" sz="2200" kern="1200" dirty="0"/>
        </a:p>
      </dsp:txBody>
      <dsp:txXfrm rot="10800000">
        <a:off x="317056" y="1536413"/>
        <a:ext cx="3737828" cy="1820089"/>
      </dsp:txXfrm>
    </dsp:sp>
    <dsp:sp modelId="{85D62EAA-287B-496A-9F16-3A0AF37B0CD6}">
      <dsp:nvSpPr>
        <dsp:cNvPr id="0" name=""/>
        <dsp:cNvSpPr/>
      </dsp:nvSpPr>
      <dsp:spPr>
        <a:xfrm>
          <a:off x="4497966" y="204855"/>
          <a:ext cx="3853328" cy="1126703"/>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7000" b="-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EB1D32-A069-4F95-AD42-BE48E4687B1F}">
      <dsp:nvSpPr>
        <dsp:cNvPr id="0" name=""/>
        <dsp:cNvSpPr/>
      </dsp:nvSpPr>
      <dsp:spPr>
        <a:xfrm rot="10800000">
          <a:off x="4497966" y="1536413"/>
          <a:ext cx="3853328" cy="1877839"/>
        </a:xfrm>
        <a:prstGeom prst="round2SameRect">
          <a:avLst>
            <a:gd name="adj1" fmla="val 10500"/>
            <a:gd name="adj2" fmla="val 0"/>
          </a:avLst>
        </a:prstGeom>
        <a:solidFill>
          <a:srgbClr val="4F4E4E"/>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t" anchorCtr="0">
          <a:noAutofit/>
        </a:bodyPr>
        <a:lstStyle/>
        <a:p>
          <a:pPr marL="0" lvl="0" indent="0" algn="ctr" defTabSz="1022350">
            <a:lnSpc>
              <a:spcPct val="90000"/>
            </a:lnSpc>
            <a:spcBef>
              <a:spcPct val="0"/>
            </a:spcBef>
            <a:spcAft>
              <a:spcPct val="35000"/>
            </a:spcAft>
            <a:buNone/>
          </a:pPr>
          <a:r>
            <a:rPr lang="en-US" altLang="zh-CN" sz="2300" kern="1200" dirty="0">
              <a:solidFill>
                <a:prstClr val="white"/>
              </a:solidFill>
              <a:latin typeface="Franklin Gothic Medium"/>
              <a:ea typeface="幼圆" panose="02010509060101010101" pitchFamily="49" charset="-122"/>
              <a:cs typeface="+mn-cs"/>
              <a:sym typeface="微软雅黑" panose="020B0503020204020204" pitchFamily="34" charset="-122"/>
            </a:rPr>
            <a:t>Rearrange the </a:t>
          </a:r>
          <a:r>
            <a:rPr lang="en-US" altLang="zh-CN" sz="2300" kern="1200" dirty="0" err="1">
              <a:solidFill>
                <a:prstClr val="white"/>
              </a:solidFill>
              <a:latin typeface="Franklin Gothic Medium"/>
              <a:ea typeface="幼圆" panose="02010509060101010101" pitchFamily="49" charset="-122"/>
              <a:cs typeface="+mn-cs"/>
              <a:sym typeface="微软雅黑" panose="020B0503020204020204" pitchFamily="34" charset="-122"/>
            </a:rPr>
            <a:t>EachMovie</a:t>
          </a:r>
          <a:r>
            <a:rPr lang="en-US" altLang="zh-CN" sz="2300" kern="1200" dirty="0">
              <a:solidFill>
                <a:prstClr val="white"/>
              </a:solidFill>
              <a:latin typeface="Franklin Gothic Medium"/>
              <a:ea typeface="幼圆" panose="02010509060101010101" pitchFamily="49" charset="-122"/>
              <a:cs typeface="+mn-cs"/>
              <a:sym typeface="微软雅黑" panose="020B0503020204020204" pitchFamily="34" charset="-122"/>
            </a:rPr>
            <a:t> dataset by setting rows to users and columns to movies. Assign NA to those movies which are not rated by users</a:t>
          </a:r>
          <a:endParaRPr lang="zh-CN" altLang="en-US" sz="2300" kern="1200" dirty="0">
            <a:solidFill>
              <a:prstClr val="white"/>
            </a:solidFill>
            <a:latin typeface="Franklin Gothic Medium"/>
            <a:ea typeface="幼圆" panose="02010509060101010101" pitchFamily="49" charset="-122"/>
            <a:cs typeface="+mn-cs"/>
          </a:endParaRPr>
        </a:p>
      </dsp:txBody>
      <dsp:txXfrm rot="10800000">
        <a:off x="4555716" y="1536413"/>
        <a:ext cx="3737828" cy="1820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B3DF2A-80E4-47AA-8A82-088E9C098E08}">
      <dsp:nvSpPr>
        <dsp:cNvPr id="0" name=""/>
        <dsp:cNvSpPr/>
      </dsp:nvSpPr>
      <dsp:spPr>
        <a:xfrm rot="5400000">
          <a:off x="-213341" y="215047"/>
          <a:ext cx="1422275" cy="995593"/>
        </a:xfrm>
        <a:prstGeom prst="chevron">
          <a:avLst/>
        </a:prstGeom>
        <a:solidFill>
          <a:schemeClr val="accent1">
            <a:shade val="50000"/>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Similarity Weighting</a:t>
          </a:r>
          <a:endParaRPr lang="zh-CN" altLang="en-US" sz="1500" kern="1200" dirty="0"/>
        </a:p>
      </dsp:txBody>
      <dsp:txXfrm rot="-5400000">
        <a:off x="1" y="499503"/>
        <a:ext cx="995593" cy="426682"/>
      </dsp:txXfrm>
    </dsp:sp>
    <dsp:sp modelId="{B85D25B3-2716-4BC4-9806-3D9C653F094F}">
      <dsp:nvSpPr>
        <dsp:cNvPr id="0" name=""/>
        <dsp:cNvSpPr/>
      </dsp:nvSpPr>
      <dsp:spPr>
        <a:xfrm rot="5400000">
          <a:off x="3160550" y="-2163251"/>
          <a:ext cx="924479" cy="5254394"/>
        </a:xfrm>
        <a:prstGeom prst="round2SameRect">
          <a:avLst/>
        </a:prstGeom>
        <a:solidFill>
          <a:schemeClr val="lt1">
            <a:alpha val="90000"/>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altLang="zh-CN" sz="1800" kern="1200" dirty="0"/>
            <a:t>Spearman Correlation(1,2)</a:t>
          </a:r>
          <a:endParaRPr lang="zh-CN" altLang="en-US" sz="1800" kern="1200" dirty="0"/>
        </a:p>
        <a:p>
          <a:pPr marL="171450" lvl="1" indent="-171450" algn="l" defTabSz="800100">
            <a:lnSpc>
              <a:spcPct val="90000"/>
            </a:lnSpc>
            <a:spcBef>
              <a:spcPct val="0"/>
            </a:spcBef>
            <a:spcAft>
              <a:spcPct val="15000"/>
            </a:spcAft>
            <a:buChar char="•"/>
          </a:pPr>
          <a:r>
            <a:rPr lang="en-US" altLang="zh-CN" sz="1800" kern="1200" dirty="0"/>
            <a:t>Mean Square Difference(1,2)</a:t>
          </a:r>
          <a:endParaRPr lang="zh-CN" altLang="en-US" sz="1800" kern="1200" dirty="0"/>
        </a:p>
        <a:p>
          <a:pPr marL="171450" lvl="1" indent="-171450" algn="l" defTabSz="800100">
            <a:lnSpc>
              <a:spcPct val="90000"/>
            </a:lnSpc>
            <a:spcBef>
              <a:spcPct val="0"/>
            </a:spcBef>
            <a:spcAft>
              <a:spcPct val="15000"/>
            </a:spcAft>
            <a:buChar char="•"/>
          </a:pPr>
          <a:r>
            <a:rPr lang="en-US" altLang="zh-CN" sz="1800" kern="1200" dirty="0"/>
            <a:t>SimRank(1)</a:t>
          </a:r>
          <a:endParaRPr lang="zh-CN" altLang="en-US" sz="1800" kern="1200" dirty="0"/>
        </a:p>
      </dsp:txBody>
      <dsp:txXfrm rot="-5400000">
        <a:off x="995593" y="46835"/>
        <a:ext cx="5209265" cy="834221"/>
      </dsp:txXfrm>
    </dsp:sp>
    <dsp:sp modelId="{D2BBF7AB-103D-424F-8115-B6B8E5CAEC6E}">
      <dsp:nvSpPr>
        <dsp:cNvPr id="0" name=""/>
        <dsp:cNvSpPr/>
      </dsp:nvSpPr>
      <dsp:spPr>
        <a:xfrm rot="5400000">
          <a:off x="-213341" y="1492418"/>
          <a:ext cx="1422275" cy="995593"/>
        </a:xfrm>
        <a:prstGeom prst="chevron">
          <a:avLst/>
        </a:prstGeom>
        <a:solidFill>
          <a:schemeClr val="accent1">
            <a:shade val="50000"/>
            <a:hueOff val="324875"/>
            <a:satOff val="-10179"/>
            <a:lumOff val="24481"/>
            <a:alphaOff val="0"/>
          </a:schemeClr>
        </a:solidFill>
        <a:ln w="12700" cap="flat" cmpd="sng" algn="ctr">
          <a:solidFill>
            <a:schemeClr val="accent1">
              <a:shade val="50000"/>
              <a:hueOff val="324875"/>
              <a:satOff val="-10179"/>
              <a:lumOff val="244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Variance Weighting</a:t>
          </a:r>
          <a:endParaRPr lang="zh-CN" altLang="en-US" sz="1500" kern="1200" dirty="0"/>
        </a:p>
      </dsp:txBody>
      <dsp:txXfrm rot="-5400000">
        <a:off x="1" y="1776874"/>
        <a:ext cx="995593" cy="426682"/>
      </dsp:txXfrm>
    </dsp:sp>
    <dsp:sp modelId="{CC450584-E65A-445D-B355-D48A2E371BAF}">
      <dsp:nvSpPr>
        <dsp:cNvPr id="0" name=""/>
        <dsp:cNvSpPr/>
      </dsp:nvSpPr>
      <dsp:spPr>
        <a:xfrm rot="5400000">
          <a:off x="3160550" y="-885880"/>
          <a:ext cx="924479" cy="5254394"/>
        </a:xfrm>
        <a:prstGeom prst="round2SameRect">
          <a:avLst/>
        </a:prstGeom>
        <a:solidFill>
          <a:schemeClr val="lt1">
            <a:alpha val="90000"/>
            <a:hueOff val="0"/>
            <a:satOff val="0"/>
            <a:lumOff val="0"/>
            <a:alphaOff val="0"/>
          </a:schemeClr>
        </a:solidFill>
        <a:ln w="12700" cap="flat" cmpd="sng" algn="ctr">
          <a:solidFill>
            <a:schemeClr val="accent1">
              <a:shade val="50000"/>
              <a:hueOff val="324875"/>
              <a:satOff val="-10179"/>
              <a:lumOff val="244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altLang="zh-CN" sz="1800" kern="1200" dirty="0"/>
            <a:t>No</a:t>
          </a:r>
          <a:endParaRPr lang="zh-CN" altLang="en-US" sz="1800" kern="1200" dirty="0"/>
        </a:p>
      </dsp:txBody>
      <dsp:txXfrm rot="-5400000">
        <a:off x="995593" y="1324206"/>
        <a:ext cx="5209265" cy="834221"/>
      </dsp:txXfrm>
    </dsp:sp>
    <dsp:sp modelId="{4EC6BE7D-7608-4BB5-BECA-78BAEC28C9C4}">
      <dsp:nvSpPr>
        <dsp:cNvPr id="0" name=""/>
        <dsp:cNvSpPr/>
      </dsp:nvSpPr>
      <dsp:spPr>
        <a:xfrm rot="5400000">
          <a:off x="-213341" y="2769788"/>
          <a:ext cx="1422275" cy="995593"/>
        </a:xfrm>
        <a:prstGeom prst="chevron">
          <a:avLst/>
        </a:prstGeom>
        <a:solidFill>
          <a:schemeClr val="accent1">
            <a:shade val="50000"/>
            <a:hueOff val="649751"/>
            <a:satOff val="-20359"/>
            <a:lumOff val="48961"/>
            <a:alphaOff val="0"/>
          </a:schemeClr>
        </a:solidFill>
        <a:ln w="12700" cap="flat" cmpd="sng" algn="ctr">
          <a:solidFill>
            <a:schemeClr val="accent1">
              <a:shade val="50000"/>
              <a:hueOff val="649751"/>
              <a:satOff val="-20359"/>
              <a:lumOff val="48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Selecting Neighbors</a:t>
          </a:r>
          <a:endParaRPr lang="zh-CN" altLang="en-US" sz="1500" kern="1200" dirty="0"/>
        </a:p>
      </dsp:txBody>
      <dsp:txXfrm rot="-5400000">
        <a:off x="1" y="3054244"/>
        <a:ext cx="995593" cy="426682"/>
      </dsp:txXfrm>
    </dsp:sp>
    <dsp:sp modelId="{243DD207-88E5-4139-B212-44AC74965263}">
      <dsp:nvSpPr>
        <dsp:cNvPr id="0" name=""/>
        <dsp:cNvSpPr/>
      </dsp:nvSpPr>
      <dsp:spPr>
        <a:xfrm rot="5400000">
          <a:off x="3160550" y="391489"/>
          <a:ext cx="924479" cy="5254394"/>
        </a:xfrm>
        <a:prstGeom prst="round2SameRect">
          <a:avLst/>
        </a:prstGeom>
        <a:solidFill>
          <a:schemeClr val="lt1">
            <a:alpha val="90000"/>
            <a:hueOff val="0"/>
            <a:satOff val="0"/>
            <a:lumOff val="0"/>
            <a:alphaOff val="0"/>
          </a:schemeClr>
        </a:solidFill>
        <a:ln w="12700" cap="flat" cmpd="sng" algn="ctr">
          <a:solidFill>
            <a:schemeClr val="accent1">
              <a:shade val="50000"/>
              <a:hueOff val="649751"/>
              <a:satOff val="-20359"/>
              <a:lumOff val="48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altLang="zh-CN" sz="1800" kern="1200" dirty="0"/>
            <a:t>Weight Threshold</a:t>
          </a:r>
          <a:endParaRPr lang="zh-CN" altLang="en-US" sz="1800" kern="1200" dirty="0"/>
        </a:p>
        <a:p>
          <a:pPr marL="171450" lvl="1" indent="-171450" algn="l" defTabSz="800100">
            <a:lnSpc>
              <a:spcPct val="90000"/>
            </a:lnSpc>
            <a:spcBef>
              <a:spcPct val="0"/>
            </a:spcBef>
            <a:spcAft>
              <a:spcPct val="15000"/>
            </a:spcAft>
            <a:buChar char="•"/>
          </a:pPr>
          <a:r>
            <a:rPr lang="en-US" altLang="zh-CN" sz="1800" kern="1200" dirty="0"/>
            <a:t>Best-n-estimator</a:t>
          </a:r>
          <a:endParaRPr lang="zh-CN" altLang="en-US" sz="1800" kern="1200" dirty="0"/>
        </a:p>
        <a:p>
          <a:pPr marL="171450" lvl="1" indent="-171450" algn="l" defTabSz="800100">
            <a:lnSpc>
              <a:spcPct val="90000"/>
            </a:lnSpc>
            <a:spcBef>
              <a:spcPct val="0"/>
            </a:spcBef>
            <a:spcAft>
              <a:spcPct val="15000"/>
            </a:spcAft>
            <a:buChar char="•"/>
          </a:pPr>
          <a:r>
            <a:rPr lang="en-US" altLang="zh-CN" sz="1800" kern="1200" dirty="0"/>
            <a:t>Combined</a:t>
          </a:r>
          <a:endParaRPr lang="zh-CN" altLang="en-US" sz="1800" kern="1200" dirty="0"/>
        </a:p>
      </dsp:txBody>
      <dsp:txXfrm rot="-5400000">
        <a:off x="995593" y="2601576"/>
        <a:ext cx="5209265" cy="834221"/>
      </dsp:txXfrm>
    </dsp:sp>
    <dsp:sp modelId="{252E9C7B-9FED-4CCD-B05D-24F2343D77C2}">
      <dsp:nvSpPr>
        <dsp:cNvPr id="0" name=""/>
        <dsp:cNvSpPr/>
      </dsp:nvSpPr>
      <dsp:spPr>
        <a:xfrm rot="5400000">
          <a:off x="-213341" y="4047158"/>
          <a:ext cx="1422275" cy="995593"/>
        </a:xfrm>
        <a:prstGeom prst="chevron">
          <a:avLst/>
        </a:prstGeom>
        <a:solidFill>
          <a:schemeClr val="accent1">
            <a:shade val="50000"/>
            <a:hueOff val="324875"/>
            <a:satOff val="-10179"/>
            <a:lumOff val="24481"/>
            <a:alphaOff val="0"/>
          </a:schemeClr>
        </a:solidFill>
        <a:ln w="12700" cap="flat" cmpd="sng" algn="ctr">
          <a:solidFill>
            <a:schemeClr val="accent1">
              <a:shade val="50000"/>
              <a:hueOff val="324875"/>
              <a:satOff val="-10179"/>
              <a:lumOff val="244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Evaluation</a:t>
          </a:r>
          <a:endParaRPr lang="zh-CN" altLang="en-US" sz="1500" kern="1200" dirty="0"/>
        </a:p>
      </dsp:txBody>
      <dsp:txXfrm rot="-5400000">
        <a:off x="1" y="4331614"/>
        <a:ext cx="995593" cy="426682"/>
      </dsp:txXfrm>
    </dsp:sp>
    <dsp:sp modelId="{1D4AD364-EA27-458D-8D0C-02116113446D}">
      <dsp:nvSpPr>
        <dsp:cNvPr id="0" name=""/>
        <dsp:cNvSpPr/>
      </dsp:nvSpPr>
      <dsp:spPr>
        <a:xfrm rot="5400000">
          <a:off x="3160550" y="1668859"/>
          <a:ext cx="924479" cy="5254394"/>
        </a:xfrm>
        <a:prstGeom prst="round2SameRect">
          <a:avLst/>
        </a:prstGeom>
        <a:solidFill>
          <a:schemeClr val="lt1">
            <a:alpha val="90000"/>
            <a:hueOff val="0"/>
            <a:satOff val="0"/>
            <a:lumOff val="0"/>
            <a:alphaOff val="0"/>
          </a:schemeClr>
        </a:solidFill>
        <a:ln w="12700" cap="flat" cmpd="sng" algn="ctr">
          <a:solidFill>
            <a:schemeClr val="accent1">
              <a:shade val="50000"/>
              <a:hueOff val="324875"/>
              <a:satOff val="-10179"/>
              <a:lumOff val="244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altLang="zh-CN" sz="1800" kern="1200" dirty="0"/>
            <a:t>Rank Score(1)</a:t>
          </a:r>
          <a:endParaRPr lang="zh-CN" altLang="en-US" sz="1800" kern="1200" dirty="0"/>
        </a:p>
        <a:p>
          <a:pPr marL="171450" lvl="1" indent="-171450" algn="l" defTabSz="800100">
            <a:lnSpc>
              <a:spcPct val="90000"/>
            </a:lnSpc>
            <a:spcBef>
              <a:spcPct val="0"/>
            </a:spcBef>
            <a:spcAft>
              <a:spcPct val="15000"/>
            </a:spcAft>
            <a:buChar char="•"/>
          </a:pPr>
          <a:r>
            <a:rPr lang="en-US" altLang="zh-CN" sz="1800" kern="1200" dirty="0"/>
            <a:t>Mean Absolute Error(2)</a:t>
          </a:r>
          <a:endParaRPr lang="zh-CN" altLang="en-US" sz="1800" kern="1200" dirty="0"/>
        </a:p>
      </dsp:txBody>
      <dsp:txXfrm rot="-5400000">
        <a:off x="995593" y="3878946"/>
        <a:ext cx="5209265" cy="834221"/>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C940E99-23A6-43C4-A611-FB665A92AD14}" type="datetime2">
              <a:rPr lang="zh-CN" altLang="en-US" smtClean="0">
                <a:latin typeface="微软雅黑" panose="020B0503020204020204" pitchFamily="34" charset="-122"/>
                <a:ea typeface="微软雅黑" panose="020B0503020204020204" pitchFamily="34" charset="-122"/>
              </a:rPr>
              <a:t>2018年4月18日</a:t>
            </a:fld>
            <a:endParaRPr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4CBEF8-5CDE-472B-839B-B8BB0C881006}" type="slidenum">
              <a:rPr>
                <a:latin typeface="微软雅黑" panose="020B0503020204020204" pitchFamily="34" charset="-122"/>
                <a:ea typeface="微软雅黑" panose="020B0503020204020204" pitchFamily="34" charset="-122"/>
              </a:rPr>
              <a:t>‹#›</a:t>
            </a:fld>
            <a:endParaRPr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DFA76008-2C1D-4D24-8C55-C1A111CE3C9E}" type="datetime2">
              <a:rPr lang="zh-CN" altLang="en-US" smtClean="0"/>
              <a:pPr/>
              <a:t>2018年4月18日</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6BB98AFB-CB0D-4DFE-87B9-B4B0D0DE73CD}" type="slidenum">
              <a:rPr lang="en-US" altLang="zh-CN" smtClean="0"/>
              <a:pPr/>
              <a:t>‹#›</a:t>
            </a:fld>
            <a:endParaRPr lang="en-US" altLang="zh-CN"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it’s my pleasure to give the presentation </a:t>
            </a:r>
          </a:p>
          <a:p>
            <a:r>
              <a:rPr lang="en-US" dirty="0"/>
              <a:t>In this project, we used memory-based algorithm and model-based algorithm to do collaborative filtering. </a:t>
            </a:r>
            <a:endParaRPr lang="zh-CN" altLang="en-US" dirty="0">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6BB98AFB-CB0D-4DFE-87B9-B4B0D0DE73CD}" type="slidenum">
              <a:rPr lang="en-US" altLang="zh-CN" smtClean="0"/>
              <a:pPr/>
              <a:t>1</a:t>
            </a:fld>
            <a:endParaRPr lang="en-US" altLang="zh-CN" dirty="0"/>
          </a:p>
        </p:txBody>
      </p:sp>
    </p:spTree>
    <p:extLst>
      <p:ext uri="{BB962C8B-B14F-4D97-AF65-F5344CB8AC3E}">
        <p14:creationId xmlns:p14="http://schemas.microsoft.com/office/powerpoint/2010/main" val="2287061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a typeface="微软雅黑" panose="020B0503020204020204" pitchFamily="34" charset="-122"/>
              </a:rPr>
              <a:t>The goal of this project is to implement 2 types of collaborative filtering algorithms and compare the different model options. </a:t>
            </a:r>
            <a:r>
              <a:rPr lang="en-US" dirty="0"/>
              <a:t>For memory-based algorithm, we use combination of different similarities and different neighbors methods to do collaborative filtering. </a:t>
            </a:r>
          </a:p>
          <a:p>
            <a:endParaRPr lang="en-US" altLang="zh-CN" dirty="0">
              <a:ea typeface="微软雅黑" panose="020B0503020204020204" pitchFamily="34" charset="-122"/>
            </a:endParaRPr>
          </a:p>
          <a:p>
            <a:r>
              <a:rPr lang="en-US" dirty="0"/>
              <a:t>We use cluster model as model-based algorithm, in which all users are separated into groups(by their preferences) and the estimation of user’s preference towards new item based on Bayes formulation. </a:t>
            </a:r>
            <a:endParaRPr lang="zh-CN" altLang="en-US" dirty="0">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6BB98AFB-CB0D-4DFE-87B9-B4B0D0DE73CD}" type="slidenum">
              <a:rPr lang="en-US" altLang="zh-CN" smtClean="0"/>
              <a:pPr/>
              <a:t>2</a:t>
            </a:fld>
            <a:endParaRPr lang="en-US" altLang="zh-CN" dirty="0"/>
          </a:p>
        </p:txBody>
      </p:sp>
    </p:spTree>
    <p:extLst>
      <p:ext uri="{BB962C8B-B14F-4D97-AF65-F5344CB8AC3E}">
        <p14:creationId xmlns:p14="http://schemas.microsoft.com/office/powerpoint/2010/main" val="1905599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6BB98AFB-CB0D-4DFE-87B9-B4B0D0DE73CD}" type="slidenum">
              <a:rPr lang="en-US" altLang="zh-CN" smtClean="0"/>
              <a:pPr/>
              <a:t>3</a:t>
            </a:fld>
            <a:endParaRPr lang="en-US" altLang="zh-CN" dirty="0"/>
          </a:p>
        </p:txBody>
      </p:sp>
    </p:spTree>
    <p:extLst>
      <p:ext uri="{BB962C8B-B14F-4D97-AF65-F5344CB8AC3E}">
        <p14:creationId xmlns:p14="http://schemas.microsoft.com/office/powerpoint/2010/main" val="1200261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6BB98AFB-CB0D-4DFE-87B9-B4B0D0DE73CD}" type="slidenum">
              <a:rPr lang="en-US" altLang="zh-CN" smtClean="0"/>
              <a:pPr/>
              <a:t>4</a:t>
            </a:fld>
            <a:endParaRPr lang="en-US" altLang="zh-CN" dirty="0"/>
          </a:p>
        </p:txBody>
      </p:sp>
    </p:spTree>
    <p:extLst>
      <p:ext uri="{BB962C8B-B14F-4D97-AF65-F5344CB8AC3E}">
        <p14:creationId xmlns:p14="http://schemas.microsoft.com/office/powerpoint/2010/main" val="2793865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Higher threshold results in a lower coverage. A lower correlation threshold nullifying the purpose of thresholding.</a:t>
            </a:r>
          </a:p>
          <a:p>
            <a:endParaRPr lang="en-US" dirty="0"/>
          </a:p>
          <a:p>
            <a:r>
              <a:rPr lang="en-US" dirty="0"/>
              <a:t>2</a:t>
            </a:r>
            <a:r>
              <a:rPr lang="en-US" baseline="30000" dirty="0"/>
              <a:t>nd</a:t>
            </a:r>
            <a:r>
              <a:rPr lang="en-US" dirty="0"/>
              <a:t> method performs reasonably better, as it doesn’t limit the prediction coverage.</a:t>
            </a:r>
          </a:p>
          <a:p>
            <a:endParaRPr lang="en-US" dirty="0"/>
          </a:p>
          <a:p>
            <a:r>
              <a:rPr lang="en-US" dirty="0"/>
              <a:t>Combined method doesn’t result in a significant improvement over best n. (</a:t>
            </a:r>
            <a:r>
              <a:rPr lang="en-US" dirty="0" err="1"/>
              <a:t>cuz</a:t>
            </a:r>
            <a:r>
              <a:rPr lang="en-US" dirty="0"/>
              <a:t> there is little difference between extremely low correlates and moderately low correlates)</a:t>
            </a:r>
          </a:p>
        </p:txBody>
      </p:sp>
      <p:sp>
        <p:nvSpPr>
          <p:cNvPr id="4" name="灯片编号占位符 3"/>
          <p:cNvSpPr>
            <a:spLocks noGrp="1"/>
          </p:cNvSpPr>
          <p:nvPr>
            <p:ph type="sldNum" sz="quarter" idx="10"/>
          </p:nvPr>
        </p:nvSpPr>
        <p:spPr/>
        <p:txBody>
          <a:bodyPr/>
          <a:lstStyle/>
          <a:p>
            <a:fld id="{6BB98AFB-CB0D-4DFE-87B9-B4B0D0DE73CD}" type="slidenum">
              <a:rPr lang="en-US" altLang="zh-CN" smtClean="0"/>
              <a:pPr/>
              <a:t>6</a:t>
            </a:fld>
            <a:endParaRPr lang="en-US" altLang="zh-CN" dirty="0"/>
          </a:p>
        </p:txBody>
      </p:sp>
    </p:spTree>
    <p:extLst>
      <p:ext uri="{BB962C8B-B14F-4D97-AF65-F5344CB8AC3E}">
        <p14:creationId xmlns:p14="http://schemas.microsoft.com/office/powerpoint/2010/main" val="706108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Reason: there are more choices to establish similarity when it comes to Movie Data given the range of vote is 1 to 6. </a:t>
            </a:r>
          </a:p>
          <a:p>
            <a:endParaRPr lang="en-US" dirty="0"/>
          </a:p>
        </p:txBody>
      </p:sp>
      <p:sp>
        <p:nvSpPr>
          <p:cNvPr id="4" name="灯片编号占位符 3"/>
          <p:cNvSpPr>
            <a:spLocks noGrp="1"/>
          </p:cNvSpPr>
          <p:nvPr>
            <p:ph type="sldNum" sz="quarter" idx="10"/>
          </p:nvPr>
        </p:nvSpPr>
        <p:spPr/>
        <p:txBody>
          <a:bodyPr/>
          <a:lstStyle/>
          <a:p>
            <a:fld id="{6BB98AFB-CB0D-4DFE-87B9-B4B0D0DE73CD}" type="slidenum">
              <a:rPr lang="en-US" altLang="zh-CN" smtClean="0"/>
              <a:pPr/>
              <a:t>11</a:t>
            </a:fld>
            <a:endParaRPr lang="en-US" altLang="zh-CN" dirty="0"/>
          </a:p>
        </p:txBody>
      </p:sp>
    </p:spTree>
    <p:extLst>
      <p:ext uri="{BB962C8B-B14F-4D97-AF65-F5344CB8AC3E}">
        <p14:creationId xmlns:p14="http://schemas.microsoft.com/office/powerpoint/2010/main" val="3611629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 cluster model divides users into diff groups, and it gives the make the predictions based on the grouped result, not based on each user’s information. MBM gives the personalized prediction based on each user’s information. </a:t>
            </a:r>
          </a:p>
        </p:txBody>
      </p:sp>
      <p:sp>
        <p:nvSpPr>
          <p:cNvPr id="4" name="灯片编号占位符 3"/>
          <p:cNvSpPr>
            <a:spLocks noGrp="1"/>
          </p:cNvSpPr>
          <p:nvPr>
            <p:ph type="sldNum" sz="quarter" idx="10"/>
          </p:nvPr>
        </p:nvSpPr>
        <p:spPr/>
        <p:txBody>
          <a:bodyPr/>
          <a:lstStyle/>
          <a:p>
            <a:fld id="{6BB98AFB-CB0D-4DFE-87B9-B4B0D0DE73CD}" type="slidenum">
              <a:rPr lang="en-US" altLang="zh-CN" smtClean="0"/>
              <a:pPr/>
              <a:t>13</a:t>
            </a:fld>
            <a:endParaRPr lang="en-US" altLang="zh-CN" dirty="0"/>
          </a:p>
        </p:txBody>
      </p:sp>
    </p:spTree>
    <p:extLst>
      <p:ext uri="{BB962C8B-B14F-4D97-AF65-F5344CB8AC3E}">
        <p14:creationId xmlns:p14="http://schemas.microsoft.com/office/powerpoint/2010/main" val="251903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065214" y="533400"/>
            <a:ext cx="5029200" cy="2514601"/>
          </a:xfrm>
        </p:spPr>
        <p:txBody>
          <a:bodyPr rtlCol="0">
            <a:normAutofit/>
          </a:bodyPr>
          <a:lstStyle>
            <a:lvl1pPr>
              <a:lnSpc>
                <a:spcPct val="100000"/>
              </a:lnSpc>
              <a:defRPr sz="54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065212" y="3403600"/>
            <a:ext cx="5029201" cy="1397000"/>
          </a:xfrm>
        </p:spPr>
        <p:txBody>
          <a:bodyPr rtlCol="0">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5" name="页脚占位符 4"/>
          <p:cNvSpPr>
            <a:spLocks noGrp="1"/>
          </p:cNvSpPr>
          <p:nvPr>
            <p:ph type="ftr" sz="quarter" idx="11"/>
          </p:nvPr>
        </p:nvSpPr>
        <p:spPr/>
        <p:txBody>
          <a:bodyPr rtlCol="0"/>
          <a:lstStyle/>
          <a:p>
            <a:pPr rtl="0"/>
            <a:r>
              <a:rPr lang="zh-cn"/>
              <a:t>添加页脚</a:t>
            </a:r>
            <a:endParaRPr dirty="0"/>
          </a:p>
        </p:txBody>
      </p:sp>
      <p:sp>
        <p:nvSpPr>
          <p:cNvPr id="4" name="日期占位符 3"/>
          <p:cNvSpPr>
            <a:spLocks noGrp="1"/>
          </p:cNvSpPr>
          <p:nvPr>
            <p:ph type="dt" sz="half" idx="10"/>
          </p:nvPr>
        </p:nvSpPr>
        <p:spPr/>
        <p:txBody>
          <a:bodyPr rtlCol="0"/>
          <a:lstStyle/>
          <a:p>
            <a:pPr rtl="0"/>
            <a:fld id="{A41BFB95-0BAE-4636-B2C2-74C776BEA3FD}" type="datetime2">
              <a:rPr lang="zh-CN" altLang="en-US" smtClean="0"/>
              <a:t>2018年4月18日</a:t>
            </a:fld>
            <a:endParaRPr dirty="0"/>
          </a:p>
        </p:txBody>
      </p:sp>
      <p:sp>
        <p:nvSpPr>
          <p:cNvPr id="6" name="幻灯片编号占位符 5"/>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dirty="0"/>
              <a:t>添加页脚</a:t>
            </a:r>
            <a:endParaRPr dirty="0"/>
          </a:p>
        </p:txBody>
      </p:sp>
      <p:sp>
        <p:nvSpPr>
          <p:cNvPr id="4" name="日期占位符 3"/>
          <p:cNvSpPr>
            <a:spLocks noGrp="1"/>
          </p:cNvSpPr>
          <p:nvPr>
            <p:ph type="dt" sz="half" idx="10"/>
          </p:nvPr>
        </p:nvSpPr>
        <p:spPr/>
        <p:txBody>
          <a:bodyPr rtlCol="0"/>
          <a:lstStyle/>
          <a:p>
            <a:pPr rtl="0"/>
            <a:fld id="{4B33DACD-BE04-4898-BB64-401C0E7F6E68}" type="datetime2">
              <a:rPr lang="zh-CN" altLang="en-US" smtClean="0"/>
              <a:t>2018年4月18日</a:t>
            </a:fld>
            <a:endParaRPr dirty="0"/>
          </a:p>
        </p:txBody>
      </p:sp>
      <p:sp>
        <p:nvSpPr>
          <p:cNvPr id="6" name="幻灯片编号占位符 5"/>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761412" y="533400"/>
            <a:ext cx="2362201" cy="5486400"/>
          </a:xfrm>
        </p:spPr>
        <p:txBody>
          <a:bodyPr vert="eaVert"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1065213" y="533400"/>
            <a:ext cx="7467599" cy="5486400"/>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t>添加页脚</a:t>
            </a:r>
            <a:endParaRPr dirty="0"/>
          </a:p>
        </p:txBody>
      </p:sp>
      <p:sp>
        <p:nvSpPr>
          <p:cNvPr id="4" name="日期占位符 3"/>
          <p:cNvSpPr>
            <a:spLocks noGrp="1"/>
          </p:cNvSpPr>
          <p:nvPr>
            <p:ph type="dt" sz="half" idx="10"/>
          </p:nvPr>
        </p:nvSpPr>
        <p:spPr/>
        <p:txBody>
          <a:bodyPr rtlCol="0"/>
          <a:lstStyle/>
          <a:p>
            <a:pPr rtl="0"/>
            <a:fld id="{6AB14BB1-C2EF-4EC5-BD9D-426A24C7202E}" type="datetime2">
              <a:rPr lang="zh-CN" altLang="en-US" smtClean="0"/>
              <a:t>2018年4月18日</a:t>
            </a:fld>
            <a:endParaRPr dirty="0"/>
          </a:p>
        </p:txBody>
      </p:sp>
      <p:sp>
        <p:nvSpPr>
          <p:cNvPr id="6" name="幻灯片编号占位符 5"/>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t>添加页脚</a:t>
            </a:r>
            <a:endParaRPr dirty="0"/>
          </a:p>
        </p:txBody>
      </p:sp>
      <p:sp>
        <p:nvSpPr>
          <p:cNvPr id="4" name="日期占位符 3"/>
          <p:cNvSpPr>
            <a:spLocks noGrp="1"/>
          </p:cNvSpPr>
          <p:nvPr>
            <p:ph type="dt" sz="half" idx="10"/>
          </p:nvPr>
        </p:nvSpPr>
        <p:spPr/>
        <p:txBody>
          <a:bodyPr rtlCol="0"/>
          <a:lstStyle/>
          <a:p>
            <a:pPr rtl="0"/>
            <a:fld id="{96D8BDC3-2174-430E-B891-3599484079E9}" type="datetime2">
              <a:rPr lang="zh-CN" altLang="en-US" smtClean="0"/>
              <a:t>2018年4月18日</a:t>
            </a:fld>
            <a:endParaRPr dirty="0"/>
          </a:p>
        </p:txBody>
      </p:sp>
      <p:sp>
        <p:nvSpPr>
          <p:cNvPr id="6" name="幻灯片编号占位符 5"/>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65214" y="533400"/>
            <a:ext cx="8686800" cy="2286000"/>
          </a:xfrm>
        </p:spPr>
        <p:txBody>
          <a:bodyPr rtlCol="0" anchor="b">
            <a:normAutofit/>
          </a:bodyPr>
          <a:lstStyle>
            <a:lvl1pPr algn="l">
              <a:defRPr sz="5400" b="1" cap="none"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065214" y="3124200"/>
            <a:ext cx="8686800" cy="1371600"/>
          </a:xfrm>
        </p:spPr>
        <p:txBody>
          <a:bodyPr rtlCol="0"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5" name="页脚占位符 4"/>
          <p:cNvSpPr>
            <a:spLocks noGrp="1"/>
          </p:cNvSpPr>
          <p:nvPr>
            <p:ph type="ftr" sz="quarter" idx="11"/>
          </p:nvPr>
        </p:nvSpPr>
        <p:spPr/>
        <p:txBody>
          <a:bodyPr rtlCol="0"/>
          <a:lstStyle/>
          <a:p>
            <a:pPr rtl="0"/>
            <a:r>
              <a:rPr lang="zh-cn"/>
              <a:t>添加页脚</a:t>
            </a:r>
            <a:endParaRPr dirty="0"/>
          </a:p>
        </p:txBody>
      </p:sp>
      <p:sp>
        <p:nvSpPr>
          <p:cNvPr id="4" name="日期占位符 3"/>
          <p:cNvSpPr>
            <a:spLocks noGrp="1"/>
          </p:cNvSpPr>
          <p:nvPr>
            <p:ph type="dt" sz="half" idx="10"/>
          </p:nvPr>
        </p:nvSpPr>
        <p:spPr/>
        <p:txBody>
          <a:bodyPr rtlCol="0"/>
          <a:lstStyle/>
          <a:p>
            <a:pPr rtl="0"/>
            <a:fld id="{7B5874DC-5433-47C5-9A0F-5E6EBAFB226F}" type="datetime2">
              <a:rPr lang="zh-CN" altLang="en-US" smtClean="0"/>
              <a:t>2018年4月18日</a:t>
            </a:fld>
            <a:endParaRPr dirty="0"/>
          </a:p>
        </p:txBody>
      </p:sp>
      <p:sp>
        <p:nvSpPr>
          <p:cNvPr id="6" name="幻灯片编号占位符 5"/>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065212" y="1828800"/>
            <a:ext cx="4251960"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5464598" y="1828800"/>
            <a:ext cx="4251960"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6" name="页脚占位符 5"/>
          <p:cNvSpPr>
            <a:spLocks noGrp="1"/>
          </p:cNvSpPr>
          <p:nvPr>
            <p:ph type="ftr" sz="quarter" idx="11"/>
          </p:nvPr>
        </p:nvSpPr>
        <p:spPr/>
        <p:txBody>
          <a:bodyPr rtlCol="0"/>
          <a:lstStyle/>
          <a:p>
            <a:pPr rtl="0"/>
            <a:r>
              <a:rPr lang="zh-cn"/>
              <a:t>添加页脚</a:t>
            </a:r>
            <a:endParaRPr dirty="0"/>
          </a:p>
        </p:txBody>
      </p:sp>
      <p:sp>
        <p:nvSpPr>
          <p:cNvPr id="5" name="日期占位符 4"/>
          <p:cNvSpPr>
            <a:spLocks noGrp="1"/>
          </p:cNvSpPr>
          <p:nvPr>
            <p:ph type="dt" sz="half" idx="10"/>
          </p:nvPr>
        </p:nvSpPr>
        <p:spPr/>
        <p:txBody>
          <a:bodyPr rtlCol="0"/>
          <a:lstStyle/>
          <a:p>
            <a:pPr rtl="0"/>
            <a:fld id="{88F186F9-F66F-4FAD-BE54-576F9D0A6565}" type="datetime2">
              <a:rPr lang="zh-CN" altLang="en-US" smtClean="0"/>
              <a:t>2018年4月18日</a:t>
            </a:fld>
            <a:endParaRPr dirty="0"/>
          </a:p>
        </p:txBody>
      </p:sp>
      <p:sp>
        <p:nvSpPr>
          <p:cNvPr id="7" name="幻灯片编号占位符 6"/>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065213" y="1828799"/>
            <a:ext cx="4251960" cy="685801"/>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1065213" y="2590800"/>
            <a:ext cx="4251960" cy="3429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5500053" y="1828799"/>
            <a:ext cx="4251960" cy="685801"/>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5500053" y="2590800"/>
            <a:ext cx="4251960" cy="3429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8" name="页脚占位符 7"/>
          <p:cNvSpPr>
            <a:spLocks noGrp="1"/>
          </p:cNvSpPr>
          <p:nvPr>
            <p:ph type="ftr" sz="quarter" idx="11"/>
          </p:nvPr>
        </p:nvSpPr>
        <p:spPr/>
        <p:txBody>
          <a:bodyPr rtlCol="0"/>
          <a:lstStyle/>
          <a:p>
            <a:pPr rtl="0"/>
            <a:r>
              <a:rPr lang="zh-cn" dirty="0"/>
              <a:t>添加页脚</a:t>
            </a:r>
            <a:endParaRPr dirty="0"/>
          </a:p>
        </p:txBody>
      </p:sp>
      <p:sp>
        <p:nvSpPr>
          <p:cNvPr id="7" name="日期占位符 6"/>
          <p:cNvSpPr>
            <a:spLocks noGrp="1"/>
          </p:cNvSpPr>
          <p:nvPr>
            <p:ph type="dt" sz="half" idx="10"/>
          </p:nvPr>
        </p:nvSpPr>
        <p:spPr/>
        <p:txBody>
          <a:bodyPr rtlCol="0"/>
          <a:lstStyle/>
          <a:p>
            <a:pPr rtl="0"/>
            <a:fld id="{CABA2B92-2DD9-48FB-AD38-658B9267E326}" type="datetime2">
              <a:rPr lang="zh-CN" altLang="en-US" smtClean="0"/>
              <a:t>2018年4月18日</a:t>
            </a:fld>
            <a:endParaRPr dirty="0"/>
          </a:p>
        </p:txBody>
      </p:sp>
      <p:sp>
        <p:nvSpPr>
          <p:cNvPr id="9" name="幻灯片编号占位符 8"/>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3"/>
          <p:cNvSpPr>
            <a:spLocks noGrp="1"/>
          </p:cNvSpPr>
          <p:nvPr>
            <p:ph type="ftr" sz="quarter" idx="11"/>
          </p:nvPr>
        </p:nvSpPr>
        <p:spPr/>
        <p:txBody>
          <a:bodyPr rtlCol="0"/>
          <a:lstStyle/>
          <a:p>
            <a:pPr rtl="0"/>
            <a:r>
              <a:rPr lang="zh-cn" dirty="0"/>
              <a:t>添加页脚</a:t>
            </a:r>
            <a:endParaRPr dirty="0"/>
          </a:p>
        </p:txBody>
      </p:sp>
      <p:sp>
        <p:nvSpPr>
          <p:cNvPr id="3" name="日期占位符 2"/>
          <p:cNvSpPr>
            <a:spLocks noGrp="1"/>
          </p:cNvSpPr>
          <p:nvPr>
            <p:ph type="dt" sz="half" idx="10"/>
          </p:nvPr>
        </p:nvSpPr>
        <p:spPr/>
        <p:txBody>
          <a:bodyPr rtlCol="0"/>
          <a:lstStyle/>
          <a:p>
            <a:pPr rtl="0"/>
            <a:fld id="{89589F66-5326-4300-9C87-424B78257E87}" type="datetime2">
              <a:rPr lang="zh-CN" altLang="en-US" smtClean="0"/>
              <a:t>2018年4月18日</a:t>
            </a:fld>
            <a:endParaRPr dirty="0"/>
          </a:p>
        </p:txBody>
      </p:sp>
      <p:sp>
        <p:nvSpPr>
          <p:cNvPr id="5" name="幻灯片编号占位符 4"/>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r>
              <a:rPr lang="zh-cn" dirty="0"/>
              <a:t>添加页脚</a:t>
            </a:r>
            <a:endParaRPr dirty="0"/>
          </a:p>
        </p:txBody>
      </p:sp>
      <p:sp>
        <p:nvSpPr>
          <p:cNvPr id="2" name="日期占位符 1"/>
          <p:cNvSpPr>
            <a:spLocks noGrp="1"/>
          </p:cNvSpPr>
          <p:nvPr>
            <p:ph type="dt" sz="half" idx="10"/>
          </p:nvPr>
        </p:nvSpPr>
        <p:spPr/>
        <p:txBody>
          <a:bodyPr rtlCol="0"/>
          <a:lstStyle/>
          <a:p>
            <a:pPr rtl="0"/>
            <a:fld id="{630E3B35-3F9B-4891-91F7-7B098225DB62}" type="datetime2">
              <a:rPr lang="zh-CN" altLang="en-US" smtClean="0"/>
              <a:t>2018年4月18日</a:t>
            </a:fld>
            <a:endParaRPr dirty="0"/>
          </a:p>
        </p:txBody>
      </p:sp>
      <p:sp>
        <p:nvSpPr>
          <p:cNvPr id="4" name="幻灯片编号占位符 3"/>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65213" y="533400"/>
            <a:ext cx="4114800" cy="1524000"/>
          </a:xfrm>
        </p:spPr>
        <p:txBody>
          <a:bodyPr rtlCol="0" anchor="b">
            <a:normAutofit/>
          </a:bodyPr>
          <a:lstStyle>
            <a:lvl1pPr algn="l">
              <a:defRPr sz="3600" b="1"/>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865813" y="533400"/>
            <a:ext cx="5867400" cy="54864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1065213" y="2209800"/>
            <a:ext cx="4114800" cy="3810000"/>
          </a:xfrm>
        </p:spPr>
        <p:txBody>
          <a:bodyPr rtlCol="0">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6" name="页脚占位符 5"/>
          <p:cNvSpPr>
            <a:spLocks noGrp="1"/>
          </p:cNvSpPr>
          <p:nvPr>
            <p:ph type="ftr" sz="quarter" idx="11"/>
          </p:nvPr>
        </p:nvSpPr>
        <p:spPr/>
        <p:txBody>
          <a:bodyPr rtlCol="0"/>
          <a:lstStyle/>
          <a:p>
            <a:pPr rtl="0"/>
            <a:r>
              <a:rPr lang="zh-cn" dirty="0"/>
              <a:t>添加页脚</a:t>
            </a:r>
            <a:endParaRPr dirty="0"/>
          </a:p>
        </p:txBody>
      </p:sp>
      <p:sp>
        <p:nvSpPr>
          <p:cNvPr id="5" name="日期占位符 4"/>
          <p:cNvSpPr>
            <a:spLocks noGrp="1"/>
          </p:cNvSpPr>
          <p:nvPr>
            <p:ph type="dt" sz="half" idx="10"/>
          </p:nvPr>
        </p:nvSpPr>
        <p:spPr/>
        <p:txBody>
          <a:bodyPr rtlCol="0"/>
          <a:lstStyle/>
          <a:p>
            <a:pPr rtl="0"/>
            <a:fld id="{901456FF-A013-4A58-A3FB-D6CF3F9212A9}" type="datetime2">
              <a:rPr lang="zh-CN" altLang="en-US" smtClean="0"/>
              <a:t>2018年4月18日</a:t>
            </a:fld>
            <a:endParaRPr dirty="0"/>
          </a:p>
        </p:txBody>
      </p:sp>
      <p:sp>
        <p:nvSpPr>
          <p:cNvPr id="7" name="幻灯片编号占位符 6"/>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65213" y="533400"/>
            <a:ext cx="4114800" cy="1524000"/>
          </a:xfrm>
        </p:spPr>
        <p:txBody>
          <a:bodyPr rtlCol="0" anchor="b">
            <a:noAutofit/>
          </a:bodyPr>
          <a:lstStyle>
            <a:lvl1pPr algn="l">
              <a:defRPr sz="3600" b="1"/>
            </a:lvl1pPr>
          </a:lstStyle>
          <a:p>
            <a:pPr rtl="0"/>
            <a:r>
              <a:rPr lang="zh-CN" altLang="en-US" noProof="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5865812" y="533400"/>
            <a:ext cx="5780173" cy="5791200"/>
          </a:xfrm>
          <a:ln w="50800">
            <a:solidFill>
              <a:schemeClr val="tx1">
                <a:lumMod val="65000"/>
                <a:lumOff val="35000"/>
              </a:schemeClr>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1065213" y="2209800"/>
            <a:ext cx="4114800" cy="3810000"/>
          </a:xfrm>
        </p:spPr>
        <p:txBody>
          <a:bodyPr rtlCol="0">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dirty="0"/>
              <a:t>添加页脚</a:t>
            </a:r>
          </a:p>
        </p:txBody>
      </p:sp>
      <p:sp>
        <p:nvSpPr>
          <p:cNvPr id="4" name="日期占位符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D3EF281-A4C8-49FF-956A-745E52032641}" type="datetime2">
              <a:rPr lang="zh-CN" altLang="en-US" smtClean="0"/>
              <a:pPr/>
              <a:t>2018年4月18日</a:t>
            </a:fld>
            <a:endParaRPr lang="en-US" dirty="0"/>
          </a:p>
        </p:txBody>
      </p:sp>
      <p:sp>
        <p:nvSpPr>
          <p:cNvPr id="6" name="幻灯片编号占位符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200">
                <a:solidFill>
                  <a:schemeClr val="tx1">
                    <a:lumMod val="65000"/>
                    <a:lumOff val="35000"/>
                  </a:schemeClr>
                </a:solidFill>
                <a:latin typeface="微软雅黑" panose="020B0503020204020204" pitchFamily="34" charset="-122"/>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100000"/>
        </a:lnSpc>
        <a:spcBef>
          <a:spcPct val="0"/>
        </a:spcBef>
        <a:buNone/>
        <a:defRPr sz="36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columbia.edu/~hl3099/movie_heatmap.html" TargetMode="External"/><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columbia.edu/~hl3099/ms_heatmap.html"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65214" y="533400"/>
            <a:ext cx="7848598" cy="2514601"/>
          </a:xfrm>
        </p:spPr>
        <p:txBody>
          <a:bodyPr rtlCol="0">
            <a:normAutofit/>
          </a:bodyPr>
          <a:lstStyle/>
          <a:p>
            <a:r>
              <a:rPr lang="en-US" dirty="0"/>
              <a:t>Project 4: Collaborative Filtering</a:t>
            </a:r>
          </a:p>
        </p:txBody>
      </p:sp>
      <p:sp>
        <p:nvSpPr>
          <p:cNvPr id="3" name="副标题 2"/>
          <p:cNvSpPr>
            <a:spLocks noGrp="1"/>
          </p:cNvSpPr>
          <p:nvPr>
            <p:ph type="subTitle" idx="1"/>
          </p:nvPr>
        </p:nvSpPr>
        <p:spPr>
          <a:xfrm>
            <a:off x="1751012" y="3657600"/>
            <a:ext cx="3962399" cy="2514600"/>
          </a:xfrm>
        </p:spPr>
        <p:txBody>
          <a:bodyPr rtlCol="0">
            <a:normAutofit/>
          </a:bodyPr>
          <a:lstStyle/>
          <a:p>
            <a:r>
              <a:rPr lang="en-US" dirty="0"/>
              <a:t>Group 6 Members:</a:t>
            </a:r>
          </a:p>
          <a:p>
            <a:r>
              <a:rPr lang="en-US" sz="2000" dirty="0" err="1"/>
              <a:t>Chandak</a:t>
            </a:r>
            <a:r>
              <a:rPr lang="en-US" sz="2000" dirty="0"/>
              <a:t>, </a:t>
            </a:r>
            <a:r>
              <a:rPr lang="en-US" sz="2000" dirty="0" err="1"/>
              <a:t>Anshuma</a:t>
            </a:r>
            <a:endParaRPr lang="en-US" sz="2000" dirty="0"/>
          </a:p>
          <a:p>
            <a:r>
              <a:rPr lang="en-US" sz="2000" dirty="0"/>
              <a:t>He, Shan</a:t>
            </a:r>
          </a:p>
          <a:p>
            <a:r>
              <a:rPr lang="en-US" sz="2000" dirty="0"/>
              <a:t>Li, </a:t>
            </a:r>
            <a:r>
              <a:rPr lang="en-US" sz="2000" dirty="0" err="1"/>
              <a:t>Hongyu</a:t>
            </a:r>
            <a:endParaRPr lang="en-US" sz="2000" dirty="0"/>
          </a:p>
          <a:p>
            <a:r>
              <a:rPr lang="en-US" sz="2000" dirty="0"/>
              <a:t>Liu, </a:t>
            </a:r>
            <a:r>
              <a:rPr lang="en-US" sz="2000" dirty="0" err="1"/>
              <a:t>Shiyu</a:t>
            </a:r>
            <a:endParaRPr lang="en-US" sz="2000" dirty="0"/>
          </a:p>
          <a:p>
            <a:r>
              <a:rPr lang="en-US" sz="2000" dirty="0"/>
              <a:t>Zhang, Junkai (Presenter)</a:t>
            </a:r>
            <a:endParaRPr lang="zh-cn" sz="2000" dirty="0">
              <a:ea typeface="微软雅黑" panose="020B0503020204020204" pitchFamily="34" charset="-122"/>
            </a:endParaRPr>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20419-4A19-4CB7-9251-CB81AD57196C}"/>
              </a:ext>
            </a:extLst>
          </p:cNvPr>
          <p:cNvSpPr>
            <a:spLocks noGrp="1"/>
          </p:cNvSpPr>
          <p:nvPr>
            <p:ph type="title"/>
          </p:nvPr>
        </p:nvSpPr>
        <p:spPr/>
        <p:txBody>
          <a:bodyPr>
            <a:normAutofit fontScale="90000"/>
          </a:bodyPr>
          <a:lstStyle/>
          <a:p>
            <a:r>
              <a:rPr lang="en-US" dirty="0"/>
              <a:t>Memory Based Model (</a:t>
            </a:r>
            <a:r>
              <a:rPr lang="en-US" dirty="0" err="1"/>
              <a:t>EachMovie</a:t>
            </a:r>
            <a:r>
              <a:rPr lang="en-US" dirty="0"/>
              <a:t> Data)</a:t>
            </a:r>
          </a:p>
        </p:txBody>
      </p:sp>
      <p:pic>
        <p:nvPicPr>
          <p:cNvPr id="4" name="内容占位符 3">
            <a:extLst>
              <a:ext uri="{FF2B5EF4-FFF2-40B4-BE49-F238E27FC236}">
                <a16:creationId xmlns:a16="http://schemas.microsoft.com/office/drawing/2014/main" id="{9C2F3929-DFF7-408B-BF53-2F33CED4FAA5}"/>
              </a:ext>
            </a:extLst>
          </p:cNvPr>
          <p:cNvPicPr>
            <a:picLocks noGrp="1" noChangeAspect="1"/>
          </p:cNvPicPr>
          <p:nvPr>
            <p:ph idx="1"/>
          </p:nvPr>
        </p:nvPicPr>
        <p:blipFill>
          <a:blip r:embed="rId2"/>
          <a:stretch>
            <a:fillRect/>
          </a:stretch>
        </p:blipFill>
        <p:spPr>
          <a:xfrm>
            <a:off x="227012" y="1828800"/>
            <a:ext cx="9771044" cy="4419600"/>
          </a:xfrm>
          <a:prstGeom prst="rect">
            <a:avLst/>
          </a:prstGeom>
        </p:spPr>
      </p:pic>
      <p:pic>
        <p:nvPicPr>
          <p:cNvPr id="5" name="图形 4" descr="发送">
            <a:hlinkClick r:id="rId3"/>
            <a:extLst>
              <a:ext uri="{FF2B5EF4-FFF2-40B4-BE49-F238E27FC236}">
                <a16:creationId xmlns:a16="http://schemas.microsoft.com/office/drawing/2014/main" id="{B1E6F848-3619-400F-9181-5C81602369A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04412" y="5486400"/>
            <a:ext cx="914400" cy="914400"/>
          </a:xfrm>
          <a:prstGeom prst="rect">
            <a:avLst/>
          </a:prstGeom>
        </p:spPr>
      </p:pic>
    </p:spTree>
    <p:extLst>
      <p:ext uri="{BB962C8B-B14F-4D97-AF65-F5344CB8AC3E}">
        <p14:creationId xmlns:p14="http://schemas.microsoft.com/office/powerpoint/2010/main" val="45862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A7EC6-62C7-4132-8EFF-03CAEE5CFF4C}"/>
              </a:ext>
            </a:extLst>
          </p:cNvPr>
          <p:cNvSpPr>
            <a:spLocks noGrp="1"/>
          </p:cNvSpPr>
          <p:nvPr>
            <p:ph type="title"/>
          </p:nvPr>
        </p:nvSpPr>
        <p:spPr/>
        <p:txBody>
          <a:bodyPr/>
          <a:lstStyle/>
          <a:p>
            <a:r>
              <a:rPr lang="en-US" dirty="0"/>
              <a:t>Result Analysis</a:t>
            </a:r>
          </a:p>
        </p:txBody>
      </p:sp>
      <p:sp>
        <p:nvSpPr>
          <p:cNvPr id="3" name="内容占位符 2">
            <a:extLst>
              <a:ext uri="{FF2B5EF4-FFF2-40B4-BE49-F238E27FC236}">
                <a16:creationId xmlns:a16="http://schemas.microsoft.com/office/drawing/2014/main" id="{E05FC197-E447-4807-9DF5-40583ACC9CFB}"/>
              </a:ext>
            </a:extLst>
          </p:cNvPr>
          <p:cNvSpPr>
            <a:spLocks noGrp="1"/>
          </p:cNvSpPr>
          <p:nvPr>
            <p:ph idx="1"/>
          </p:nvPr>
        </p:nvSpPr>
        <p:spPr>
          <a:xfrm>
            <a:off x="1293812" y="1828800"/>
            <a:ext cx="4343400" cy="4191000"/>
          </a:xfrm>
        </p:spPr>
        <p:txBody>
          <a:bodyPr/>
          <a:lstStyle/>
          <a:p>
            <a:r>
              <a:rPr lang="en-US" dirty="0">
                <a:latin typeface="+mj-lt"/>
              </a:rPr>
              <a:t>Comparison of Three Weights</a:t>
            </a:r>
          </a:p>
          <a:p>
            <a:pPr marL="45720" indent="0" algn="just">
              <a:buNone/>
            </a:pPr>
            <a:r>
              <a:rPr lang="en-US" dirty="0">
                <a:latin typeface="+mj-lt"/>
              </a:rPr>
              <a:t>For the Microsoft data, the Spearman correlation performs better than mean square different and SimRank based on the best n neighbors.</a:t>
            </a:r>
          </a:p>
          <a:p>
            <a:pPr marL="45720" indent="0" algn="just">
              <a:buNone/>
            </a:pPr>
            <a:r>
              <a:rPr lang="en-US" dirty="0">
                <a:latin typeface="+mj-lt"/>
              </a:rPr>
              <a:t>For the </a:t>
            </a:r>
            <a:r>
              <a:rPr lang="en-US" dirty="0" err="1">
                <a:latin typeface="+mj-lt"/>
              </a:rPr>
              <a:t>EachMovie</a:t>
            </a:r>
            <a:r>
              <a:rPr lang="en-US" dirty="0">
                <a:latin typeface="+mj-lt"/>
              </a:rPr>
              <a:t> data, SimRank outperforms than the other two methods.</a:t>
            </a:r>
          </a:p>
        </p:txBody>
      </p:sp>
      <p:graphicFrame>
        <p:nvGraphicFramePr>
          <p:cNvPr id="6" name="表格 5">
            <a:extLst>
              <a:ext uri="{FF2B5EF4-FFF2-40B4-BE49-F238E27FC236}">
                <a16:creationId xmlns:a16="http://schemas.microsoft.com/office/drawing/2014/main" id="{C0276B8F-B39F-4F98-A55B-CE70353EE829}"/>
              </a:ext>
            </a:extLst>
          </p:cNvPr>
          <p:cNvGraphicFramePr>
            <a:graphicFrameLocks noGrp="1"/>
          </p:cNvGraphicFramePr>
          <p:nvPr>
            <p:extLst>
              <p:ext uri="{D42A27DB-BD31-4B8C-83A1-F6EECF244321}">
                <p14:modId xmlns:p14="http://schemas.microsoft.com/office/powerpoint/2010/main" val="3867077748"/>
              </p:ext>
            </p:extLst>
          </p:nvPr>
        </p:nvGraphicFramePr>
        <p:xfrm>
          <a:off x="6780212" y="1143000"/>
          <a:ext cx="5062320" cy="4304295"/>
        </p:xfrm>
        <a:graphic>
          <a:graphicData uri="http://schemas.openxmlformats.org/drawingml/2006/table">
            <a:tbl>
              <a:tblPr>
                <a:tableStyleId>{5C22544A-7EE6-4342-B048-85BDC9FD1C3A}</a:tableStyleId>
              </a:tblPr>
              <a:tblGrid>
                <a:gridCol w="1479755">
                  <a:extLst>
                    <a:ext uri="{9D8B030D-6E8A-4147-A177-3AD203B41FA5}">
                      <a16:colId xmlns:a16="http://schemas.microsoft.com/office/drawing/2014/main" val="1818518832"/>
                    </a:ext>
                  </a:extLst>
                </a:gridCol>
                <a:gridCol w="1051405">
                  <a:extLst>
                    <a:ext uri="{9D8B030D-6E8A-4147-A177-3AD203B41FA5}">
                      <a16:colId xmlns:a16="http://schemas.microsoft.com/office/drawing/2014/main" val="2341743934"/>
                    </a:ext>
                  </a:extLst>
                </a:gridCol>
                <a:gridCol w="1265580">
                  <a:extLst>
                    <a:ext uri="{9D8B030D-6E8A-4147-A177-3AD203B41FA5}">
                      <a16:colId xmlns:a16="http://schemas.microsoft.com/office/drawing/2014/main" val="3375074198"/>
                    </a:ext>
                  </a:extLst>
                </a:gridCol>
                <a:gridCol w="1265580">
                  <a:extLst>
                    <a:ext uri="{9D8B030D-6E8A-4147-A177-3AD203B41FA5}">
                      <a16:colId xmlns:a16="http://schemas.microsoft.com/office/drawing/2014/main" val="4220917009"/>
                    </a:ext>
                  </a:extLst>
                </a:gridCol>
              </a:tblGrid>
              <a:tr h="496464">
                <a:tc>
                  <a:txBody>
                    <a:bodyPr/>
                    <a:lstStyle/>
                    <a:p>
                      <a:pPr algn="l" fontAlgn="b"/>
                      <a:r>
                        <a:rPr lang="en-US" sz="1400" u="none" strike="noStrike" dirty="0">
                          <a:effectLst/>
                        </a:rPr>
                        <a:t>MS Data </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ctr" fontAlgn="b"/>
                      <a:r>
                        <a:rPr lang="en-US" sz="1400" u="none" strike="noStrike" dirty="0">
                          <a:effectLst/>
                        </a:rPr>
                        <a:t>Spearman Correlation</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ctr" fontAlgn="b"/>
                      <a:r>
                        <a:rPr lang="en-US" sz="1400" u="none" strike="noStrike" dirty="0">
                          <a:effectLst/>
                        </a:rPr>
                        <a:t>Mean-square-difference</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ctr" fontAlgn="b"/>
                      <a:r>
                        <a:rPr lang="sv-SE" sz="1400" u="none" strike="noStrike" dirty="0">
                          <a:effectLst/>
                        </a:rPr>
                        <a:t>SimRank</a:t>
                      </a:r>
                    </a:p>
                    <a:p>
                      <a:pPr algn="ctr" fontAlgn="b"/>
                      <a:r>
                        <a:rPr lang="sv-SE" sz="1400" u="none" strike="noStrike" dirty="0">
                          <a:effectLst/>
                        </a:rPr>
                        <a:t>(c=0.8,k=5)</a:t>
                      </a:r>
                      <a:endParaRPr lang="sv-SE" sz="1400" b="0" i="0" u="none" strike="noStrike" dirty="0">
                        <a:solidFill>
                          <a:srgbClr val="000000"/>
                        </a:solidFill>
                        <a:effectLst/>
                        <a:latin typeface="Arial" panose="020B0604020202020204" pitchFamily="34" charset="0"/>
                      </a:endParaRPr>
                    </a:p>
                  </a:txBody>
                  <a:tcPr marL="6056" marR="6056" marT="6056" marB="0" anchor="b"/>
                </a:tc>
                <a:extLst>
                  <a:ext uri="{0D108BD9-81ED-4DB2-BD59-A6C34878D82A}">
                    <a16:rowId xmlns:a16="http://schemas.microsoft.com/office/drawing/2014/main" val="3231432962"/>
                  </a:ext>
                </a:extLst>
              </a:tr>
              <a:tr h="533400">
                <a:tc>
                  <a:txBody>
                    <a:bodyPr/>
                    <a:lstStyle/>
                    <a:p>
                      <a:pPr algn="l" fontAlgn="b"/>
                      <a:r>
                        <a:rPr lang="en-US" sz="1400" u="none" strike="noStrike" dirty="0">
                          <a:effectLst/>
                        </a:rPr>
                        <a:t>Weight Threshold</a:t>
                      </a:r>
                    </a:p>
                    <a:p>
                      <a:pPr algn="l" fontAlgn="b"/>
                      <a:r>
                        <a:rPr lang="en-US" sz="1400" u="none" strike="noStrike" dirty="0">
                          <a:effectLst/>
                        </a:rPr>
                        <a:t>(threshold=0.03)</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a:effectLst/>
                        </a:rPr>
                        <a:t>38.08806</a:t>
                      </a:r>
                      <a:endParaRPr lang="en-US" sz="1400" b="0" i="0" u="none" strike="noStrike">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a:effectLst/>
                        </a:rPr>
                        <a:t>38.59387</a:t>
                      </a:r>
                      <a:endParaRPr lang="en-US" sz="1400" b="0" i="0" u="none" strike="noStrike">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a:effectLst/>
                        </a:rPr>
                        <a:t>33.38262</a:t>
                      </a:r>
                      <a:endParaRPr lang="en-US" sz="1400" b="0" i="0" u="none" strike="noStrike">
                        <a:solidFill>
                          <a:srgbClr val="000000"/>
                        </a:solidFill>
                        <a:effectLst/>
                        <a:latin typeface="Arial" panose="020B0604020202020204" pitchFamily="34" charset="0"/>
                      </a:endParaRPr>
                    </a:p>
                  </a:txBody>
                  <a:tcPr marL="6056" marR="6056" marT="6056" marB="0" anchor="b"/>
                </a:tc>
                <a:extLst>
                  <a:ext uri="{0D108BD9-81ED-4DB2-BD59-A6C34878D82A}">
                    <a16:rowId xmlns:a16="http://schemas.microsoft.com/office/drawing/2014/main" val="4157372251"/>
                  </a:ext>
                </a:extLst>
              </a:tr>
              <a:tr h="533400">
                <a:tc>
                  <a:txBody>
                    <a:bodyPr/>
                    <a:lstStyle/>
                    <a:p>
                      <a:pPr algn="l" fontAlgn="b"/>
                      <a:r>
                        <a:rPr lang="en-US" sz="1400" u="none" strike="noStrike" dirty="0">
                          <a:effectLst/>
                        </a:rPr>
                        <a:t>Best-n-estimator</a:t>
                      </a:r>
                    </a:p>
                    <a:p>
                      <a:pPr algn="l" fontAlgn="b"/>
                      <a:r>
                        <a:rPr lang="en-US" sz="1400" u="none" strike="noStrike" dirty="0">
                          <a:effectLst/>
                        </a:rPr>
                        <a:t>(n=40)</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dirty="0">
                          <a:effectLst/>
                          <a:highlight>
                            <a:srgbClr val="FFFF00"/>
                          </a:highlight>
                        </a:rPr>
                        <a:t>34.624</a:t>
                      </a:r>
                      <a:endParaRPr lang="en-US" sz="1400" b="0" i="0" u="none" strike="noStrike" dirty="0">
                        <a:solidFill>
                          <a:srgbClr val="000000"/>
                        </a:solidFill>
                        <a:effectLst/>
                        <a:highlight>
                          <a:srgbClr val="FFFF00"/>
                        </a:highlight>
                        <a:latin typeface="Arial" panose="020B0604020202020204" pitchFamily="34" charset="0"/>
                      </a:endParaRPr>
                    </a:p>
                  </a:txBody>
                  <a:tcPr marL="6056" marR="6056" marT="6056" marB="0" anchor="b"/>
                </a:tc>
                <a:tc>
                  <a:txBody>
                    <a:bodyPr/>
                    <a:lstStyle/>
                    <a:p>
                      <a:pPr algn="r" fontAlgn="b"/>
                      <a:r>
                        <a:rPr lang="en-US" sz="1400" u="none" strike="noStrike" dirty="0">
                          <a:effectLst/>
                          <a:highlight>
                            <a:srgbClr val="FFFF00"/>
                          </a:highlight>
                        </a:rPr>
                        <a:t>30.82725</a:t>
                      </a:r>
                      <a:endParaRPr lang="en-US" sz="1400" b="0" i="0" u="none" strike="noStrike" dirty="0">
                        <a:solidFill>
                          <a:srgbClr val="000000"/>
                        </a:solidFill>
                        <a:effectLst/>
                        <a:highlight>
                          <a:srgbClr val="FFFF00"/>
                        </a:highlight>
                        <a:latin typeface="Arial" panose="020B0604020202020204" pitchFamily="34" charset="0"/>
                      </a:endParaRPr>
                    </a:p>
                  </a:txBody>
                  <a:tcPr marL="6056" marR="6056" marT="6056" marB="0" anchor="b"/>
                </a:tc>
                <a:tc>
                  <a:txBody>
                    <a:bodyPr/>
                    <a:lstStyle/>
                    <a:p>
                      <a:pPr algn="r" fontAlgn="b"/>
                      <a:r>
                        <a:rPr lang="en-US" sz="1400" u="none" strike="noStrike" dirty="0">
                          <a:effectLst/>
                          <a:highlight>
                            <a:srgbClr val="FFFF00"/>
                          </a:highlight>
                        </a:rPr>
                        <a:t>31.18457</a:t>
                      </a:r>
                      <a:endParaRPr lang="en-US" sz="1400" b="0" i="0" u="none" strike="noStrike" dirty="0">
                        <a:solidFill>
                          <a:srgbClr val="000000"/>
                        </a:solidFill>
                        <a:effectLst/>
                        <a:highlight>
                          <a:srgbClr val="FFFF00"/>
                        </a:highlight>
                        <a:latin typeface="Arial" panose="020B0604020202020204" pitchFamily="34" charset="0"/>
                      </a:endParaRPr>
                    </a:p>
                  </a:txBody>
                  <a:tcPr marL="6056" marR="6056" marT="6056" marB="0" anchor="b"/>
                </a:tc>
                <a:extLst>
                  <a:ext uri="{0D108BD9-81ED-4DB2-BD59-A6C34878D82A}">
                    <a16:rowId xmlns:a16="http://schemas.microsoft.com/office/drawing/2014/main" val="3367936789"/>
                  </a:ext>
                </a:extLst>
              </a:tr>
              <a:tr h="494136">
                <a:tc>
                  <a:txBody>
                    <a:bodyPr/>
                    <a:lstStyle/>
                    <a:p>
                      <a:pPr algn="l" fontAlgn="b"/>
                      <a:r>
                        <a:rPr lang="en-US" sz="1400" u="none" strike="noStrike" dirty="0">
                          <a:effectLst/>
                        </a:rPr>
                        <a:t>Combined</a:t>
                      </a:r>
                    </a:p>
                    <a:p>
                      <a:pPr algn="l" fontAlgn="b"/>
                      <a:r>
                        <a:rPr lang="en-US" sz="1400" u="none" strike="noStrike" dirty="0">
                          <a:effectLst/>
                        </a:rPr>
                        <a:t>(</a:t>
                      </a:r>
                      <a:r>
                        <a:rPr lang="en-US" sz="1400" u="none" strike="noStrike" dirty="0" err="1">
                          <a:effectLst/>
                        </a:rPr>
                        <a:t>thres</a:t>
                      </a:r>
                      <a:r>
                        <a:rPr lang="en-US" sz="1400" u="none" strike="noStrike" dirty="0">
                          <a:effectLst/>
                        </a:rPr>
                        <a:t>=0.03,n=40)</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dirty="0">
                          <a:effectLst/>
                        </a:rPr>
                        <a:t>34.81887</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dirty="0">
                          <a:effectLst/>
                        </a:rPr>
                        <a:t>30.70532</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a:effectLst/>
                        </a:rPr>
                        <a:t>31.69077</a:t>
                      </a:r>
                      <a:endParaRPr lang="en-US" sz="1400" b="0" i="0" u="none" strike="noStrike">
                        <a:solidFill>
                          <a:srgbClr val="000000"/>
                        </a:solidFill>
                        <a:effectLst/>
                        <a:latin typeface="Arial" panose="020B0604020202020204" pitchFamily="34" charset="0"/>
                      </a:endParaRPr>
                    </a:p>
                  </a:txBody>
                  <a:tcPr marL="6056" marR="6056" marT="6056" marB="0" anchor="b"/>
                </a:tc>
                <a:extLst>
                  <a:ext uri="{0D108BD9-81ED-4DB2-BD59-A6C34878D82A}">
                    <a16:rowId xmlns:a16="http://schemas.microsoft.com/office/drawing/2014/main" val="4144025522"/>
                  </a:ext>
                </a:extLst>
              </a:tr>
              <a:tr h="274795">
                <a:tc>
                  <a:txBody>
                    <a:bodyPr/>
                    <a:lstStyle/>
                    <a:p>
                      <a:pPr algn="l" fontAlgn="b"/>
                      <a:endParaRPr lang="en-US" sz="1600" b="0" i="0" u="none" strike="noStrike" dirty="0">
                        <a:solidFill>
                          <a:srgbClr val="000000"/>
                        </a:solidFill>
                        <a:effectLst/>
                        <a:latin typeface="Calibri" panose="020F0502020204030204" pitchFamily="34" charset="0"/>
                      </a:endParaRPr>
                    </a:p>
                  </a:txBody>
                  <a:tcPr marL="6056" marR="6056" marT="6056" marB="0" anchor="b">
                    <a:no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6056" marR="6056" marT="6056" marB="0" anchor="b">
                    <a:no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6056" marR="6056" marT="6056" marB="0" anchor="b">
                    <a:no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6056" marR="6056" marT="6056" marB="0" anchor="b">
                    <a:noFill/>
                  </a:tcPr>
                </a:tc>
                <a:extLst>
                  <a:ext uri="{0D108BD9-81ED-4DB2-BD59-A6C34878D82A}">
                    <a16:rowId xmlns:a16="http://schemas.microsoft.com/office/drawing/2014/main" val="3481182039"/>
                  </a:ext>
                </a:extLst>
              </a:tr>
              <a:tr h="450110">
                <a:tc>
                  <a:txBody>
                    <a:bodyPr/>
                    <a:lstStyle/>
                    <a:p>
                      <a:pPr algn="l" fontAlgn="b"/>
                      <a:r>
                        <a:rPr lang="en-US" sz="1400" u="none" strike="noStrike" dirty="0">
                          <a:effectLst/>
                        </a:rPr>
                        <a:t> </a:t>
                      </a:r>
                      <a:r>
                        <a:rPr lang="en-US" sz="1400" u="none" strike="noStrike" dirty="0" err="1">
                          <a:effectLst/>
                        </a:rPr>
                        <a:t>EachMovie</a:t>
                      </a:r>
                      <a:r>
                        <a:rPr lang="en-US" sz="1400" u="none" strike="noStrike" dirty="0">
                          <a:effectLst/>
                        </a:rPr>
                        <a:t> Data</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ctr" fontAlgn="b"/>
                      <a:r>
                        <a:rPr lang="en-US" sz="1400" u="none" strike="noStrike">
                          <a:effectLst/>
                        </a:rPr>
                        <a:t>Spearman Correlation</a:t>
                      </a:r>
                      <a:endParaRPr lang="en-US" sz="1400" b="0" i="0" u="none" strike="noStrike">
                        <a:solidFill>
                          <a:srgbClr val="000000"/>
                        </a:solidFill>
                        <a:effectLst/>
                        <a:latin typeface="Arial" panose="020B0604020202020204" pitchFamily="34" charset="0"/>
                      </a:endParaRPr>
                    </a:p>
                  </a:txBody>
                  <a:tcPr marL="6056" marR="6056" marT="6056" marB="0" anchor="b"/>
                </a:tc>
                <a:tc>
                  <a:txBody>
                    <a:bodyPr/>
                    <a:lstStyle/>
                    <a:p>
                      <a:pPr algn="ctr" fontAlgn="b"/>
                      <a:r>
                        <a:rPr lang="en-US" sz="1400" u="none" strike="noStrike">
                          <a:effectLst/>
                        </a:rPr>
                        <a:t>Mean-square-difference</a:t>
                      </a:r>
                      <a:endParaRPr lang="en-US" sz="1400" b="0" i="0" u="none" strike="noStrike">
                        <a:solidFill>
                          <a:srgbClr val="000000"/>
                        </a:solidFill>
                        <a:effectLst/>
                        <a:latin typeface="Arial" panose="020B0604020202020204" pitchFamily="34" charset="0"/>
                      </a:endParaRPr>
                    </a:p>
                  </a:txBody>
                  <a:tcPr marL="6056" marR="6056" marT="6056" marB="0" anchor="b"/>
                </a:tc>
                <a:tc>
                  <a:txBody>
                    <a:bodyPr/>
                    <a:lstStyle/>
                    <a:p>
                      <a:pPr algn="ctr" fontAlgn="b"/>
                      <a:r>
                        <a:rPr lang="sv-SE" sz="1400" u="none" strike="noStrike" dirty="0">
                          <a:effectLst/>
                        </a:rPr>
                        <a:t>SimRank</a:t>
                      </a:r>
                    </a:p>
                    <a:p>
                      <a:pPr algn="ctr" fontAlgn="b"/>
                      <a:r>
                        <a:rPr lang="sv-SE" sz="1400" u="none" strike="noStrike" dirty="0">
                          <a:effectLst/>
                        </a:rPr>
                        <a:t>(c=0.8,k=5)</a:t>
                      </a:r>
                      <a:endParaRPr lang="sv-SE" sz="1400" b="0" i="0" u="none" strike="noStrike" dirty="0">
                        <a:solidFill>
                          <a:srgbClr val="000000"/>
                        </a:solidFill>
                        <a:effectLst/>
                        <a:latin typeface="Arial" panose="020B0604020202020204" pitchFamily="34" charset="0"/>
                      </a:endParaRPr>
                    </a:p>
                  </a:txBody>
                  <a:tcPr marL="6056" marR="6056" marT="6056" marB="0" anchor="b"/>
                </a:tc>
                <a:extLst>
                  <a:ext uri="{0D108BD9-81ED-4DB2-BD59-A6C34878D82A}">
                    <a16:rowId xmlns:a16="http://schemas.microsoft.com/office/drawing/2014/main" val="1520611201"/>
                  </a:ext>
                </a:extLst>
              </a:tr>
              <a:tr h="494295">
                <a:tc>
                  <a:txBody>
                    <a:bodyPr/>
                    <a:lstStyle/>
                    <a:p>
                      <a:pPr algn="l" fontAlgn="b"/>
                      <a:r>
                        <a:rPr lang="en-US" sz="1400" u="none" strike="noStrike" dirty="0">
                          <a:effectLst/>
                        </a:rPr>
                        <a:t>Weight Threshold</a:t>
                      </a:r>
                    </a:p>
                    <a:p>
                      <a:pPr algn="l" fontAlgn="b"/>
                      <a:r>
                        <a:rPr lang="en-US" sz="1400" u="none" strike="noStrike" dirty="0">
                          <a:effectLst/>
                        </a:rPr>
                        <a:t>(threshold=0.3)</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a:effectLst/>
                        </a:rPr>
                        <a:t>0.866422</a:t>
                      </a:r>
                      <a:endParaRPr lang="en-US" sz="1400" b="0" i="0" u="none" strike="noStrike">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a:effectLst/>
                        </a:rPr>
                        <a:t>0.864105</a:t>
                      </a:r>
                      <a:endParaRPr lang="en-US" sz="1400" b="0" i="0" u="none" strike="noStrike">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a:effectLst/>
                        </a:rPr>
                        <a:t>4.379151</a:t>
                      </a:r>
                      <a:endParaRPr lang="en-US" sz="1400" b="0" i="0" u="none" strike="noStrike">
                        <a:solidFill>
                          <a:srgbClr val="000000"/>
                        </a:solidFill>
                        <a:effectLst/>
                        <a:latin typeface="Arial" panose="020B0604020202020204" pitchFamily="34" charset="0"/>
                      </a:endParaRPr>
                    </a:p>
                  </a:txBody>
                  <a:tcPr marL="6056" marR="6056" marT="6056" marB="0" anchor="b"/>
                </a:tc>
                <a:extLst>
                  <a:ext uri="{0D108BD9-81ED-4DB2-BD59-A6C34878D82A}">
                    <a16:rowId xmlns:a16="http://schemas.microsoft.com/office/drawing/2014/main" val="2993536601"/>
                  </a:ext>
                </a:extLst>
              </a:tr>
              <a:tr h="533400">
                <a:tc>
                  <a:txBody>
                    <a:bodyPr/>
                    <a:lstStyle/>
                    <a:p>
                      <a:pPr algn="l" fontAlgn="b"/>
                      <a:r>
                        <a:rPr lang="en-US" sz="1400" u="none" strike="noStrike" dirty="0">
                          <a:effectLst/>
                        </a:rPr>
                        <a:t>Best-n-estimator</a:t>
                      </a:r>
                    </a:p>
                    <a:p>
                      <a:pPr algn="l" fontAlgn="b"/>
                      <a:r>
                        <a:rPr lang="en-US" sz="1400" u="none" strike="noStrike" dirty="0">
                          <a:effectLst/>
                        </a:rPr>
                        <a:t>(n=60)</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dirty="0">
                          <a:effectLst/>
                          <a:highlight>
                            <a:srgbClr val="FFFF00"/>
                          </a:highlight>
                        </a:rPr>
                        <a:t>0.881227</a:t>
                      </a:r>
                      <a:endParaRPr lang="en-US" sz="1400" b="0" i="0" u="none" strike="noStrike" dirty="0">
                        <a:solidFill>
                          <a:srgbClr val="000000"/>
                        </a:solidFill>
                        <a:effectLst/>
                        <a:highlight>
                          <a:srgbClr val="FFFF00"/>
                        </a:highlight>
                        <a:latin typeface="Arial" panose="020B0604020202020204" pitchFamily="34" charset="0"/>
                      </a:endParaRPr>
                    </a:p>
                  </a:txBody>
                  <a:tcPr marL="6056" marR="6056" marT="6056" marB="0" anchor="b"/>
                </a:tc>
                <a:tc>
                  <a:txBody>
                    <a:bodyPr/>
                    <a:lstStyle/>
                    <a:p>
                      <a:pPr algn="r" fontAlgn="b"/>
                      <a:r>
                        <a:rPr lang="en-US" sz="1400" u="none" strike="noStrike" dirty="0">
                          <a:effectLst/>
                          <a:highlight>
                            <a:srgbClr val="FFFF00"/>
                          </a:highlight>
                        </a:rPr>
                        <a:t>1.430936</a:t>
                      </a:r>
                      <a:endParaRPr lang="en-US" sz="1400" b="0" i="0" u="none" strike="noStrike" dirty="0">
                        <a:solidFill>
                          <a:srgbClr val="000000"/>
                        </a:solidFill>
                        <a:effectLst/>
                        <a:highlight>
                          <a:srgbClr val="FFFF00"/>
                        </a:highlight>
                        <a:latin typeface="Arial" panose="020B0604020202020204" pitchFamily="34" charset="0"/>
                      </a:endParaRPr>
                    </a:p>
                  </a:txBody>
                  <a:tcPr marL="6056" marR="6056" marT="6056" marB="0" anchor="b"/>
                </a:tc>
                <a:tc>
                  <a:txBody>
                    <a:bodyPr/>
                    <a:lstStyle/>
                    <a:p>
                      <a:pPr algn="r" fontAlgn="b"/>
                      <a:r>
                        <a:rPr lang="en-US" sz="1400" u="none" strike="noStrike" dirty="0">
                          <a:effectLst/>
                          <a:highlight>
                            <a:srgbClr val="FFFF00"/>
                          </a:highlight>
                        </a:rPr>
                        <a:t>0.820144</a:t>
                      </a:r>
                      <a:endParaRPr lang="en-US" sz="1400" b="0" i="0" u="none" strike="noStrike" dirty="0">
                        <a:solidFill>
                          <a:srgbClr val="000000"/>
                        </a:solidFill>
                        <a:effectLst/>
                        <a:highlight>
                          <a:srgbClr val="FFFF00"/>
                        </a:highlight>
                        <a:latin typeface="Arial" panose="020B0604020202020204" pitchFamily="34" charset="0"/>
                      </a:endParaRPr>
                    </a:p>
                  </a:txBody>
                  <a:tcPr marL="6056" marR="6056" marT="6056" marB="0" anchor="b"/>
                </a:tc>
                <a:extLst>
                  <a:ext uri="{0D108BD9-81ED-4DB2-BD59-A6C34878D82A}">
                    <a16:rowId xmlns:a16="http://schemas.microsoft.com/office/drawing/2014/main" val="2299183438"/>
                  </a:ext>
                </a:extLst>
              </a:tr>
              <a:tr h="494295">
                <a:tc>
                  <a:txBody>
                    <a:bodyPr/>
                    <a:lstStyle/>
                    <a:p>
                      <a:pPr algn="l" fontAlgn="b"/>
                      <a:r>
                        <a:rPr lang="en-US" sz="1400" u="none" strike="noStrike" dirty="0">
                          <a:effectLst/>
                        </a:rPr>
                        <a:t>Combined</a:t>
                      </a:r>
                    </a:p>
                    <a:p>
                      <a:pPr algn="l" fontAlgn="b"/>
                      <a:r>
                        <a:rPr lang="en-US" sz="1400" u="none" strike="noStrike" dirty="0">
                          <a:effectLst/>
                        </a:rPr>
                        <a:t>(</a:t>
                      </a:r>
                      <a:r>
                        <a:rPr lang="en-US" sz="1400" u="none" strike="noStrike" dirty="0" err="1">
                          <a:effectLst/>
                        </a:rPr>
                        <a:t>thres</a:t>
                      </a:r>
                      <a:r>
                        <a:rPr lang="en-US" sz="1400" u="none" strike="noStrike" dirty="0">
                          <a:effectLst/>
                        </a:rPr>
                        <a:t>=0.3,n=60)</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a:effectLst/>
                        </a:rPr>
                        <a:t>0.885659</a:t>
                      </a:r>
                      <a:endParaRPr lang="en-US" sz="1400" b="0" i="0" u="none" strike="noStrike">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a:effectLst/>
                        </a:rPr>
                        <a:t>1.430936</a:t>
                      </a:r>
                      <a:endParaRPr lang="en-US" sz="1400" b="0" i="0" u="none" strike="noStrike">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dirty="0">
                          <a:effectLst/>
                        </a:rPr>
                        <a:t>4.379151</a:t>
                      </a:r>
                      <a:endParaRPr lang="en-US" sz="1400" b="0" i="0" u="none" strike="noStrike" dirty="0">
                        <a:solidFill>
                          <a:srgbClr val="000000"/>
                        </a:solidFill>
                        <a:effectLst/>
                        <a:latin typeface="Arial" panose="020B0604020202020204" pitchFamily="34" charset="0"/>
                      </a:endParaRPr>
                    </a:p>
                  </a:txBody>
                  <a:tcPr marL="6056" marR="6056" marT="6056" marB="0" anchor="b"/>
                </a:tc>
                <a:extLst>
                  <a:ext uri="{0D108BD9-81ED-4DB2-BD59-A6C34878D82A}">
                    <a16:rowId xmlns:a16="http://schemas.microsoft.com/office/drawing/2014/main" val="3706620024"/>
                  </a:ext>
                </a:extLst>
              </a:tr>
            </a:tbl>
          </a:graphicData>
        </a:graphic>
      </p:graphicFrame>
    </p:spTree>
    <p:extLst>
      <p:ext uri="{BB962C8B-B14F-4D97-AF65-F5344CB8AC3E}">
        <p14:creationId xmlns:p14="http://schemas.microsoft.com/office/powerpoint/2010/main" val="4226080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A7EC6-62C7-4132-8EFF-03CAEE5CFF4C}"/>
              </a:ext>
            </a:extLst>
          </p:cNvPr>
          <p:cNvSpPr>
            <a:spLocks noGrp="1"/>
          </p:cNvSpPr>
          <p:nvPr>
            <p:ph type="title"/>
          </p:nvPr>
        </p:nvSpPr>
        <p:spPr/>
        <p:txBody>
          <a:bodyPr/>
          <a:lstStyle/>
          <a:p>
            <a:r>
              <a:rPr lang="en-US" dirty="0"/>
              <a:t>Result Analysis</a:t>
            </a:r>
          </a:p>
        </p:txBody>
      </p:sp>
      <p:sp>
        <p:nvSpPr>
          <p:cNvPr id="3" name="内容占位符 2">
            <a:extLst>
              <a:ext uri="{FF2B5EF4-FFF2-40B4-BE49-F238E27FC236}">
                <a16:creationId xmlns:a16="http://schemas.microsoft.com/office/drawing/2014/main" id="{E05FC197-E447-4807-9DF5-40583ACC9CFB}"/>
              </a:ext>
            </a:extLst>
          </p:cNvPr>
          <p:cNvSpPr>
            <a:spLocks noGrp="1"/>
          </p:cNvSpPr>
          <p:nvPr>
            <p:ph idx="1"/>
          </p:nvPr>
        </p:nvSpPr>
        <p:spPr>
          <a:xfrm>
            <a:off x="1065213" y="1828800"/>
            <a:ext cx="5714999" cy="4191000"/>
          </a:xfrm>
        </p:spPr>
        <p:txBody>
          <a:bodyPr/>
          <a:lstStyle/>
          <a:p>
            <a:r>
              <a:rPr lang="en-US" dirty="0">
                <a:latin typeface="+mj-lt"/>
              </a:rPr>
              <a:t>Comparison of Three Neighbors Selections</a:t>
            </a:r>
          </a:p>
          <a:p>
            <a:pPr marL="45720" indent="0">
              <a:buNone/>
            </a:pPr>
            <a:r>
              <a:rPr lang="en-US" dirty="0">
                <a:latin typeface="+mj-lt"/>
              </a:rPr>
              <a:t>A Higher threshold results in a lower coverage. A lower correlation threshold nullifies the purpose of thresholding.</a:t>
            </a:r>
          </a:p>
          <a:p>
            <a:pPr marL="45720" indent="0">
              <a:buNone/>
            </a:pPr>
            <a:r>
              <a:rPr lang="en-US" dirty="0">
                <a:latin typeface="+mj-lt"/>
              </a:rPr>
              <a:t>The advantage of second method is that it doesn’t limit the prediction coverage.</a:t>
            </a:r>
          </a:p>
          <a:p>
            <a:pPr marL="45720" indent="0">
              <a:buNone/>
            </a:pPr>
            <a:r>
              <a:rPr lang="en-US" dirty="0">
                <a:latin typeface="+mj-lt"/>
              </a:rPr>
              <a:t>The performance of combined method closes to the worse performance of above two methods. </a:t>
            </a:r>
          </a:p>
        </p:txBody>
      </p:sp>
      <p:graphicFrame>
        <p:nvGraphicFramePr>
          <p:cNvPr id="5" name="表格 4">
            <a:extLst>
              <a:ext uri="{FF2B5EF4-FFF2-40B4-BE49-F238E27FC236}">
                <a16:creationId xmlns:a16="http://schemas.microsoft.com/office/drawing/2014/main" id="{36E94D2C-9990-4154-B1B3-3DC23A12AD8E}"/>
              </a:ext>
            </a:extLst>
          </p:cNvPr>
          <p:cNvGraphicFramePr>
            <a:graphicFrameLocks noGrp="1"/>
          </p:cNvGraphicFramePr>
          <p:nvPr>
            <p:extLst>
              <p:ext uri="{D42A27DB-BD31-4B8C-83A1-F6EECF244321}">
                <p14:modId xmlns:p14="http://schemas.microsoft.com/office/powerpoint/2010/main" val="1150676859"/>
              </p:ext>
            </p:extLst>
          </p:nvPr>
        </p:nvGraphicFramePr>
        <p:xfrm>
          <a:off x="6780212" y="1143000"/>
          <a:ext cx="5062320" cy="4304295"/>
        </p:xfrm>
        <a:graphic>
          <a:graphicData uri="http://schemas.openxmlformats.org/drawingml/2006/table">
            <a:tbl>
              <a:tblPr>
                <a:tableStyleId>{5C22544A-7EE6-4342-B048-85BDC9FD1C3A}</a:tableStyleId>
              </a:tblPr>
              <a:tblGrid>
                <a:gridCol w="1479755">
                  <a:extLst>
                    <a:ext uri="{9D8B030D-6E8A-4147-A177-3AD203B41FA5}">
                      <a16:colId xmlns:a16="http://schemas.microsoft.com/office/drawing/2014/main" val="1818518832"/>
                    </a:ext>
                  </a:extLst>
                </a:gridCol>
                <a:gridCol w="1051405">
                  <a:extLst>
                    <a:ext uri="{9D8B030D-6E8A-4147-A177-3AD203B41FA5}">
                      <a16:colId xmlns:a16="http://schemas.microsoft.com/office/drawing/2014/main" val="2341743934"/>
                    </a:ext>
                  </a:extLst>
                </a:gridCol>
                <a:gridCol w="1265580">
                  <a:extLst>
                    <a:ext uri="{9D8B030D-6E8A-4147-A177-3AD203B41FA5}">
                      <a16:colId xmlns:a16="http://schemas.microsoft.com/office/drawing/2014/main" val="3375074198"/>
                    </a:ext>
                  </a:extLst>
                </a:gridCol>
                <a:gridCol w="1265580">
                  <a:extLst>
                    <a:ext uri="{9D8B030D-6E8A-4147-A177-3AD203B41FA5}">
                      <a16:colId xmlns:a16="http://schemas.microsoft.com/office/drawing/2014/main" val="4220917009"/>
                    </a:ext>
                  </a:extLst>
                </a:gridCol>
              </a:tblGrid>
              <a:tr h="496464">
                <a:tc>
                  <a:txBody>
                    <a:bodyPr/>
                    <a:lstStyle/>
                    <a:p>
                      <a:pPr algn="l" fontAlgn="b"/>
                      <a:r>
                        <a:rPr lang="en-US" sz="1400" u="none" strike="noStrike" dirty="0">
                          <a:effectLst/>
                        </a:rPr>
                        <a:t>MS Data </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ctr" fontAlgn="b"/>
                      <a:r>
                        <a:rPr lang="en-US" sz="1400" u="none" strike="noStrike" dirty="0">
                          <a:effectLst/>
                        </a:rPr>
                        <a:t>Spearman Correlation</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ctr" fontAlgn="b"/>
                      <a:r>
                        <a:rPr lang="en-US" sz="1400" u="none" strike="noStrike" dirty="0">
                          <a:effectLst/>
                        </a:rPr>
                        <a:t>Mean-square-difference</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ctr" fontAlgn="b"/>
                      <a:r>
                        <a:rPr lang="sv-SE" sz="1400" u="none" strike="noStrike" dirty="0">
                          <a:effectLst/>
                        </a:rPr>
                        <a:t>SimRank</a:t>
                      </a:r>
                    </a:p>
                    <a:p>
                      <a:pPr algn="ctr" fontAlgn="b"/>
                      <a:r>
                        <a:rPr lang="sv-SE" sz="1400" u="none" strike="noStrike" dirty="0">
                          <a:effectLst/>
                        </a:rPr>
                        <a:t>(c=0.8,k=5)</a:t>
                      </a:r>
                      <a:endParaRPr lang="sv-SE" sz="1400" b="0" i="0" u="none" strike="noStrike" dirty="0">
                        <a:solidFill>
                          <a:srgbClr val="000000"/>
                        </a:solidFill>
                        <a:effectLst/>
                        <a:latin typeface="Arial" panose="020B0604020202020204" pitchFamily="34" charset="0"/>
                      </a:endParaRPr>
                    </a:p>
                  </a:txBody>
                  <a:tcPr marL="6056" marR="6056" marT="6056" marB="0" anchor="b"/>
                </a:tc>
                <a:extLst>
                  <a:ext uri="{0D108BD9-81ED-4DB2-BD59-A6C34878D82A}">
                    <a16:rowId xmlns:a16="http://schemas.microsoft.com/office/drawing/2014/main" val="3231432962"/>
                  </a:ext>
                </a:extLst>
              </a:tr>
              <a:tr h="533400">
                <a:tc>
                  <a:txBody>
                    <a:bodyPr/>
                    <a:lstStyle/>
                    <a:p>
                      <a:pPr algn="l" fontAlgn="b"/>
                      <a:r>
                        <a:rPr lang="en-US" sz="1400" u="none" strike="noStrike" dirty="0">
                          <a:effectLst/>
                        </a:rPr>
                        <a:t>Weight Threshold</a:t>
                      </a:r>
                    </a:p>
                    <a:p>
                      <a:pPr algn="l" fontAlgn="b"/>
                      <a:r>
                        <a:rPr lang="en-US" sz="1400" u="none" strike="noStrike" dirty="0">
                          <a:effectLst/>
                        </a:rPr>
                        <a:t>(threshold=0.03)</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dirty="0">
                          <a:effectLst/>
                          <a:highlight>
                            <a:srgbClr val="FFFF00"/>
                          </a:highlight>
                        </a:rPr>
                        <a:t>38.08806</a:t>
                      </a:r>
                      <a:endParaRPr lang="en-US" sz="1400" b="0" i="0" u="none" strike="noStrike" dirty="0">
                        <a:solidFill>
                          <a:srgbClr val="000000"/>
                        </a:solidFill>
                        <a:effectLst/>
                        <a:highlight>
                          <a:srgbClr val="FFFF00"/>
                        </a:highlight>
                        <a:latin typeface="Arial" panose="020B0604020202020204" pitchFamily="34" charset="0"/>
                      </a:endParaRPr>
                    </a:p>
                  </a:txBody>
                  <a:tcPr marL="6056" marR="6056" marT="6056" marB="0" anchor="b"/>
                </a:tc>
                <a:tc>
                  <a:txBody>
                    <a:bodyPr/>
                    <a:lstStyle/>
                    <a:p>
                      <a:pPr algn="r" fontAlgn="b"/>
                      <a:r>
                        <a:rPr lang="en-US" sz="1400" u="none" strike="noStrike">
                          <a:effectLst/>
                        </a:rPr>
                        <a:t>38.59387</a:t>
                      </a:r>
                      <a:endParaRPr lang="en-US" sz="1400" b="0" i="0" u="none" strike="noStrike">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a:effectLst/>
                        </a:rPr>
                        <a:t>33.38262</a:t>
                      </a:r>
                      <a:endParaRPr lang="en-US" sz="1400" b="0" i="0" u="none" strike="noStrike">
                        <a:solidFill>
                          <a:srgbClr val="000000"/>
                        </a:solidFill>
                        <a:effectLst/>
                        <a:latin typeface="Arial" panose="020B0604020202020204" pitchFamily="34" charset="0"/>
                      </a:endParaRPr>
                    </a:p>
                  </a:txBody>
                  <a:tcPr marL="6056" marR="6056" marT="6056" marB="0" anchor="b"/>
                </a:tc>
                <a:extLst>
                  <a:ext uri="{0D108BD9-81ED-4DB2-BD59-A6C34878D82A}">
                    <a16:rowId xmlns:a16="http://schemas.microsoft.com/office/drawing/2014/main" val="4157372251"/>
                  </a:ext>
                </a:extLst>
              </a:tr>
              <a:tr h="533400">
                <a:tc>
                  <a:txBody>
                    <a:bodyPr/>
                    <a:lstStyle/>
                    <a:p>
                      <a:pPr algn="l" fontAlgn="b"/>
                      <a:r>
                        <a:rPr lang="en-US" sz="1400" u="none" strike="noStrike" dirty="0">
                          <a:effectLst/>
                        </a:rPr>
                        <a:t>Best-n-estimator</a:t>
                      </a:r>
                    </a:p>
                    <a:p>
                      <a:pPr algn="l" fontAlgn="b"/>
                      <a:r>
                        <a:rPr lang="en-US" sz="1400" u="none" strike="noStrike" dirty="0">
                          <a:effectLst/>
                        </a:rPr>
                        <a:t>(n=40)</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dirty="0">
                          <a:effectLst/>
                          <a:highlight>
                            <a:srgbClr val="FFFF00"/>
                          </a:highlight>
                        </a:rPr>
                        <a:t>34.624</a:t>
                      </a:r>
                      <a:endParaRPr lang="en-US" sz="1400" b="0" i="0" u="none" strike="noStrike" dirty="0">
                        <a:solidFill>
                          <a:srgbClr val="000000"/>
                        </a:solidFill>
                        <a:effectLst/>
                        <a:highlight>
                          <a:srgbClr val="FFFF00"/>
                        </a:highlight>
                        <a:latin typeface="Arial" panose="020B0604020202020204" pitchFamily="34" charset="0"/>
                      </a:endParaRPr>
                    </a:p>
                  </a:txBody>
                  <a:tcPr marL="6056" marR="6056" marT="6056" marB="0" anchor="b"/>
                </a:tc>
                <a:tc>
                  <a:txBody>
                    <a:bodyPr/>
                    <a:lstStyle/>
                    <a:p>
                      <a:pPr algn="r" fontAlgn="b"/>
                      <a:r>
                        <a:rPr lang="en-US" sz="1400" u="none" strike="noStrike" dirty="0">
                          <a:effectLst/>
                        </a:rPr>
                        <a:t>30.82725</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dirty="0">
                          <a:effectLst/>
                        </a:rPr>
                        <a:t>31.18457</a:t>
                      </a:r>
                      <a:endParaRPr lang="en-US" sz="1400" b="0" i="0" u="none" strike="noStrike" dirty="0">
                        <a:solidFill>
                          <a:srgbClr val="000000"/>
                        </a:solidFill>
                        <a:effectLst/>
                        <a:latin typeface="Arial" panose="020B0604020202020204" pitchFamily="34" charset="0"/>
                      </a:endParaRPr>
                    </a:p>
                  </a:txBody>
                  <a:tcPr marL="6056" marR="6056" marT="6056" marB="0" anchor="b"/>
                </a:tc>
                <a:extLst>
                  <a:ext uri="{0D108BD9-81ED-4DB2-BD59-A6C34878D82A}">
                    <a16:rowId xmlns:a16="http://schemas.microsoft.com/office/drawing/2014/main" val="3367936789"/>
                  </a:ext>
                </a:extLst>
              </a:tr>
              <a:tr h="494136">
                <a:tc>
                  <a:txBody>
                    <a:bodyPr/>
                    <a:lstStyle/>
                    <a:p>
                      <a:pPr algn="l" fontAlgn="b"/>
                      <a:r>
                        <a:rPr lang="en-US" sz="1400" u="none" strike="noStrike" dirty="0">
                          <a:effectLst/>
                        </a:rPr>
                        <a:t>Combined</a:t>
                      </a:r>
                    </a:p>
                    <a:p>
                      <a:pPr algn="l" fontAlgn="b"/>
                      <a:r>
                        <a:rPr lang="en-US" sz="1400" u="none" strike="noStrike" dirty="0">
                          <a:effectLst/>
                        </a:rPr>
                        <a:t>(</a:t>
                      </a:r>
                      <a:r>
                        <a:rPr lang="en-US" sz="1400" u="none" strike="noStrike" dirty="0" err="1">
                          <a:effectLst/>
                        </a:rPr>
                        <a:t>thres</a:t>
                      </a:r>
                      <a:r>
                        <a:rPr lang="en-US" sz="1400" u="none" strike="noStrike" dirty="0">
                          <a:effectLst/>
                        </a:rPr>
                        <a:t>=0.03,n=40)</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dirty="0">
                          <a:effectLst/>
                          <a:highlight>
                            <a:srgbClr val="FFFF00"/>
                          </a:highlight>
                        </a:rPr>
                        <a:t>34.81887</a:t>
                      </a:r>
                      <a:endParaRPr lang="en-US" sz="1400" b="0" i="0" u="none" strike="noStrike" dirty="0">
                        <a:solidFill>
                          <a:srgbClr val="000000"/>
                        </a:solidFill>
                        <a:effectLst/>
                        <a:highlight>
                          <a:srgbClr val="FFFF00"/>
                        </a:highlight>
                        <a:latin typeface="Arial" panose="020B0604020202020204" pitchFamily="34" charset="0"/>
                      </a:endParaRPr>
                    </a:p>
                  </a:txBody>
                  <a:tcPr marL="6056" marR="6056" marT="6056" marB="0" anchor="b"/>
                </a:tc>
                <a:tc>
                  <a:txBody>
                    <a:bodyPr/>
                    <a:lstStyle/>
                    <a:p>
                      <a:pPr algn="r" fontAlgn="b"/>
                      <a:r>
                        <a:rPr lang="en-US" sz="1400" u="none" strike="noStrike" dirty="0">
                          <a:effectLst/>
                        </a:rPr>
                        <a:t>30.70532</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a:effectLst/>
                        </a:rPr>
                        <a:t>31.69077</a:t>
                      </a:r>
                      <a:endParaRPr lang="en-US" sz="1400" b="0" i="0" u="none" strike="noStrike">
                        <a:solidFill>
                          <a:srgbClr val="000000"/>
                        </a:solidFill>
                        <a:effectLst/>
                        <a:latin typeface="Arial" panose="020B0604020202020204" pitchFamily="34" charset="0"/>
                      </a:endParaRPr>
                    </a:p>
                  </a:txBody>
                  <a:tcPr marL="6056" marR="6056" marT="6056" marB="0" anchor="b"/>
                </a:tc>
                <a:extLst>
                  <a:ext uri="{0D108BD9-81ED-4DB2-BD59-A6C34878D82A}">
                    <a16:rowId xmlns:a16="http://schemas.microsoft.com/office/drawing/2014/main" val="4144025522"/>
                  </a:ext>
                </a:extLst>
              </a:tr>
              <a:tr h="274795">
                <a:tc>
                  <a:txBody>
                    <a:bodyPr/>
                    <a:lstStyle/>
                    <a:p>
                      <a:pPr algn="l" fontAlgn="b"/>
                      <a:endParaRPr lang="en-US" sz="1600" b="0" i="0" u="none" strike="noStrike" dirty="0">
                        <a:solidFill>
                          <a:srgbClr val="000000"/>
                        </a:solidFill>
                        <a:effectLst/>
                        <a:latin typeface="Calibri" panose="020F0502020204030204" pitchFamily="34" charset="0"/>
                      </a:endParaRPr>
                    </a:p>
                  </a:txBody>
                  <a:tcPr marL="6056" marR="6056" marT="6056" marB="0" anchor="b">
                    <a:no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6056" marR="6056" marT="6056" marB="0" anchor="b">
                    <a:no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6056" marR="6056" marT="6056" marB="0" anchor="b">
                    <a:no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6056" marR="6056" marT="6056" marB="0" anchor="b">
                    <a:noFill/>
                  </a:tcPr>
                </a:tc>
                <a:extLst>
                  <a:ext uri="{0D108BD9-81ED-4DB2-BD59-A6C34878D82A}">
                    <a16:rowId xmlns:a16="http://schemas.microsoft.com/office/drawing/2014/main" val="3481182039"/>
                  </a:ext>
                </a:extLst>
              </a:tr>
              <a:tr h="450110">
                <a:tc>
                  <a:txBody>
                    <a:bodyPr/>
                    <a:lstStyle/>
                    <a:p>
                      <a:pPr algn="l" fontAlgn="b"/>
                      <a:r>
                        <a:rPr lang="en-US" sz="1400" u="none" strike="noStrike" dirty="0">
                          <a:effectLst/>
                        </a:rPr>
                        <a:t> </a:t>
                      </a:r>
                      <a:r>
                        <a:rPr lang="en-US" sz="1400" u="none" strike="noStrike" dirty="0" err="1">
                          <a:effectLst/>
                        </a:rPr>
                        <a:t>EachMovie</a:t>
                      </a:r>
                      <a:r>
                        <a:rPr lang="en-US" sz="1400" u="none" strike="noStrike" dirty="0">
                          <a:effectLst/>
                        </a:rPr>
                        <a:t> Data</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ctr" fontAlgn="b"/>
                      <a:r>
                        <a:rPr lang="en-US" sz="1400" u="none" strike="noStrike">
                          <a:effectLst/>
                        </a:rPr>
                        <a:t>Spearman Correlation</a:t>
                      </a:r>
                      <a:endParaRPr lang="en-US" sz="1400" b="0" i="0" u="none" strike="noStrike">
                        <a:solidFill>
                          <a:srgbClr val="000000"/>
                        </a:solidFill>
                        <a:effectLst/>
                        <a:latin typeface="Arial" panose="020B0604020202020204" pitchFamily="34" charset="0"/>
                      </a:endParaRPr>
                    </a:p>
                  </a:txBody>
                  <a:tcPr marL="6056" marR="6056" marT="6056" marB="0" anchor="b"/>
                </a:tc>
                <a:tc>
                  <a:txBody>
                    <a:bodyPr/>
                    <a:lstStyle/>
                    <a:p>
                      <a:pPr algn="ctr" fontAlgn="b"/>
                      <a:r>
                        <a:rPr lang="en-US" sz="1400" u="none" strike="noStrike">
                          <a:effectLst/>
                        </a:rPr>
                        <a:t>Mean-square-difference</a:t>
                      </a:r>
                      <a:endParaRPr lang="en-US" sz="1400" b="0" i="0" u="none" strike="noStrike">
                        <a:solidFill>
                          <a:srgbClr val="000000"/>
                        </a:solidFill>
                        <a:effectLst/>
                        <a:latin typeface="Arial" panose="020B0604020202020204" pitchFamily="34" charset="0"/>
                      </a:endParaRPr>
                    </a:p>
                  </a:txBody>
                  <a:tcPr marL="6056" marR="6056" marT="6056" marB="0" anchor="b"/>
                </a:tc>
                <a:tc>
                  <a:txBody>
                    <a:bodyPr/>
                    <a:lstStyle/>
                    <a:p>
                      <a:pPr algn="ctr" fontAlgn="b"/>
                      <a:r>
                        <a:rPr lang="sv-SE" sz="1400" u="none" strike="noStrike" dirty="0">
                          <a:effectLst/>
                        </a:rPr>
                        <a:t>SimRank</a:t>
                      </a:r>
                    </a:p>
                    <a:p>
                      <a:pPr algn="ctr" fontAlgn="b"/>
                      <a:r>
                        <a:rPr lang="sv-SE" sz="1400" u="none" strike="noStrike" dirty="0">
                          <a:effectLst/>
                        </a:rPr>
                        <a:t>(c=0.8,k=5)</a:t>
                      </a:r>
                      <a:endParaRPr lang="sv-SE" sz="1400" b="0" i="0" u="none" strike="noStrike" dirty="0">
                        <a:solidFill>
                          <a:srgbClr val="000000"/>
                        </a:solidFill>
                        <a:effectLst/>
                        <a:latin typeface="Arial" panose="020B0604020202020204" pitchFamily="34" charset="0"/>
                      </a:endParaRPr>
                    </a:p>
                  </a:txBody>
                  <a:tcPr marL="6056" marR="6056" marT="6056" marB="0" anchor="b"/>
                </a:tc>
                <a:extLst>
                  <a:ext uri="{0D108BD9-81ED-4DB2-BD59-A6C34878D82A}">
                    <a16:rowId xmlns:a16="http://schemas.microsoft.com/office/drawing/2014/main" val="1520611201"/>
                  </a:ext>
                </a:extLst>
              </a:tr>
              <a:tr h="494295">
                <a:tc>
                  <a:txBody>
                    <a:bodyPr/>
                    <a:lstStyle/>
                    <a:p>
                      <a:pPr algn="l" fontAlgn="b"/>
                      <a:r>
                        <a:rPr lang="en-US" sz="1400" u="none" strike="noStrike" dirty="0">
                          <a:effectLst/>
                        </a:rPr>
                        <a:t>Weight Threshold</a:t>
                      </a:r>
                    </a:p>
                    <a:p>
                      <a:pPr algn="l" fontAlgn="b"/>
                      <a:r>
                        <a:rPr lang="en-US" sz="1400" u="none" strike="noStrike" dirty="0">
                          <a:effectLst/>
                        </a:rPr>
                        <a:t>(threshold=0.3)</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a:effectLst/>
                        </a:rPr>
                        <a:t>0.866422</a:t>
                      </a:r>
                      <a:endParaRPr lang="en-US" sz="1400" b="0" i="0" u="none" strike="noStrike">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a:effectLst/>
                        </a:rPr>
                        <a:t>0.864105</a:t>
                      </a:r>
                      <a:endParaRPr lang="en-US" sz="1400" b="0" i="0" u="none" strike="noStrike">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a:effectLst/>
                        </a:rPr>
                        <a:t>4.379151</a:t>
                      </a:r>
                      <a:endParaRPr lang="en-US" sz="1400" b="0" i="0" u="none" strike="noStrike">
                        <a:solidFill>
                          <a:srgbClr val="000000"/>
                        </a:solidFill>
                        <a:effectLst/>
                        <a:latin typeface="Arial" panose="020B0604020202020204" pitchFamily="34" charset="0"/>
                      </a:endParaRPr>
                    </a:p>
                  </a:txBody>
                  <a:tcPr marL="6056" marR="6056" marT="6056" marB="0" anchor="b"/>
                </a:tc>
                <a:extLst>
                  <a:ext uri="{0D108BD9-81ED-4DB2-BD59-A6C34878D82A}">
                    <a16:rowId xmlns:a16="http://schemas.microsoft.com/office/drawing/2014/main" val="2993536601"/>
                  </a:ext>
                </a:extLst>
              </a:tr>
              <a:tr h="533400">
                <a:tc>
                  <a:txBody>
                    <a:bodyPr/>
                    <a:lstStyle/>
                    <a:p>
                      <a:pPr algn="l" fontAlgn="b"/>
                      <a:r>
                        <a:rPr lang="en-US" sz="1400" u="none" strike="noStrike" dirty="0">
                          <a:effectLst/>
                        </a:rPr>
                        <a:t>Best-n-estimator</a:t>
                      </a:r>
                    </a:p>
                    <a:p>
                      <a:pPr algn="l" fontAlgn="b"/>
                      <a:r>
                        <a:rPr lang="en-US" sz="1400" u="none" strike="noStrike" dirty="0">
                          <a:effectLst/>
                        </a:rPr>
                        <a:t>(n=60)</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dirty="0">
                          <a:effectLst/>
                        </a:rPr>
                        <a:t>0.881227</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dirty="0">
                          <a:effectLst/>
                        </a:rPr>
                        <a:t>1.430936</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dirty="0">
                          <a:effectLst/>
                        </a:rPr>
                        <a:t>0.820144</a:t>
                      </a:r>
                      <a:endParaRPr lang="en-US" sz="1400" b="0" i="0" u="none" strike="noStrike" dirty="0">
                        <a:solidFill>
                          <a:srgbClr val="000000"/>
                        </a:solidFill>
                        <a:effectLst/>
                        <a:latin typeface="Arial" panose="020B0604020202020204" pitchFamily="34" charset="0"/>
                      </a:endParaRPr>
                    </a:p>
                  </a:txBody>
                  <a:tcPr marL="6056" marR="6056" marT="6056" marB="0" anchor="b"/>
                </a:tc>
                <a:extLst>
                  <a:ext uri="{0D108BD9-81ED-4DB2-BD59-A6C34878D82A}">
                    <a16:rowId xmlns:a16="http://schemas.microsoft.com/office/drawing/2014/main" val="2299183438"/>
                  </a:ext>
                </a:extLst>
              </a:tr>
              <a:tr h="494295">
                <a:tc>
                  <a:txBody>
                    <a:bodyPr/>
                    <a:lstStyle/>
                    <a:p>
                      <a:pPr algn="l" fontAlgn="b"/>
                      <a:r>
                        <a:rPr lang="en-US" sz="1400" u="none" strike="noStrike" dirty="0">
                          <a:effectLst/>
                        </a:rPr>
                        <a:t>Combined</a:t>
                      </a:r>
                    </a:p>
                    <a:p>
                      <a:pPr algn="l" fontAlgn="b"/>
                      <a:r>
                        <a:rPr lang="en-US" sz="1400" u="none" strike="noStrike" dirty="0">
                          <a:effectLst/>
                        </a:rPr>
                        <a:t>(</a:t>
                      </a:r>
                      <a:r>
                        <a:rPr lang="en-US" sz="1400" u="none" strike="noStrike" dirty="0" err="1">
                          <a:effectLst/>
                        </a:rPr>
                        <a:t>thres</a:t>
                      </a:r>
                      <a:r>
                        <a:rPr lang="en-US" sz="1400" u="none" strike="noStrike" dirty="0">
                          <a:effectLst/>
                        </a:rPr>
                        <a:t>=0.3,n=60)</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dirty="0">
                          <a:effectLst/>
                        </a:rPr>
                        <a:t>0.885659</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a:effectLst/>
                        </a:rPr>
                        <a:t>1.430936</a:t>
                      </a:r>
                      <a:endParaRPr lang="en-US" sz="1400" b="0" i="0" u="none" strike="noStrike">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dirty="0">
                          <a:effectLst/>
                        </a:rPr>
                        <a:t>4.379151</a:t>
                      </a:r>
                      <a:endParaRPr lang="en-US" sz="1400" b="0" i="0" u="none" strike="noStrike" dirty="0">
                        <a:solidFill>
                          <a:srgbClr val="000000"/>
                        </a:solidFill>
                        <a:effectLst/>
                        <a:latin typeface="Arial" panose="020B0604020202020204" pitchFamily="34" charset="0"/>
                      </a:endParaRPr>
                    </a:p>
                  </a:txBody>
                  <a:tcPr marL="6056" marR="6056" marT="6056" marB="0" anchor="b"/>
                </a:tc>
                <a:extLst>
                  <a:ext uri="{0D108BD9-81ED-4DB2-BD59-A6C34878D82A}">
                    <a16:rowId xmlns:a16="http://schemas.microsoft.com/office/drawing/2014/main" val="3706620024"/>
                  </a:ext>
                </a:extLst>
              </a:tr>
            </a:tbl>
          </a:graphicData>
        </a:graphic>
      </p:graphicFrame>
    </p:spTree>
    <p:extLst>
      <p:ext uri="{BB962C8B-B14F-4D97-AF65-F5344CB8AC3E}">
        <p14:creationId xmlns:p14="http://schemas.microsoft.com/office/powerpoint/2010/main" val="257322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A7EC6-62C7-4132-8EFF-03CAEE5CFF4C}"/>
              </a:ext>
            </a:extLst>
          </p:cNvPr>
          <p:cNvSpPr>
            <a:spLocks noGrp="1"/>
          </p:cNvSpPr>
          <p:nvPr>
            <p:ph type="title"/>
          </p:nvPr>
        </p:nvSpPr>
        <p:spPr/>
        <p:txBody>
          <a:bodyPr/>
          <a:lstStyle/>
          <a:p>
            <a:r>
              <a:rPr lang="en-US" dirty="0"/>
              <a:t>Result Analysis</a:t>
            </a:r>
          </a:p>
        </p:txBody>
      </p:sp>
      <p:sp>
        <p:nvSpPr>
          <p:cNvPr id="3" name="内容占位符 2">
            <a:extLst>
              <a:ext uri="{FF2B5EF4-FFF2-40B4-BE49-F238E27FC236}">
                <a16:creationId xmlns:a16="http://schemas.microsoft.com/office/drawing/2014/main" id="{E05FC197-E447-4807-9DF5-40583ACC9CFB}"/>
              </a:ext>
            </a:extLst>
          </p:cNvPr>
          <p:cNvSpPr>
            <a:spLocks noGrp="1"/>
          </p:cNvSpPr>
          <p:nvPr>
            <p:ph idx="1"/>
          </p:nvPr>
        </p:nvSpPr>
        <p:spPr>
          <a:xfrm>
            <a:off x="474527" y="2057400"/>
            <a:ext cx="4971912" cy="4191000"/>
          </a:xfrm>
        </p:spPr>
        <p:txBody>
          <a:bodyPr/>
          <a:lstStyle/>
          <a:p>
            <a:pPr marL="45720" indent="0">
              <a:buNone/>
            </a:pPr>
            <a:r>
              <a:rPr lang="en-US" dirty="0">
                <a:latin typeface="+mj-lt"/>
              </a:rPr>
              <a:t>Compare Memory-based and Model-based algorithm</a:t>
            </a:r>
          </a:p>
          <a:p>
            <a:r>
              <a:rPr lang="en-US" b="1" dirty="0">
                <a:latin typeface="+mj-lt"/>
              </a:rPr>
              <a:t>MAE</a:t>
            </a:r>
            <a:r>
              <a:rPr lang="en-US" dirty="0">
                <a:latin typeface="+mj-lt"/>
              </a:rPr>
              <a:t> </a:t>
            </a:r>
            <a:r>
              <a:rPr lang="en" dirty="0">
                <a:latin typeface="+mj-lt"/>
              </a:rPr>
              <a:t>of cluster model with </a:t>
            </a:r>
            <a:r>
              <a:rPr lang="en" b="1" dirty="0">
                <a:latin typeface="+mj-lt"/>
              </a:rPr>
              <a:t> 24 clusters </a:t>
            </a:r>
            <a:r>
              <a:rPr lang="en" dirty="0">
                <a:latin typeface="+mj-lt"/>
              </a:rPr>
              <a:t>is </a:t>
            </a:r>
            <a:r>
              <a:rPr lang="en-US" b="1" dirty="0">
                <a:latin typeface="+mj-lt"/>
              </a:rPr>
              <a:t>1.44</a:t>
            </a:r>
            <a:r>
              <a:rPr lang="en" dirty="0">
                <a:latin typeface="+mj-lt"/>
              </a:rPr>
              <a:t> </a:t>
            </a:r>
          </a:p>
          <a:p>
            <a:r>
              <a:rPr lang="en-US" dirty="0">
                <a:latin typeface="+mj-lt"/>
              </a:rPr>
              <a:t>Higher</a:t>
            </a:r>
            <a:r>
              <a:rPr lang="en" dirty="0">
                <a:latin typeface="+mj-lt"/>
              </a:rPr>
              <a:t> than the best performance of our Memory-based model. </a:t>
            </a:r>
            <a:endParaRPr lang="en-US" dirty="0">
              <a:latin typeface="+mj-lt"/>
            </a:endParaRPr>
          </a:p>
        </p:txBody>
      </p:sp>
      <p:pic>
        <p:nvPicPr>
          <p:cNvPr id="4" name="图片 3">
            <a:extLst>
              <a:ext uri="{FF2B5EF4-FFF2-40B4-BE49-F238E27FC236}">
                <a16:creationId xmlns:a16="http://schemas.microsoft.com/office/drawing/2014/main" id="{965C1816-6E13-44DD-A39B-B6066B1DAA25}"/>
              </a:ext>
            </a:extLst>
          </p:cNvPr>
          <p:cNvPicPr>
            <a:picLocks noChangeAspect="1"/>
          </p:cNvPicPr>
          <p:nvPr/>
        </p:nvPicPr>
        <p:blipFill>
          <a:blip r:embed="rId3"/>
          <a:stretch>
            <a:fillRect/>
          </a:stretch>
        </p:blipFill>
        <p:spPr>
          <a:xfrm>
            <a:off x="5408612" y="1600200"/>
            <a:ext cx="6477000" cy="3886200"/>
          </a:xfrm>
          <a:prstGeom prst="rect">
            <a:avLst/>
          </a:prstGeom>
        </p:spPr>
      </p:pic>
    </p:spTree>
    <p:extLst>
      <p:ext uri="{BB962C8B-B14F-4D97-AF65-F5344CB8AC3E}">
        <p14:creationId xmlns:p14="http://schemas.microsoft.com/office/powerpoint/2010/main" val="2249551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C8B140-F0CA-4A35-9301-A74F92C11B42}"/>
              </a:ext>
            </a:extLst>
          </p:cNvPr>
          <p:cNvSpPr>
            <a:spLocks noGrp="1"/>
          </p:cNvSpPr>
          <p:nvPr>
            <p:ph type="title"/>
          </p:nvPr>
        </p:nvSpPr>
        <p:spPr/>
        <p:txBody>
          <a:bodyPr/>
          <a:lstStyle/>
          <a:p>
            <a:r>
              <a:rPr lang="en-US" dirty="0"/>
              <a:t>SimRank Analysis</a:t>
            </a:r>
          </a:p>
        </p:txBody>
      </p:sp>
      <p:sp>
        <p:nvSpPr>
          <p:cNvPr id="5" name="文本框 4">
            <a:extLst>
              <a:ext uri="{FF2B5EF4-FFF2-40B4-BE49-F238E27FC236}">
                <a16:creationId xmlns:a16="http://schemas.microsoft.com/office/drawing/2014/main" id="{9986D178-F8D7-4696-818C-DC2B4C83EA7C}"/>
              </a:ext>
            </a:extLst>
          </p:cNvPr>
          <p:cNvSpPr txBox="1"/>
          <p:nvPr/>
        </p:nvSpPr>
        <p:spPr>
          <a:xfrm>
            <a:off x="455612" y="2362200"/>
            <a:ext cx="4724399" cy="2215991"/>
          </a:xfrm>
          <a:prstGeom prst="rect">
            <a:avLst/>
          </a:prstGeom>
          <a:noFill/>
        </p:spPr>
        <p:txBody>
          <a:bodyPr wrap="square" rtlCol="0">
            <a:spAutoFit/>
          </a:bodyPr>
          <a:lstStyle/>
          <a:p>
            <a:pPr marL="45720">
              <a:lnSpc>
                <a:spcPct val="90000"/>
              </a:lnSpc>
              <a:spcBef>
                <a:spcPts val="1800"/>
              </a:spcBef>
              <a:buClr>
                <a:schemeClr val="tx1">
                  <a:lumMod val="65000"/>
                  <a:lumOff val="35000"/>
                </a:schemeClr>
              </a:buClr>
              <a:buSzPct val="80000"/>
            </a:pPr>
            <a:r>
              <a:rPr lang="en-US" sz="2000" dirty="0">
                <a:solidFill>
                  <a:schemeClr val="tx1">
                    <a:lumMod val="65000"/>
                    <a:lumOff val="35000"/>
                  </a:schemeClr>
                </a:solidFill>
                <a:latin typeface="+mj-lt"/>
                <a:ea typeface="微软雅黑" panose="020B0503020204020204" pitchFamily="34" charset="-122"/>
              </a:rPr>
              <a:t>For the iterations, larger K performs slight better than K=5.</a:t>
            </a:r>
          </a:p>
          <a:p>
            <a:pPr marL="45720">
              <a:lnSpc>
                <a:spcPct val="90000"/>
              </a:lnSpc>
              <a:spcBef>
                <a:spcPts val="1800"/>
              </a:spcBef>
              <a:buClr>
                <a:schemeClr val="tx1">
                  <a:lumMod val="65000"/>
                  <a:lumOff val="35000"/>
                </a:schemeClr>
              </a:buClr>
              <a:buSzPct val="80000"/>
            </a:pPr>
            <a:endParaRPr lang="en-US" sz="2000" dirty="0">
              <a:solidFill>
                <a:schemeClr val="tx1">
                  <a:lumMod val="65000"/>
                  <a:lumOff val="35000"/>
                </a:schemeClr>
              </a:solidFill>
              <a:latin typeface="+mj-lt"/>
              <a:ea typeface="微软雅黑" panose="020B0503020204020204" pitchFamily="34" charset="-122"/>
            </a:endParaRPr>
          </a:p>
          <a:p>
            <a:pPr marL="45720">
              <a:lnSpc>
                <a:spcPct val="90000"/>
              </a:lnSpc>
              <a:spcBef>
                <a:spcPts val="1800"/>
              </a:spcBef>
              <a:buClr>
                <a:schemeClr val="tx1">
                  <a:lumMod val="65000"/>
                  <a:lumOff val="35000"/>
                </a:schemeClr>
              </a:buClr>
              <a:buSzPct val="80000"/>
            </a:pPr>
            <a:r>
              <a:rPr lang="en-US" sz="2000" dirty="0">
                <a:solidFill>
                  <a:schemeClr val="tx1">
                    <a:lumMod val="65000"/>
                    <a:lumOff val="35000"/>
                  </a:schemeClr>
                </a:solidFill>
                <a:latin typeface="+mj-lt"/>
                <a:ea typeface="微软雅黑" panose="020B0503020204020204" pitchFamily="34" charset="-122"/>
              </a:rPr>
              <a:t>For the damping factor, smaller C value performs worse than C=0.8</a:t>
            </a:r>
            <a:br>
              <a:rPr lang="en-US" sz="2000" dirty="0">
                <a:solidFill>
                  <a:schemeClr val="tx1">
                    <a:lumMod val="65000"/>
                    <a:lumOff val="35000"/>
                  </a:schemeClr>
                </a:solidFill>
                <a:latin typeface="+mj-lt"/>
                <a:ea typeface="微软雅黑" panose="020B0503020204020204" pitchFamily="34" charset="-122"/>
              </a:rPr>
            </a:br>
            <a:endParaRPr lang="en-US" sz="2000" dirty="0">
              <a:solidFill>
                <a:schemeClr val="tx1">
                  <a:lumMod val="65000"/>
                  <a:lumOff val="35000"/>
                </a:schemeClr>
              </a:solidFill>
              <a:latin typeface="+mj-lt"/>
              <a:ea typeface="微软雅黑" panose="020B0503020204020204" pitchFamily="34" charset="-122"/>
            </a:endParaRPr>
          </a:p>
        </p:txBody>
      </p:sp>
      <p:graphicFrame>
        <p:nvGraphicFramePr>
          <p:cNvPr id="8" name="内容占位符 7">
            <a:extLst>
              <a:ext uri="{FF2B5EF4-FFF2-40B4-BE49-F238E27FC236}">
                <a16:creationId xmlns:a16="http://schemas.microsoft.com/office/drawing/2014/main" id="{FE664AD2-9A3F-4B74-8C73-D7F1E7030DA7}"/>
              </a:ext>
            </a:extLst>
          </p:cNvPr>
          <p:cNvGraphicFramePr>
            <a:graphicFrameLocks noGrp="1"/>
          </p:cNvGraphicFramePr>
          <p:nvPr>
            <p:ph idx="1"/>
            <p:extLst>
              <p:ext uri="{D42A27DB-BD31-4B8C-83A1-F6EECF244321}">
                <p14:modId xmlns:p14="http://schemas.microsoft.com/office/powerpoint/2010/main" val="322698593"/>
              </p:ext>
            </p:extLst>
          </p:nvPr>
        </p:nvGraphicFramePr>
        <p:xfrm>
          <a:off x="5637212" y="1905000"/>
          <a:ext cx="6248400" cy="3725071"/>
        </p:xfrm>
        <a:graphic>
          <a:graphicData uri="http://schemas.openxmlformats.org/drawingml/2006/table">
            <a:tbl>
              <a:tblPr>
                <a:tableStyleId>{5C22544A-7EE6-4342-B048-85BDC9FD1C3A}</a:tableStyleId>
              </a:tblPr>
              <a:tblGrid>
                <a:gridCol w="2057400">
                  <a:extLst>
                    <a:ext uri="{9D8B030D-6E8A-4147-A177-3AD203B41FA5}">
                      <a16:colId xmlns:a16="http://schemas.microsoft.com/office/drawing/2014/main" val="1841612606"/>
                    </a:ext>
                  </a:extLst>
                </a:gridCol>
                <a:gridCol w="1295400">
                  <a:extLst>
                    <a:ext uri="{9D8B030D-6E8A-4147-A177-3AD203B41FA5}">
                      <a16:colId xmlns:a16="http://schemas.microsoft.com/office/drawing/2014/main" val="3215477823"/>
                    </a:ext>
                  </a:extLst>
                </a:gridCol>
                <a:gridCol w="1447800">
                  <a:extLst>
                    <a:ext uri="{9D8B030D-6E8A-4147-A177-3AD203B41FA5}">
                      <a16:colId xmlns:a16="http://schemas.microsoft.com/office/drawing/2014/main" val="2274164942"/>
                    </a:ext>
                  </a:extLst>
                </a:gridCol>
                <a:gridCol w="1447800">
                  <a:extLst>
                    <a:ext uri="{9D8B030D-6E8A-4147-A177-3AD203B41FA5}">
                      <a16:colId xmlns:a16="http://schemas.microsoft.com/office/drawing/2014/main" val="2816342584"/>
                    </a:ext>
                  </a:extLst>
                </a:gridCol>
              </a:tblGrid>
              <a:tr h="656429">
                <a:tc>
                  <a:txBody>
                    <a:bodyPr/>
                    <a:lstStyle/>
                    <a:p>
                      <a:pPr algn="l" fontAlgn="b"/>
                      <a:r>
                        <a:rPr lang="en-US" sz="2400" u="none" strike="noStrike" dirty="0">
                          <a:effectLst/>
                        </a:rPr>
                        <a:t> </a:t>
                      </a:r>
                      <a:endParaRPr lang="en-US"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sv-SE" sz="2400" u="none" strike="noStrike" dirty="0">
                          <a:effectLst/>
                        </a:rPr>
                        <a:t>SimRank</a:t>
                      </a:r>
                    </a:p>
                    <a:p>
                      <a:pPr algn="l" fontAlgn="b"/>
                      <a:r>
                        <a:rPr lang="sv-SE" sz="2400" u="none" strike="noStrike" dirty="0">
                          <a:effectLst/>
                        </a:rPr>
                        <a:t>(c=0.8,k=5)</a:t>
                      </a:r>
                      <a:endParaRPr lang="sv-SE"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sv-SE" sz="2400" u="none" strike="noStrike" dirty="0">
                          <a:effectLst/>
                        </a:rPr>
                        <a:t>SimRank</a:t>
                      </a:r>
                    </a:p>
                    <a:p>
                      <a:pPr algn="l" fontAlgn="b"/>
                      <a:r>
                        <a:rPr lang="sv-SE" sz="2400" u="none" strike="noStrike" dirty="0">
                          <a:effectLst/>
                        </a:rPr>
                        <a:t>(c=0.6,k=5)</a:t>
                      </a:r>
                      <a:endParaRPr lang="sv-SE"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sv-SE" sz="2400" u="none" strike="noStrike" dirty="0">
                          <a:effectLst/>
                        </a:rPr>
                        <a:t>SimRank</a:t>
                      </a:r>
                    </a:p>
                    <a:p>
                      <a:pPr algn="l" fontAlgn="b"/>
                      <a:r>
                        <a:rPr lang="sv-SE" sz="2400" u="none" strike="noStrike" dirty="0">
                          <a:effectLst/>
                        </a:rPr>
                        <a:t>(c=0.8,k=10)</a:t>
                      </a:r>
                      <a:endParaRPr lang="sv-SE" sz="2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77577162"/>
                  </a:ext>
                </a:extLst>
              </a:tr>
              <a:tr h="987809">
                <a:tc>
                  <a:txBody>
                    <a:bodyPr/>
                    <a:lstStyle/>
                    <a:p>
                      <a:pPr algn="l" fontAlgn="b"/>
                      <a:r>
                        <a:rPr lang="en-US" sz="1800" u="none" strike="noStrike" dirty="0">
                          <a:effectLst/>
                        </a:rPr>
                        <a:t>Weight Threshold(threshold=0.03)</a:t>
                      </a:r>
                      <a:endParaRPr lang="en-US" sz="18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US" sz="1800" u="none" strike="noStrike" dirty="0">
                          <a:effectLst/>
                        </a:rPr>
                        <a:t>33.38262</a:t>
                      </a:r>
                      <a:endParaRPr lang="en-US" sz="18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US" sz="1800" u="none" strike="noStrike">
                          <a:effectLst/>
                        </a:rPr>
                        <a:t>30.67534</a:t>
                      </a:r>
                      <a:endParaRPr lang="en-US" sz="18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US" sz="1800" u="none" strike="noStrike">
                          <a:effectLst/>
                        </a:rPr>
                        <a:t>36.49933</a:t>
                      </a:r>
                      <a:endParaRPr lang="en-US" sz="18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703740634"/>
                  </a:ext>
                </a:extLst>
              </a:tr>
              <a:tr h="696613">
                <a:tc>
                  <a:txBody>
                    <a:bodyPr/>
                    <a:lstStyle/>
                    <a:p>
                      <a:pPr algn="l" fontAlgn="b"/>
                      <a:r>
                        <a:rPr lang="en-US" sz="1800" u="none" strike="noStrike">
                          <a:effectLst/>
                        </a:rPr>
                        <a:t>Best-n-estimator(n=40)</a:t>
                      </a:r>
                      <a:endParaRPr lang="en-US" sz="18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US" sz="1800" u="none" strike="noStrike" dirty="0">
                          <a:effectLst/>
                        </a:rPr>
                        <a:t>31.18457</a:t>
                      </a:r>
                      <a:endParaRPr lang="en-US" sz="18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US" sz="1800" u="none" strike="noStrike">
                          <a:effectLst/>
                        </a:rPr>
                        <a:t>31.12883</a:t>
                      </a:r>
                      <a:endParaRPr lang="en-US" sz="18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US" sz="1800" u="none" strike="noStrike">
                          <a:effectLst/>
                        </a:rPr>
                        <a:t>31.19928</a:t>
                      </a:r>
                      <a:endParaRPr lang="en-US" sz="18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530547581"/>
                  </a:ext>
                </a:extLst>
              </a:tr>
              <a:tr h="935749">
                <a:tc>
                  <a:txBody>
                    <a:bodyPr/>
                    <a:lstStyle/>
                    <a:p>
                      <a:pPr algn="l" fontAlgn="b"/>
                      <a:r>
                        <a:rPr lang="en-US" sz="1800" u="none" strike="noStrike">
                          <a:effectLst/>
                        </a:rPr>
                        <a:t>Combined(threshold=0.03,n=40)</a:t>
                      </a:r>
                      <a:endParaRPr lang="en-US" sz="18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US" sz="1800" u="none" strike="noStrike">
                          <a:effectLst/>
                        </a:rPr>
                        <a:t>31.69077</a:t>
                      </a:r>
                      <a:endParaRPr lang="en-US" sz="18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US" sz="1800" u="none" strike="noStrike">
                          <a:effectLst/>
                        </a:rPr>
                        <a:t>31.48125</a:t>
                      </a:r>
                      <a:endParaRPr lang="en-US" sz="18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US" sz="1800" u="none" strike="noStrike" dirty="0">
                          <a:effectLst/>
                        </a:rPr>
                        <a:t>31.08686</a:t>
                      </a:r>
                      <a:endParaRPr lang="en-US" sz="18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543336475"/>
                  </a:ext>
                </a:extLst>
              </a:tr>
            </a:tbl>
          </a:graphicData>
        </a:graphic>
      </p:graphicFrame>
    </p:spTree>
    <p:extLst>
      <p:ext uri="{BB962C8B-B14F-4D97-AF65-F5344CB8AC3E}">
        <p14:creationId xmlns:p14="http://schemas.microsoft.com/office/powerpoint/2010/main" val="32892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4E3C0-5446-4F3D-A6A3-8EAB34181EA1}"/>
              </a:ext>
            </a:extLst>
          </p:cNvPr>
          <p:cNvSpPr>
            <a:spLocks noGrp="1"/>
          </p:cNvSpPr>
          <p:nvPr>
            <p:ph type="title"/>
          </p:nvPr>
        </p:nvSpPr>
        <p:spPr/>
        <p:txBody>
          <a:bodyPr/>
          <a:lstStyle/>
          <a:p>
            <a:r>
              <a:rPr lang="en-US" dirty="0"/>
              <a:t>Reference</a:t>
            </a:r>
          </a:p>
        </p:txBody>
      </p:sp>
      <p:sp>
        <p:nvSpPr>
          <p:cNvPr id="4" name="Rectangle 1">
            <a:extLst>
              <a:ext uri="{FF2B5EF4-FFF2-40B4-BE49-F238E27FC236}">
                <a16:creationId xmlns:a16="http://schemas.microsoft.com/office/drawing/2014/main" id="{34622C54-DD0B-48EC-9AFC-A1592973C1A6}"/>
              </a:ext>
            </a:extLst>
          </p:cNvPr>
          <p:cNvSpPr>
            <a:spLocks noGrp="1" noChangeArrowheads="1"/>
          </p:cNvSpPr>
          <p:nvPr>
            <p:ph idx="1"/>
          </p:nvPr>
        </p:nvSpPr>
        <p:spPr bwMode="auto">
          <a:xfrm>
            <a:off x="1047858" y="2015698"/>
            <a:ext cx="580855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Breese, J. S., Heckerman, D., &amp; </a:t>
            </a:r>
            <a:r>
              <a:rPr kumimoji="0" lang="en-US" altLang="en-US" sz="1800" b="0" i="0" u="none" strike="noStrike" cap="none" normalizeH="0" baseline="0" dirty="0" err="1">
                <a:ln>
                  <a:noFill/>
                </a:ln>
                <a:solidFill>
                  <a:schemeClr val="tx1"/>
                </a:solidFill>
                <a:effectLst/>
                <a:latin typeface="Arial" panose="020B0604020202020204" pitchFamily="34" charset="0"/>
              </a:rPr>
              <a:t>Kadie</a:t>
            </a:r>
            <a:r>
              <a:rPr kumimoji="0" lang="en-US" altLang="en-US" sz="1800" b="0" i="0" u="none" strike="noStrike" cap="none" normalizeH="0" baseline="0" dirty="0">
                <a:ln>
                  <a:noFill/>
                </a:ln>
                <a:solidFill>
                  <a:schemeClr val="tx1"/>
                </a:solidFill>
                <a:effectLst/>
                <a:latin typeface="Arial" panose="020B0604020202020204" pitchFamily="34" charset="0"/>
              </a:rPr>
              <a:t>, C. (1998, July). Empirical analysis of predictive algorithms </a:t>
            </a:r>
            <a:r>
              <a:rPr lang="en-US" altLang="en-US" sz="1800" dirty="0">
                <a:solidFill>
                  <a:schemeClr val="tx1"/>
                </a:solidFill>
                <a:latin typeface="Arial" panose="020B0604020202020204" pitchFamily="34" charset="0"/>
              </a:rPr>
              <a:t>From Microsoft Research. It is an introduction to collaborative filtering, and evaluated the data set we use.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Herlocker</a:t>
            </a:r>
            <a:r>
              <a:rPr kumimoji="0" lang="en-US" altLang="en-US" sz="1800" b="0" i="0" u="none" strike="noStrike" cap="none" normalizeH="0" baseline="0" dirty="0">
                <a:ln>
                  <a:noFill/>
                </a:ln>
                <a:solidFill>
                  <a:schemeClr val="tx1"/>
                </a:solidFill>
                <a:effectLst/>
                <a:latin typeface="Arial" panose="020B0604020202020204" pitchFamily="34" charset="0"/>
              </a:rPr>
              <a:t>, J. L., </a:t>
            </a:r>
            <a:r>
              <a:rPr kumimoji="0" lang="en-US" altLang="en-US" sz="1800" b="0" i="0" u="none" strike="noStrike" cap="none" normalizeH="0" baseline="0" dirty="0" err="1">
                <a:ln>
                  <a:noFill/>
                </a:ln>
                <a:solidFill>
                  <a:schemeClr val="tx1"/>
                </a:solidFill>
                <a:effectLst/>
                <a:latin typeface="Arial" panose="020B0604020202020204" pitchFamily="34" charset="0"/>
              </a:rPr>
              <a:t>Konstan</a:t>
            </a:r>
            <a:r>
              <a:rPr kumimoji="0" lang="en-US" altLang="en-US" sz="1800" b="0" i="0" u="none" strike="noStrike" cap="none" normalizeH="0" baseline="0" dirty="0">
                <a:ln>
                  <a:noFill/>
                </a:ln>
                <a:solidFill>
                  <a:schemeClr val="tx1"/>
                </a:solidFill>
                <a:effectLst/>
                <a:latin typeface="Arial" panose="020B0604020202020204" pitchFamily="34" charset="0"/>
              </a:rPr>
              <a:t>, J. A., Borchers, A., &amp; </a:t>
            </a:r>
            <a:r>
              <a:rPr kumimoji="0" lang="en-US" altLang="en-US" sz="1800" b="0" i="0" u="none" strike="noStrike" cap="none" normalizeH="0" baseline="0" dirty="0" err="1">
                <a:ln>
                  <a:noFill/>
                </a:ln>
                <a:solidFill>
                  <a:schemeClr val="tx1"/>
                </a:solidFill>
                <a:effectLst/>
                <a:latin typeface="Arial" panose="020B0604020202020204" pitchFamily="34" charset="0"/>
              </a:rPr>
              <a:t>Riedl</a:t>
            </a:r>
            <a:r>
              <a:rPr kumimoji="0" lang="en-US" altLang="en-US" sz="1800" b="0" i="0" u="none" strike="noStrike" cap="none" normalizeH="0" baseline="0" dirty="0">
                <a:ln>
                  <a:noFill/>
                </a:ln>
                <a:solidFill>
                  <a:schemeClr val="tx1"/>
                </a:solidFill>
                <a:effectLst/>
                <a:latin typeface="Arial" panose="020B0604020202020204" pitchFamily="34" charset="0"/>
              </a:rPr>
              <a:t>, J. (1999, August). An algorithmic framework for performing collaborative filtering. In Proceedings of the 22nd annual international ACM SIGIR conference on Research and development in information retrieval (pp. 230-237). ACM.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Jeh</a:t>
            </a:r>
            <a:r>
              <a:rPr kumimoji="0" lang="en-US" altLang="en-US" sz="1800" b="0" i="0" u="none" strike="noStrike" cap="none" normalizeH="0" baseline="0" dirty="0">
                <a:ln>
                  <a:noFill/>
                </a:ln>
                <a:solidFill>
                  <a:schemeClr val="tx1"/>
                </a:solidFill>
                <a:effectLst/>
                <a:latin typeface="Arial" panose="020B0604020202020204" pitchFamily="34" charset="0"/>
              </a:rPr>
              <a:t>, G., &amp; </a:t>
            </a:r>
            <a:r>
              <a:rPr kumimoji="0" lang="en-US" altLang="en-US" sz="1800" b="0" i="0" u="none" strike="noStrike" cap="none" normalizeH="0" baseline="0" dirty="0" err="1">
                <a:ln>
                  <a:noFill/>
                </a:ln>
                <a:solidFill>
                  <a:schemeClr val="tx1"/>
                </a:solidFill>
                <a:effectLst/>
                <a:latin typeface="Arial" panose="020B0604020202020204" pitchFamily="34" charset="0"/>
              </a:rPr>
              <a:t>Widom</a:t>
            </a:r>
            <a:r>
              <a:rPr kumimoji="0" lang="en-US" altLang="en-US" sz="1800" b="0" i="0" u="none" strike="noStrike" cap="none" normalizeH="0" baseline="0" dirty="0">
                <a:ln>
                  <a:noFill/>
                </a:ln>
                <a:solidFill>
                  <a:schemeClr val="tx1"/>
                </a:solidFill>
                <a:effectLst/>
                <a:latin typeface="Arial" panose="020B0604020202020204" pitchFamily="34" charset="0"/>
              </a:rPr>
              <a:t>, J. (2002, July). SimRank: a measure of structural-context similarity. In Proceedings of the eighth ACM SIGKDD international conference on Knowledge discovery and data mining (pp. 538-543). ACM.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标题 1">
            <a:extLst>
              <a:ext uri="{FF2B5EF4-FFF2-40B4-BE49-F238E27FC236}">
                <a16:creationId xmlns:a16="http://schemas.microsoft.com/office/drawing/2014/main" id="{4AAF794F-09F9-46A4-A6E8-6949D15DFA3D}"/>
              </a:ext>
            </a:extLst>
          </p:cNvPr>
          <p:cNvSpPr txBox="1">
            <a:spLocks/>
          </p:cNvSpPr>
          <p:nvPr/>
        </p:nvSpPr>
        <p:spPr>
          <a:xfrm>
            <a:off x="7847012" y="1295400"/>
            <a:ext cx="4114800" cy="1828800"/>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z="4400" spc="-30" dirty="0"/>
              <a:t>Thank you!</a:t>
            </a:r>
            <a:endParaRPr lang="zh-cn" sz="4400" spc="-30" dirty="0"/>
          </a:p>
        </p:txBody>
      </p:sp>
    </p:spTree>
    <p:extLst>
      <p:ext uri="{BB962C8B-B14F-4D97-AF65-F5344CB8AC3E}">
        <p14:creationId xmlns:p14="http://schemas.microsoft.com/office/powerpoint/2010/main" val="2073354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ea typeface="微软雅黑" panose="020B0503020204020204" pitchFamily="34" charset="-122"/>
              </a:rPr>
              <a:t>Agenda</a:t>
            </a:r>
            <a:endParaRPr lang="en-US" dirty="0"/>
          </a:p>
        </p:txBody>
      </p:sp>
      <p:sp>
        <p:nvSpPr>
          <p:cNvPr id="14" name="内容占位符 13"/>
          <p:cNvSpPr>
            <a:spLocks noGrp="1"/>
          </p:cNvSpPr>
          <p:nvPr>
            <p:ph idx="1"/>
          </p:nvPr>
        </p:nvSpPr>
        <p:spPr/>
        <p:txBody>
          <a:bodyPr rtlCol="0">
            <a:normAutofit/>
          </a:bodyPr>
          <a:lstStyle/>
          <a:p>
            <a:pPr rtl="0"/>
            <a:r>
              <a:rPr lang="en-US" altLang="zh-CN" sz="2400" b="1" dirty="0">
                <a:latin typeface="+mj-lt"/>
                <a:ea typeface="微软雅黑" panose="020B0503020204020204" pitchFamily="34" charset="-122"/>
              </a:rPr>
              <a:t>Data Processing</a:t>
            </a:r>
            <a:endParaRPr lang="zh-cn" sz="2400" b="1" dirty="0">
              <a:latin typeface="+mj-lt"/>
              <a:ea typeface="微软雅黑" panose="020B0503020204020204" pitchFamily="34" charset="-122"/>
            </a:endParaRPr>
          </a:p>
          <a:p>
            <a:r>
              <a:rPr lang="en-US" sz="2400" b="1" dirty="0">
                <a:latin typeface="+mj-lt"/>
              </a:rPr>
              <a:t>Memory Based Algorithm</a:t>
            </a:r>
          </a:p>
          <a:p>
            <a:r>
              <a:rPr lang="en-US" sz="2400" b="1" dirty="0">
                <a:latin typeface="+mj-lt"/>
              </a:rPr>
              <a:t>Model Based Algorithm</a:t>
            </a:r>
          </a:p>
          <a:p>
            <a:r>
              <a:rPr lang="en-US" sz="2400" b="1" dirty="0">
                <a:latin typeface="+mj-lt"/>
              </a:rPr>
              <a:t>Result Analysis</a:t>
            </a:r>
          </a:p>
        </p:txBody>
      </p:sp>
      <p:pic>
        <p:nvPicPr>
          <p:cNvPr id="2" name="图片 1">
            <a:extLst>
              <a:ext uri="{FF2B5EF4-FFF2-40B4-BE49-F238E27FC236}">
                <a16:creationId xmlns:a16="http://schemas.microsoft.com/office/drawing/2014/main" id="{D43DF2DA-0988-4271-91F5-8DD16959A1E7}"/>
              </a:ext>
            </a:extLst>
          </p:cNvPr>
          <p:cNvPicPr>
            <a:picLocks noChangeAspect="1"/>
          </p:cNvPicPr>
          <p:nvPr/>
        </p:nvPicPr>
        <p:blipFill>
          <a:blip r:embed="rId3"/>
          <a:stretch>
            <a:fillRect/>
          </a:stretch>
        </p:blipFill>
        <p:spPr>
          <a:xfrm>
            <a:off x="5180012" y="2971800"/>
            <a:ext cx="6833360" cy="3657600"/>
          </a:xfrm>
          <a:prstGeom prst="rect">
            <a:avLst/>
          </a:prstGeom>
        </p:spPr>
      </p:pic>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ea typeface="微软雅黑" panose="020B0503020204020204" pitchFamily="34" charset="-122"/>
              </a:rPr>
              <a:t>Data Processing</a:t>
            </a:r>
          </a:p>
        </p:txBody>
      </p:sp>
      <p:graphicFrame>
        <p:nvGraphicFramePr>
          <p:cNvPr id="9" name="图示 8">
            <a:extLst>
              <a:ext uri="{FF2B5EF4-FFF2-40B4-BE49-F238E27FC236}">
                <a16:creationId xmlns:a16="http://schemas.microsoft.com/office/drawing/2014/main" id="{AA94404F-A0BA-4DA3-85AE-02A2B9F1F854}"/>
              </a:ext>
            </a:extLst>
          </p:cNvPr>
          <p:cNvGraphicFramePr/>
          <p:nvPr>
            <p:extLst>
              <p:ext uri="{D42A27DB-BD31-4B8C-83A1-F6EECF244321}">
                <p14:modId xmlns:p14="http://schemas.microsoft.com/office/powerpoint/2010/main" val="3026540035"/>
              </p:ext>
            </p:extLst>
          </p:nvPr>
        </p:nvGraphicFramePr>
        <p:xfrm>
          <a:off x="1065212" y="2057400"/>
          <a:ext cx="8610601" cy="34142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8493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69B4E8-55AA-48D8-AE92-9D381AE34DA0}"/>
              </a:ext>
            </a:extLst>
          </p:cNvPr>
          <p:cNvSpPr>
            <a:spLocks noGrp="1"/>
          </p:cNvSpPr>
          <p:nvPr>
            <p:ph type="title"/>
          </p:nvPr>
        </p:nvSpPr>
        <p:spPr>
          <a:xfrm>
            <a:off x="1065212" y="22123"/>
            <a:ext cx="8686801" cy="1066800"/>
          </a:xfrm>
        </p:spPr>
        <p:txBody>
          <a:bodyPr/>
          <a:lstStyle/>
          <a:p>
            <a:r>
              <a:rPr lang="en-US" dirty="0"/>
              <a:t>Memory Based Algorithm</a:t>
            </a:r>
          </a:p>
        </p:txBody>
      </p:sp>
      <p:graphicFrame>
        <p:nvGraphicFramePr>
          <p:cNvPr id="7" name="图示 6">
            <a:extLst>
              <a:ext uri="{FF2B5EF4-FFF2-40B4-BE49-F238E27FC236}">
                <a16:creationId xmlns:a16="http://schemas.microsoft.com/office/drawing/2014/main" id="{9D4BF923-784D-4C1B-AB22-BEFFE14AD9AB}"/>
              </a:ext>
            </a:extLst>
          </p:cNvPr>
          <p:cNvGraphicFramePr/>
          <p:nvPr>
            <p:extLst>
              <p:ext uri="{D42A27DB-BD31-4B8C-83A1-F6EECF244321}">
                <p14:modId xmlns:p14="http://schemas.microsoft.com/office/powerpoint/2010/main" val="584779358"/>
              </p:ext>
            </p:extLst>
          </p:nvPr>
        </p:nvGraphicFramePr>
        <p:xfrm>
          <a:off x="2283618" y="1295400"/>
          <a:ext cx="6249988"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348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BD5FE-3E10-47F7-B200-8E11497281C0}"/>
              </a:ext>
            </a:extLst>
          </p:cNvPr>
          <p:cNvSpPr>
            <a:spLocks noGrp="1"/>
          </p:cNvSpPr>
          <p:nvPr>
            <p:ph type="title"/>
          </p:nvPr>
        </p:nvSpPr>
        <p:spPr/>
        <p:txBody>
          <a:bodyPr>
            <a:normAutofit/>
          </a:bodyPr>
          <a:lstStyle/>
          <a:p>
            <a:r>
              <a:rPr lang="en-US" dirty="0"/>
              <a:t>Similarity Weight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F333647-2345-4C10-8BAB-735C2200D7BA}"/>
                  </a:ext>
                </a:extLst>
              </p:cNvPr>
              <p:cNvSpPr>
                <a:spLocks noGrp="1"/>
              </p:cNvSpPr>
              <p:nvPr>
                <p:ph idx="1"/>
              </p:nvPr>
            </p:nvSpPr>
            <p:spPr>
              <a:xfrm>
                <a:off x="1065213" y="1981200"/>
                <a:ext cx="5029200" cy="4876800"/>
              </a:xfrm>
            </p:spPr>
            <p:txBody>
              <a:bodyPr>
                <a:normAutofit fontScale="85000" lnSpcReduction="20000"/>
              </a:bodyPr>
              <a:lstStyle/>
              <a:p>
                <a:pPr lvl="0"/>
                <a:r>
                  <a:rPr lang="en-US" altLang="zh-CN" sz="2800" b="1" dirty="0">
                    <a:solidFill>
                      <a:schemeClr val="tx1"/>
                    </a:solidFill>
                    <a:latin typeface="+mj-lt"/>
                  </a:rPr>
                  <a:t>Spearman Correlation(1,2)</a:t>
                </a:r>
              </a:p>
              <a:p>
                <a:pPr marL="45720" indent="0">
                  <a:buNone/>
                </a:pPr>
                <a:r>
                  <a:rPr lang="en-US" altLang="zh-CN" sz="2400" dirty="0">
                    <a:solidFill>
                      <a:schemeClr val="tx1">
                        <a:lumMod val="75000"/>
                        <a:lumOff val="25000"/>
                      </a:schemeClr>
                    </a:solidFill>
                    <a:latin typeface="+mj-lt"/>
                    <a:ea typeface="Times" charset="0"/>
                    <a:cs typeface="Times" charset="0"/>
                    <a:sym typeface="微软雅黑" panose="020B0503020204020204" pitchFamily="34" charset="-122"/>
                  </a:rPr>
                  <a:t>Computes a measure of correlation based on ranks instead of rating values.</a:t>
                </a:r>
                <a:endParaRPr lang="zh-CN" altLang="en-US" sz="2400" dirty="0">
                  <a:latin typeface="+mj-lt"/>
                </a:endParaRPr>
              </a:p>
              <a:p>
                <a:r>
                  <a:rPr lang="en-US" altLang="zh-CN" sz="2800" b="1" dirty="0">
                    <a:solidFill>
                      <a:schemeClr val="tx1"/>
                    </a:solidFill>
                    <a:latin typeface="+mj-lt"/>
                  </a:rPr>
                  <a:t>Mean Square Difference(1,2)</a:t>
                </a:r>
              </a:p>
              <a:p>
                <a:pPr marL="45720" indent="0">
                  <a:buNone/>
                </a:pPr>
                <a:r>
                  <a:rPr lang="en-US" altLang="zh-CN" sz="2400" dirty="0">
                    <a:solidFill>
                      <a:schemeClr val="tx1">
                        <a:lumMod val="75000"/>
                        <a:lumOff val="25000"/>
                      </a:schemeClr>
                    </a:solidFill>
                    <a:latin typeface="+mj-lt"/>
                    <a:cs typeface="Times" charset="0"/>
                  </a:rPr>
                  <a:t>measures the degree of dissimilarity between two users; weights can be calculated by the inversely proportional to the dissimilarity</a:t>
                </a:r>
                <a:endParaRPr lang="zh-CN" altLang="en-US" sz="2400" dirty="0">
                  <a:solidFill>
                    <a:schemeClr val="tx1">
                      <a:lumMod val="75000"/>
                      <a:lumOff val="25000"/>
                    </a:schemeClr>
                  </a:solidFill>
                  <a:latin typeface="+mj-lt"/>
                  <a:cs typeface="Times" charset="0"/>
                </a:endParaRPr>
              </a:p>
              <a:p>
                <a:r>
                  <a:rPr lang="en-US" altLang="zh-CN" sz="2800" b="1" dirty="0">
                    <a:solidFill>
                      <a:schemeClr val="tx1"/>
                    </a:solidFill>
                    <a:latin typeface="+mj-lt"/>
                  </a:rPr>
                  <a:t>SimRank(1)</a:t>
                </a:r>
              </a:p>
              <a:p>
                <a:pPr marL="45720" indent="0">
                  <a:buNone/>
                </a:pPr>
                <a:r>
                  <a:rPr lang="en-US" sz="2400" dirty="0">
                    <a:solidFill>
                      <a:schemeClr val="tx1">
                        <a:lumMod val="75000"/>
                        <a:lumOff val="25000"/>
                      </a:schemeClr>
                    </a:solidFill>
                    <a:latin typeface="+mj-lt"/>
                    <a:cs typeface="Times" charset="0"/>
                  </a:rPr>
                  <a:t>measures the similarity between two vertices using the graph structure. </a:t>
                </a:r>
              </a:p>
              <a:p>
                <a:pPr marL="45720" indent="0">
                  <a:buNone/>
                </a:pPr>
                <a:r>
                  <a:rPr lang="en-US" sz="2400" dirty="0">
                    <a:solidFill>
                      <a:schemeClr val="tx1">
                        <a:lumMod val="75000"/>
                        <a:lumOff val="25000"/>
                      </a:schemeClr>
                    </a:solidFill>
                    <a:latin typeface="+mj-lt"/>
                    <a:cs typeface="Times" charset="0"/>
                  </a:rPr>
                  <a:t>Iterative Method: </a:t>
                </a:r>
                <a14:m>
                  <m:oMath xmlns:m="http://schemas.openxmlformats.org/officeDocument/2006/math">
                    <m:sSub>
                      <m:sSubPr>
                        <m:ctrlPr>
                          <a:rPr lang="pl-PL" sz="2400" i="1" smtClean="0">
                            <a:solidFill>
                              <a:schemeClr val="tx1">
                                <a:lumMod val="75000"/>
                                <a:lumOff val="25000"/>
                              </a:schemeClr>
                            </a:solidFill>
                            <a:latin typeface="Cambria Math" panose="02040503050406030204" pitchFamily="18" charset="0"/>
                            <a:cs typeface="Times" charset="0"/>
                          </a:rPr>
                        </m:ctrlPr>
                      </m:sSubPr>
                      <m:e>
                        <m:r>
                          <a:rPr lang="en-US" sz="2400" b="0" i="1" smtClean="0">
                            <a:solidFill>
                              <a:schemeClr val="tx1">
                                <a:lumMod val="75000"/>
                                <a:lumOff val="25000"/>
                              </a:schemeClr>
                            </a:solidFill>
                            <a:latin typeface="Cambria Math" panose="02040503050406030204" pitchFamily="18" charset="0"/>
                            <a:cs typeface="Times" charset="0"/>
                          </a:rPr>
                          <m:t>𝑆</m:t>
                        </m:r>
                      </m:e>
                      <m:sub>
                        <m:r>
                          <a:rPr lang="en-US" sz="2400" b="0" i="1" smtClean="0">
                            <a:solidFill>
                              <a:schemeClr val="tx1">
                                <a:lumMod val="75000"/>
                                <a:lumOff val="25000"/>
                              </a:schemeClr>
                            </a:solidFill>
                            <a:latin typeface="Cambria Math" panose="02040503050406030204" pitchFamily="18" charset="0"/>
                            <a:cs typeface="Times" charset="0"/>
                          </a:rPr>
                          <m:t>𝑡</m:t>
                        </m:r>
                      </m:sub>
                    </m:sSub>
                    <m:r>
                      <m:rPr>
                        <m:nor/>
                      </m:rPr>
                      <a:rPr lang="pl-PL" sz="2400">
                        <a:solidFill>
                          <a:schemeClr val="tx1">
                            <a:lumMod val="75000"/>
                            <a:lumOff val="25000"/>
                          </a:schemeClr>
                        </a:solidFill>
                        <a:latin typeface="+mj-lt"/>
                        <a:cs typeface="Times" charset="0"/>
                      </a:rPr>
                      <m:t>= (</m:t>
                    </m:r>
                    <m:r>
                      <m:rPr>
                        <m:nor/>
                      </m:rPr>
                      <a:rPr lang="en-US" sz="2400" b="0" i="0" smtClean="0">
                        <a:solidFill>
                          <a:schemeClr val="tx1">
                            <a:lumMod val="75000"/>
                            <a:lumOff val="25000"/>
                          </a:schemeClr>
                        </a:solidFill>
                        <a:latin typeface="+mj-lt"/>
                        <a:cs typeface="Times" charset="0"/>
                      </a:rPr>
                      <m:t>C</m:t>
                    </m:r>
                    <m:r>
                      <m:rPr>
                        <m:nor/>
                      </m:rPr>
                      <a:rPr lang="en-US" sz="2400" b="0" i="0" smtClean="0">
                        <a:solidFill>
                          <a:schemeClr val="tx1">
                            <a:lumMod val="75000"/>
                            <a:lumOff val="25000"/>
                          </a:schemeClr>
                        </a:solidFill>
                        <a:latin typeface="+mj-lt"/>
                        <a:cs typeface="Times" charset="0"/>
                      </a:rPr>
                      <m:t>∗</m:t>
                    </m:r>
                    <m:r>
                      <m:rPr>
                        <m:nor/>
                      </m:rPr>
                      <a:rPr lang="pl-PL" sz="2400">
                        <a:solidFill>
                          <a:schemeClr val="tx1">
                            <a:lumMod val="75000"/>
                            <a:lumOff val="25000"/>
                          </a:schemeClr>
                        </a:solidFill>
                        <a:latin typeface="+mj-lt"/>
                        <a:cs typeface="Times" charset="0"/>
                      </a:rPr>
                      <m:t>W</m:t>
                    </m:r>
                    <m:r>
                      <m:rPr>
                        <m:nor/>
                      </m:rPr>
                      <a:rPr lang="en-US" sz="2400" b="0" i="0" smtClean="0">
                        <a:solidFill>
                          <a:schemeClr val="tx1">
                            <a:lumMod val="75000"/>
                            <a:lumOff val="25000"/>
                          </a:schemeClr>
                        </a:solidFill>
                        <a:latin typeface="+mj-lt"/>
                        <a:cs typeface="Times" charset="0"/>
                      </a:rPr>
                      <m:t>′</m:t>
                    </m:r>
                    <m:sSub>
                      <m:sSubPr>
                        <m:ctrlPr>
                          <a:rPr lang="en-US" sz="2400" b="0" i="1" smtClean="0">
                            <a:solidFill>
                              <a:schemeClr val="tx1">
                                <a:lumMod val="75000"/>
                                <a:lumOff val="25000"/>
                              </a:schemeClr>
                            </a:solidFill>
                            <a:latin typeface="Cambria Math" panose="02040503050406030204" pitchFamily="18" charset="0"/>
                            <a:cs typeface="Times" charset="0"/>
                          </a:rPr>
                        </m:ctrlPr>
                      </m:sSubPr>
                      <m:e>
                        <m:r>
                          <a:rPr lang="en-US" sz="2400" b="0" i="1" smtClean="0">
                            <a:solidFill>
                              <a:schemeClr val="tx1">
                                <a:lumMod val="75000"/>
                                <a:lumOff val="25000"/>
                              </a:schemeClr>
                            </a:solidFill>
                            <a:latin typeface="Cambria Math" panose="02040503050406030204" pitchFamily="18" charset="0"/>
                            <a:cs typeface="Times" charset="0"/>
                          </a:rPr>
                          <m:t>𝑆</m:t>
                        </m:r>
                      </m:e>
                      <m:sub>
                        <m:r>
                          <a:rPr lang="en-US" sz="2400" b="0" i="1" smtClean="0">
                            <a:solidFill>
                              <a:schemeClr val="tx1">
                                <a:lumMod val="75000"/>
                                <a:lumOff val="25000"/>
                              </a:schemeClr>
                            </a:solidFill>
                            <a:latin typeface="Cambria Math" panose="02040503050406030204" pitchFamily="18" charset="0"/>
                            <a:cs typeface="Times" charset="0"/>
                          </a:rPr>
                          <m:t>𝑡</m:t>
                        </m:r>
                        <m:r>
                          <a:rPr lang="en-US" sz="2400" b="0" i="1" smtClean="0">
                            <a:solidFill>
                              <a:schemeClr val="tx1">
                                <a:lumMod val="75000"/>
                                <a:lumOff val="25000"/>
                              </a:schemeClr>
                            </a:solidFill>
                            <a:latin typeface="Cambria Math" panose="02040503050406030204" pitchFamily="18" charset="0"/>
                            <a:cs typeface="Times" charset="0"/>
                          </a:rPr>
                          <m:t>−1</m:t>
                        </m:r>
                      </m:sub>
                    </m:sSub>
                    <m:r>
                      <m:rPr>
                        <m:nor/>
                      </m:rPr>
                      <a:rPr lang="pl-PL" sz="2400">
                        <a:solidFill>
                          <a:schemeClr val="tx1">
                            <a:lumMod val="75000"/>
                            <a:lumOff val="25000"/>
                          </a:schemeClr>
                        </a:solidFill>
                        <a:latin typeface="+mj-lt"/>
                        <a:cs typeface="Times" charset="0"/>
                      </a:rPr>
                      <m:t>W</m:t>
                    </m:r>
                    <m:r>
                      <m:rPr>
                        <m:nor/>
                      </m:rPr>
                      <a:rPr lang="pl-PL" sz="2400">
                        <a:solidFill>
                          <a:schemeClr val="tx1">
                            <a:lumMod val="75000"/>
                            <a:lumOff val="25000"/>
                          </a:schemeClr>
                        </a:solidFill>
                        <a:latin typeface="+mj-lt"/>
                        <a:cs typeface="Times" charset="0"/>
                      </a:rPr>
                      <m:t> ) </m:t>
                    </m:r>
                    <m:r>
                      <a:rPr lang="pl-PL" sz="2400" i="1" smtClean="0">
                        <a:solidFill>
                          <a:schemeClr val="tx1">
                            <a:lumMod val="75000"/>
                            <a:lumOff val="25000"/>
                          </a:schemeClr>
                        </a:solidFill>
                        <a:latin typeface="Cambria Math" panose="02040503050406030204" pitchFamily="18" charset="0"/>
                        <a:ea typeface="Cambria Math" panose="02040503050406030204" pitchFamily="18" charset="0"/>
                        <a:cs typeface="Times" charset="0"/>
                      </a:rPr>
                      <m:t>∨</m:t>
                    </m:r>
                    <m:r>
                      <m:rPr>
                        <m:nor/>
                      </m:rPr>
                      <a:rPr lang="pl-PL" sz="2400">
                        <a:solidFill>
                          <a:schemeClr val="tx1">
                            <a:lumMod val="75000"/>
                            <a:lumOff val="25000"/>
                          </a:schemeClr>
                        </a:solidFill>
                        <a:latin typeface="+mj-lt"/>
                        <a:cs typeface="Times" charset="0"/>
                      </a:rPr>
                      <m:t> </m:t>
                    </m:r>
                    <m:r>
                      <m:rPr>
                        <m:nor/>
                      </m:rPr>
                      <a:rPr lang="pl-PL" sz="2400">
                        <a:solidFill>
                          <a:schemeClr val="tx1">
                            <a:lumMod val="75000"/>
                            <a:lumOff val="25000"/>
                          </a:schemeClr>
                        </a:solidFill>
                        <a:latin typeface="+mj-lt"/>
                        <a:cs typeface="Times" charset="0"/>
                      </a:rPr>
                      <m:t>I</m:t>
                    </m:r>
                    <m:r>
                      <m:rPr>
                        <m:nor/>
                      </m:rPr>
                      <a:rPr lang="pl-PL" sz="2400">
                        <a:solidFill>
                          <a:schemeClr val="tx1">
                            <a:lumMod val="75000"/>
                            <a:lumOff val="25000"/>
                          </a:schemeClr>
                        </a:solidFill>
                        <a:latin typeface="+mj-lt"/>
                        <a:cs typeface="Times" charset="0"/>
                      </a:rPr>
                      <m:t> </m:t>
                    </m:r>
                  </m:oMath>
                </a14:m>
                <a:br>
                  <a:rPr lang="pl-PL" sz="2400" dirty="0">
                    <a:solidFill>
                      <a:schemeClr val="tx1">
                        <a:lumMod val="75000"/>
                        <a:lumOff val="25000"/>
                      </a:schemeClr>
                    </a:solidFill>
                    <a:latin typeface="Times" charset="0"/>
                    <a:cs typeface="Times" charset="0"/>
                  </a:rPr>
                </a:br>
                <a:br>
                  <a:rPr lang="en-US" sz="2400" dirty="0">
                    <a:solidFill>
                      <a:schemeClr val="tx1">
                        <a:lumMod val="75000"/>
                        <a:lumOff val="25000"/>
                      </a:schemeClr>
                    </a:solidFill>
                    <a:latin typeface="Times" charset="0"/>
                    <a:cs typeface="Times" charset="0"/>
                  </a:rPr>
                </a:br>
                <a:endParaRPr lang="zh-CN" altLang="en-US" sz="2400" dirty="0">
                  <a:solidFill>
                    <a:schemeClr val="tx1">
                      <a:lumMod val="75000"/>
                      <a:lumOff val="25000"/>
                    </a:schemeClr>
                  </a:solidFill>
                  <a:latin typeface="Times" charset="0"/>
                  <a:cs typeface="Times" charset="0"/>
                </a:endParaRPr>
              </a:p>
              <a:p>
                <a:endParaRPr lang="en-US" dirty="0"/>
              </a:p>
            </p:txBody>
          </p:sp>
        </mc:Choice>
        <mc:Fallback xmlns="">
          <p:sp>
            <p:nvSpPr>
              <p:cNvPr id="3" name="内容占位符 2">
                <a:extLst>
                  <a:ext uri="{FF2B5EF4-FFF2-40B4-BE49-F238E27FC236}">
                    <a16:creationId xmlns:a16="http://schemas.microsoft.com/office/drawing/2014/main" id="{CF333647-2345-4C10-8BAB-735C2200D7BA}"/>
                  </a:ext>
                </a:extLst>
              </p:cNvPr>
              <p:cNvSpPr>
                <a:spLocks noGrp="1" noRot="1" noChangeAspect="1" noMove="1" noResize="1" noEditPoints="1" noAdjustHandles="1" noChangeArrowheads="1" noChangeShapeType="1" noTextEdit="1"/>
              </p:cNvSpPr>
              <p:nvPr>
                <p:ph idx="1"/>
              </p:nvPr>
            </p:nvSpPr>
            <p:spPr>
              <a:xfrm>
                <a:off x="1065213" y="1981200"/>
                <a:ext cx="5029200" cy="4876800"/>
              </a:xfrm>
              <a:blipFill>
                <a:blip r:embed="rId2"/>
                <a:stretch>
                  <a:fillRect l="-364" t="-3000"/>
                </a:stretch>
              </a:blipFill>
            </p:spPr>
            <p:txBody>
              <a:bodyPr/>
              <a:lstStyle/>
              <a:p>
                <a:r>
                  <a:rPr lang="en-US">
                    <a:noFill/>
                  </a:rPr>
                  <a:t> </a:t>
                </a:r>
              </a:p>
            </p:txBody>
          </p:sp>
        </mc:Fallback>
      </mc:AlternateContent>
      <p:graphicFrame>
        <p:nvGraphicFramePr>
          <p:cNvPr id="5" name="表格 4">
            <a:extLst>
              <a:ext uri="{FF2B5EF4-FFF2-40B4-BE49-F238E27FC236}">
                <a16:creationId xmlns:a16="http://schemas.microsoft.com/office/drawing/2014/main" id="{032A2CB4-6614-45C9-83AE-2053997FA19A}"/>
              </a:ext>
            </a:extLst>
          </p:cNvPr>
          <p:cNvGraphicFramePr>
            <a:graphicFrameLocks noGrp="1"/>
          </p:cNvGraphicFramePr>
          <p:nvPr>
            <p:extLst>
              <p:ext uri="{D42A27DB-BD31-4B8C-83A1-F6EECF244321}">
                <p14:modId xmlns:p14="http://schemas.microsoft.com/office/powerpoint/2010/main" val="3338884392"/>
              </p:ext>
            </p:extLst>
          </p:nvPr>
        </p:nvGraphicFramePr>
        <p:xfrm>
          <a:off x="6932612" y="1371600"/>
          <a:ext cx="4267199" cy="4873959"/>
        </p:xfrm>
        <a:graphic>
          <a:graphicData uri="http://schemas.openxmlformats.org/drawingml/2006/table">
            <a:tbl>
              <a:tblPr>
                <a:tableStyleId>{5C22544A-7EE6-4342-B048-85BDC9FD1C3A}</a:tableStyleId>
              </a:tblPr>
              <a:tblGrid>
                <a:gridCol w="1600200">
                  <a:extLst>
                    <a:ext uri="{9D8B030D-6E8A-4147-A177-3AD203B41FA5}">
                      <a16:colId xmlns:a16="http://schemas.microsoft.com/office/drawing/2014/main" val="2129673870"/>
                    </a:ext>
                  </a:extLst>
                </a:gridCol>
                <a:gridCol w="1073226">
                  <a:extLst>
                    <a:ext uri="{9D8B030D-6E8A-4147-A177-3AD203B41FA5}">
                      <a16:colId xmlns:a16="http://schemas.microsoft.com/office/drawing/2014/main" val="2229978484"/>
                    </a:ext>
                  </a:extLst>
                </a:gridCol>
                <a:gridCol w="1593773">
                  <a:extLst>
                    <a:ext uri="{9D8B030D-6E8A-4147-A177-3AD203B41FA5}">
                      <a16:colId xmlns:a16="http://schemas.microsoft.com/office/drawing/2014/main" val="3423296324"/>
                    </a:ext>
                  </a:extLst>
                </a:gridCol>
              </a:tblGrid>
              <a:tr h="555423">
                <a:tc gridSpan="3">
                  <a:txBody>
                    <a:bodyPr/>
                    <a:lstStyle/>
                    <a:p>
                      <a:pPr algn="ctr" fontAlgn="b"/>
                      <a:r>
                        <a:rPr lang="en-US" sz="2400" u="none" strike="noStrike" dirty="0">
                          <a:effectLst/>
                        </a:rPr>
                        <a:t>Similarity Mean </a:t>
                      </a:r>
                    </a:p>
                    <a:p>
                      <a:pPr algn="ctr" fontAlgn="b"/>
                      <a:r>
                        <a:rPr lang="en-US" sz="2400" u="none" strike="noStrike" dirty="0">
                          <a:effectLst/>
                        </a:rPr>
                        <a:t>(exclude diagonal elements)</a:t>
                      </a:r>
                      <a:endParaRPr lang="en-US" sz="24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3212969"/>
                  </a:ext>
                </a:extLst>
              </a:tr>
              <a:tr h="1098504">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7620" marR="7620" marT="15240" marB="15240" anchor="b"/>
                </a:tc>
                <a:tc>
                  <a:txBody>
                    <a:bodyPr/>
                    <a:lstStyle/>
                    <a:p>
                      <a:pPr algn="l" fontAlgn="b"/>
                      <a:r>
                        <a:rPr lang="en-US" sz="1800" u="none" strike="noStrike">
                          <a:effectLst/>
                        </a:rPr>
                        <a:t>MS Data</a:t>
                      </a:r>
                      <a:endParaRPr lang="en-US" sz="18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en-US" sz="1800" u="none" strike="noStrike">
                          <a:effectLst/>
                        </a:rPr>
                        <a:t>Movie Data</a:t>
                      </a:r>
                      <a:endParaRPr lang="en-US" sz="1800" b="0" i="0" u="none" strike="noStrike">
                        <a:solidFill>
                          <a:srgbClr val="000000"/>
                        </a:solidFill>
                        <a:effectLst/>
                        <a:latin typeface="Arial" panose="020B0604020202020204" pitchFamily="34" charset="0"/>
                      </a:endParaRPr>
                    </a:p>
                  </a:txBody>
                  <a:tcPr marL="7620" marR="7620" marT="15240" marB="15240" anchor="b"/>
                </a:tc>
                <a:extLst>
                  <a:ext uri="{0D108BD9-81ED-4DB2-BD59-A6C34878D82A}">
                    <a16:rowId xmlns:a16="http://schemas.microsoft.com/office/drawing/2014/main" val="2589993143"/>
                  </a:ext>
                </a:extLst>
              </a:tr>
              <a:tr h="1098504">
                <a:tc>
                  <a:txBody>
                    <a:bodyPr/>
                    <a:lstStyle/>
                    <a:p>
                      <a:pPr algn="l" fontAlgn="b"/>
                      <a:r>
                        <a:rPr lang="en-US" sz="1800" u="none" strike="noStrike" dirty="0">
                          <a:effectLst/>
                        </a:rPr>
                        <a:t>Spearman Correlation</a:t>
                      </a:r>
                      <a:endParaRPr lang="en-US" sz="1800" b="0" i="0" u="none" strike="noStrike" dirty="0">
                        <a:solidFill>
                          <a:srgbClr val="000000"/>
                        </a:solidFill>
                        <a:effectLst/>
                        <a:latin typeface="Arial" panose="020B0604020202020204" pitchFamily="34" charset="0"/>
                      </a:endParaRPr>
                    </a:p>
                  </a:txBody>
                  <a:tcPr marL="7620" marR="7620" marT="15240" marB="15240" anchor="b"/>
                </a:tc>
                <a:tc>
                  <a:txBody>
                    <a:bodyPr/>
                    <a:lstStyle/>
                    <a:p>
                      <a:pPr algn="r" fontAlgn="b"/>
                      <a:r>
                        <a:rPr lang="en-US" sz="1800" u="none" strike="noStrike" dirty="0">
                          <a:effectLst/>
                        </a:rPr>
                        <a:t>0.313107</a:t>
                      </a:r>
                      <a:endParaRPr lang="en-US" sz="18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US" sz="1800" u="none" strike="noStrike">
                          <a:effectLst/>
                        </a:rPr>
                        <a:t>0.2228353</a:t>
                      </a:r>
                      <a:endParaRPr lang="en-US" sz="18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637590185"/>
                  </a:ext>
                </a:extLst>
              </a:tr>
              <a:tr h="826964">
                <a:tc>
                  <a:txBody>
                    <a:bodyPr/>
                    <a:lstStyle/>
                    <a:p>
                      <a:pPr algn="l" fontAlgn="b"/>
                      <a:r>
                        <a:rPr lang="en-US" sz="1800" u="none" strike="noStrike">
                          <a:effectLst/>
                        </a:rPr>
                        <a:t>Mean-square-difference</a:t>
                      </a:r>
                      <a:endParaRPr lang="en-US" sz="1800" b="0" i="0" u="none" strike="noStrike">
                        <a:solidFill>
                          <a:srgbClr val="000000"/>
                        </a:solidFill>
                        <a:effectLst/>
                        <a:latin typeface="Arial" panose="020B0604020202020204" pitchFamily="34" charset="0"/>
                      </a:endParaRPr>
                    </a:p>
                  </a:txBody>
                  <a:tcPr marL="7620" marR="7620" marT="15240" marB="15240" anchor="b"/>
                </a:tc>
                <a:tc>
                  <a:txBody>
                    <a:bodyPr/>
                    <a:lstStyle/>
                    <a:p>
                      <a:pPr algn="r" fontAlgn="b"/>
                      <a:r>
                        <a:rPr lang="en-US" sz="1800" u="none" strike="noStrike" dirty="0">
                          <a:effectLst/>
                        </a:rPr>
                        <a:t>0.252741</a:t>
                      </a:r>
                      <a:endParaRPr lang="en-US" sz="18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US" sz="1800" u="none" strike="noStrike">
                          <a:effectLst/>
                        </a:rPr>
                        <a:t>0.2076056</a:t>
                      </a:r>
                      <a:endParaRPr lang="en-US" sz="18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818984866"/>
                  </a:ext>
                </a:extLst>
              </a:tr>
              <a:tr h="1110847">
                <a:tc>
                  <a:txBody>
                    <a:bodyPr/>
                    <a:lstStyle/>
                    <a:p>
                      <a:pPr algn="l" fontAlgn="b"/>
                      <a:r>
                        <a:rPr lang="sv-SE" sz="1800" u="none" strike="noStrike">
                          <a:effectLst/>
                        </a:rPr>
                        <a:t>SimRank(c=0.8,k=5)</a:t>
                      </a:r>
                      <a:endParaRPr lang="sv-SE" sz="1800" b="0" i="0" u="none" strike="noStrike">
                        <a:solidFill>
                          <a:srgbClr val="000000"/>
                        </a:solidFill>
                        <a:effectLst/>
                        <a:latin typeface="Arial" panose="020B0604020202020204" pitchFamily="34" charset="0"/>
                      </a:endParaRPr>
                    </a:p>
                  </a:txBody>
                  <a:tcPr marL="7620" marR="7620" marT="15240" marB="15240" anchor="b"/>
                </a:tc>
                <a:tc>
                  <a:txBody>
                    <a:bodyPr/>
                    <a:lstStyle/>
                    <a:p>
                      <a:pPr algn="r" fontAlgn="b"/>
                      <a:r>
                        <a:rPr lang="en-US" sz="1800" u="none" strike="noStrike">
                          <a:effectLst/>
                        </a:rPr>
                        <a:t>0.049101</a:t>
                      </a:r>
                      <a:endParaRPr lang="en-US" sz="18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US" sz="1800" u="none" strike="noStrike" dirty="0">
                          <a:effectLst/>
                        </a:rPr>
                        <a:t>0.00366881</a:t>
                      </a:r>
                      <a:endParaRPr lang="en-US" sz="18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371131369"/>
                  </a:ext>
                </a:extLst>
              </a:tr>
            </a:tbl>
          </a:graphicData>
        </a:graphic>
      </p:graphicFrame>
    </p:spTree>
    <p:extLst>
      <p:ext uri="{BB962C8B-B14F-4D97-AF65-F5344CB8AC3E}">
        <p14:creationId xmlns:p14="http://schemas.microsoft.com/office/powerpoint/2010/main" val="347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B8A66-3F02-4EDE-9CF6-DF550084DCF6}"/>
              </a:ext>
            </a:extLst>
          </p:cNvPr>
          <p:cNvSpPr>
            <a:spLocks noGrp="1"/>
          </p:cNvSpPr>
          <p:nvPr>
            <p:ph type="title"/>
          </p:nvPr>
        </p:nvSpPr>
        <p:spPr/>
        <p:txBody>
          <a:bodyPr>
            <a:normAutofit/>
          </a:bodyPr>
          <a:lstStyle/>
          <a:p>
            <a:r>
              <a:rPr lang="en-US" altLang="zh-CN" dirty="0"/>
              <a:t>Selecting Neighbors</a:t>
            </a:r>
            <a:endParaRPr lang="en-US" dirty="0"/>
          </a:p>
        </p:txBody>
      </p:sp>
      <p:sp>
        <p:nvSpPr>
          <p:cNvPr id="3" name="内容占位符 2">
            <a:extLst>
              <a:ext uri="{FF2B5EF4-FFF2-40B4-BE49-F238E27FC236}">
                <a16:creationId xmlns:a16="http://schemas.microsoft.com/office/drawing/2014/main" id="{31C4BE9B-7A17-4A81-B5F5-6051E7F0F3F5}"/>
              </a:ext>
            </a:extLst>
          </p:cNvPr>
          <p:cNvSpPr>
            <a:spLocks noGrp="1"/>
          </p:cNvSpPr>
          <p:nvPr>
            <p:ph idx="1"/>
          </p:nvPr>
        </p:nvSpPr>
        <p:spPr/>
        <p:txBody>
          <a:bodyPr/>
          <a:lstStyle/>
          <a:p>
            <a:pPr lvl="0"/>
            <a:r>
              <a:rPr lang="en-US" altLang="zh-CN" sz="2600" b="1" dirty="0">
                <a:solidFill>
                  <a:schemeClr val="tx1"/>
                </a:solidFill>
                <a:latin typeface="+mj-lt"/>
              </a:rPr>
              <a:t>Weight Threshold</a:t>
            </a:r>
            <a:endParaRPr lang="zh-CN" altLang="en-US" sz="2600" b="1" dirty="0">
              <a:solidFill>
                <a:schemeClr val="tx1"/>
              </a:solidFill>
              <a:latin typeface="+mj-lt"/>
            </a:endParaRPr>
          </a:p>
          <a:p>
            <a:pPr marL="45720" lvl="0" indent="0">
              <a:buNone/>
            </a:pPr>
            <a:r>
              <a:rPr lang="en-US" altLang="zh-CN" sz="2200" dirty="0">
                <a:solidFill>
                  <a:schemeClr val="tx1">
                    <a:lumMod val="75000"/>
                    <a:lumOff val="25000"/>
                  </a:schemeClr>
                </a:solidFill>
                <a:latin typeface="+mj-lt"/>
                <a:cs typeface="Times" charset="0"/>
              </a:rPr>
              <a:t>All the neighbors with absolute correlations greater than a given threshold are selected.</a:t>
            </a:r>
          </a:p>
          <a:p>
            <a:pPr lvl="0"/>
            <a:r>
              <a:rPr lang="en-US" altLang="zh-CN" sz="2600" b="1" dirty="0">
                <a:solidFill>
                  <a:schemeClr val="tx1"/>
                </a:solidFill>
                <a:latin typeface="+mj-lt"/>
              </a:rPr>
              <a:t>Best-n-estimator</a:t>
            </a:r>
            <a:endParaRPr lang="zh-CN" altLang="en-US" sz="2600" b="1" dirty="0">
              <a:solidFill>
                <a:schemeClr val="tx1"/>
              </a:solidFill>
              <a:latin typeface="+mj-lt"/>
            </a:endParaRPr>
          </a:p>
          <a:p>
            <a:pPr marL="45720" lvl="0" indent="0">
              <a:buNone/>
            </a:pPr>
            <a:r>
              <a:rPr lang="en-US" altLang="zh-CN" sz="2200" dirty="0">
                <a:solidFill>
                  <a:schemeClr val="tx1">
                    <a:lumMod val="75000"/>
                    <a:lumOff val="25000"/>
                  </a:schemeClr>
                </a:solidFill>
                <a:latin typeface="+mj-lt"/>
                <a:cs typeface="Times" charset="0"/>
              </a:rPr>
              <a:t>Picks the best n correlates for a given n.</a:t>
            </a:r>
          </a:p>
          <a:p>
            <a:pPr lvl="0"/>
            <a:r>
              <a:rPr lang="en-US" altLang="zh-CN" sz="2600" b="1" dirty="0">
                <a:solidFill>
                  <a:schemeClr val="tx1"/>
                </a:solidFill>
                <a:latin typeface="+mj-lt"/>
              </a:rPr>
              <a:t>Combined</a:t>
            </a:r>
          </a:p>
          <a:p>
            <a:pPr marL="45720" lvl="0" indent="0">
              <a:buNone/>
            </a:pPr>
            <a:r>
              <a:rPr lang="en-US" altLang="zh-CN" sz="2200" dirty="0">
                <a:solidFill>
                  <a:schemeClr val="tx1">
                    <a:lumMod val="75000"/>
                    <a:lumOff val="25000"/>
                  </a:schemeClr>
                </a:solidFill>
                <a:latin typeface="+mj-lt"/>
                <a:cs typeface="Times" charset="0"/>
              </a:rPr>
              <a:t>Sets the best n and threshold together.</a:t>
            </a:r>
            <a:endParaRPr lang="zh-CN" altLang="en-US" sz="2200" dirty="0">
              <a:solidFill>
                <a:schemeClr val="tx1">
                  <a:lumMod val="75000"/>
                  <a:lumOff val="25000"/>
                </a:schemeClr>
              </a:solidFill>
              <a:latin typeface="+mj-lt"/>
              <a:cs typeface="Times" charset="0"/>
            </a:endParaRPr>
          </a:p>
          <a:p>
            <a:pPr marL="45720" indent="0">
              <a:buNone/>
            </a:pPr>
            <a:endParaRPr lang="en-US" dirty="0"/>
          </a:p>
        </p:txBody>
      </p:sp>
    </p:spTree>
    <p:extLst>
      <p:ext uri="{BB962C8B-B14F-4D97-AF65-F5344CB8AC3E}">
        <p14:creationId xmlns:p14="http://schemas.microsoft.com/office/powerpoint/2010/main" val="213835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F7ACD-3506-4AA2-A9EF-5716A4CEF5A0}"/>
              </a:ext>
            </a:extLst>
          </p:cNvPr>
          <p:cNvSpPr>
            <a:spLocks noGrp="1"/>
          </p:cNvSpPr>
          <p:nvPr>
            <p:ph type="title"/>
          </p:nvPr>
        </p:nvSpPr>
        <p:spPr/>
        <p:txBody>
          <a:bodyPr>
            <a:normAutofit/>
          </a:bodyPr>
          <a:lstStyle/>
          <a:p>
            <a:r>
              <a:rPr lang="en-US" dirty="0"/>
              <a:t>Evaluation</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F80574D-D2EA-4C6B-AC82-38E479DA421A}"/>
                  </a:ext>
                </a:extLst>
              </p:cNvPr>
              <p:cNvSpPr>
                <a:spLocks noGrp="1"/>
              </p:cNvSpPr>
              <p:nvPr>
                <p:ph idx="1"/>
              </p:nvPr>
            </p:nvSpPr>
            <p:spPr/>
            <p:txBody>
              <a:bodyPr/>
              <a:lstStyle/>
              <a:p>
                <a:r>
                  <a:rPr lang="en-US" altLang="zh-CN" sz="2600" b="1" dirty="0">
                    <a:solidFill>
                      <a:schemeClr val="tx1"/>
                    </a:solidFill>
                    <a:latin typeface="+mj-lt"/>
                  </a:rPr>
                  <a:t>Rank Score(1)</a:t>
                </a:r>
              </a:p>
              <a:p>
                <a:pPr marL="45720" indent="0">
                  <a:buNone/>
                </a:pPr>
                <a:r>
                  <a:rPr lang="en-US" altLang="zh-CN" sz="2200" dirty="0">
                    <a:solidFill>
                      <a:schemeClr val="tx1">
                        <a:lumMod val="75000"/>
                        <a:lumOff val="25000"/>
                      </a:schemeClr>
                    </a:solidFill>
                    <a:latin typeface="+mj-lt"/>
                    <a:cs typeface="Times" charset="0"/>
                  </a:rPr>
                  <a:t>measures the expected utility of a ranked recommendation list </a:t>
                </a:r>
                <a14:m>
                  <m:oMath xmlns:m="http://schemas.openxmlformats.org/officeDocument/2006/math">
                    <m:sSub>
                      <m:sSubPr>
                        <m:ctrlPr>
                          <a:rPr lang="en-US" altLang="zh-CN" sz="2200" i="1" dirty="0">
                            <a:solidFill>
                              <a:schemeClr val="tx1">
                                <a:lumMod val="75000"/>
                                <a:lumOff val="25000"/>
                              </a:schemeClr>
                            </a:solidFill>
                            <a:latin typeface="Cambria Math" panose="02040503050406030204" pitchFamily="18" charset="0"/>
                            <a:cs typeface="Times" charset="0"/>
                          </a:rPr>
                        </m:ctrlPr>
                      </m:sSubPr>
                      <m:e>
                        <m:r>
                          <a:rPr lang="en-US" altLang="zh-CN" sz="2200" dirty="0">
                            <a:solidFill>
                              <a:schemeClr val="tx1">
                                <a:lumMod val="75000"/>
                                <a:lumOff val="25000"/>
                              </a:schemeClr>
                            </a:solidFill>
                            <a:latin typeface="Cambria Math" panose="02040503050406030204" pitchFamily="18" charset="0"/>
                            <a:cs typeface="Times" charset="0"/>
                          </a:rPr>
                          <m:t>𝑹</m:t>
                        </m:r>
                      </m:e>
                      <m:sub>
                        <m:r>
                          <a:rPr lang="en-US" altLang="zh-CN" sz="2200" dirty="0">
                            <a:solidFill>
                              <a:schemeClr val="tx1">
                                <a:lumMod val="75000"/>
                                <a:lumOff val="25000"/>
                              </a:schemeClr>
                            </a:solidFill>
                            <a:latin typeface="Cambria Math" panose="02040503050406030204" pitchFamily="18" charset="0"/>
                            <a:cs typeface="Times" charset="0"/>
                          </a:rPr>
                          <m:t>𝒂</m:t>
                        </m:r>
                      </m:sub>
                    </m:sSub>
                  </m:oMath>
                </a14:m>
                <a:r>
                  <a:rPr lang="en-US" altLang="zh-CN" sz="2200" dirty="0">
                    <a:solidFill>
                      <a:schemeClr val="tx1">
                        <a:lumMod val="75000"/>
                        <a:lumOff val="25000"/>
                      </a:schemeClr>
                    </a:solidFill>
                    <a:latin typeface="+mj-lt"/>
                    <a:cs typeface="Times" charset="0"/>
                  </a:rPr>
                  <a:t> and normalized by the maximum achievable utility </a:t>
                </a:r>
                <a14:m>
                  <m:oMath xmlns:m="http://schemas.openxmlformats.org/officeDocument/2006/math">
                    <m:sSubSup>
                      <m:sSubSupPr>
                        <m:ctrlPr>
                          <a:rPr lang="en-US" altLang="zh-CN" sz="2200" i="1" dirty="0">
                            <a:solidFill>
                              <a:schemeClr val="tx1">
                                <a:lumMod val="75000"/>
                                <a:lumOff val="25000"/>
                              </a:schemeClr>
                            </a:solidFill>
                            <a:latin typeface="Cambria Math" panose="02040503050406030204" pitchFamily="18" charset="0"/>
                            <a:cs typeface="Times" charset="0"/>
                          </a:rPr>
                        </m:ctrlPr>
                      </m:sSubSupPr>
                      <m:e>
                        <m:r>
                          <a:rPr lang="en-US" altLang="zh-CN" sz="2200" dirty="0">
                            <a:solidFill>
                              <a:schemeClr val="tx1">
                                <a:lumMod val="75000"/>
                                <a:lumOff val="25000"/>
                              </a:schemeClr>
                            </a:solidFill>
                            <a:latin typeface="Cambria Math" panose="02040503050406030204" pitchFamily="18" charset="0"/>
                            <a:cs typeface="Times" charset="0"/>
                          </a:rPr>
                          <m:t>𝑹</m:t>
                        </m:r>
                      </m:e>
                      <m:sub>
                        <m:r>
                          <a:rPr lang="en-US" altLang="zh-CN" sz="2200" dirty="0">
                            <a:solidFill>
                              <a:schemeClr val="tx1">
                                <a:lumMod val="75000"/>
                                <a:lumOff val="25000"/>
                              </a:schemeClr>
                            </a:solidFill>
                            <a:latin typeface="Cambria Math" panose="02040503050406030204" pitchFamily="18" charset="0"/>
                            <a:cs typeface="Times" charset="0"/>
                          </a:rPr>
                          <m:t>𝒂</m:t>
                        </m:r>
                      </m:sub>
                      <m:sup>
                        <m:r>
                          <a:rPr lang="en-US" altLang="zh-CN" sz="2200" dirty="0">
                            <a:solidFill>
                              <a:schemeClr val="tx1">
                                <a:lumMod val="75000"/>
                                <a:lumOff val="25000"/>
                              </a:schemeClr>
                            </a:solidFill>
                            <a:latin typeface="Cambria Math" panose="02040503050406030204" pitchFamily="18" charset="0"/>
                            <a:cs typeface="Times" charset="0"/>
                          </a:rPr>
                          <m:t>𝒎𝒂𝒙</m:t>
                        </m:r>
                      </m:sup>
                    </m:sSubSup>
                    <m:r>
                      <a:rPr lang="en-US" altLang="zh-CN" sz="2200" b="0" i="0" dirty="0" smtClean="0">
                        <a:solidFill>
                          <a:schemeClr val="tx1">
                            <a:lumMod val="75000"/>
                            <a:lumOff val="25000"/>
                          </a:schemeClr>
                        </a:solidFill>
                        <a:latin typeface="Cambria Math" panose="02040503050406030204" pitchFamily="18" charset="0"/>
                        <a:cs typeface="Times" charset="0"/>
                      </a:rPr>
                      <m:t>.</m:t>
                    </m:r>
                  </m:oMath>
                </a14:m>
                <a:r>
                  <a:rPr lang="zh-CN" altLang="en-US" sz="2200" dirty="0">
                    <a:solidFill>
                      <a:schemeClr val="tx1">
                        <a:lumMod val="75000"/>
                        <a:lumOff val="25000"/>
                      </a:schemeClr>
                    </a:solidFill>
                    <a:latin typeface="+mj-lt"/>
                    <a:cs typeface="Times" charset="0"/>
                  </a:rPr>
                  <a:t> </a:t>
                </a:r>
                <a:r>
                  <a:rPr lang="en-US" altLang="zh-CN" sz="2200" dirty="0">
                    <a:solidFill>
                      <a:schemeClr val="tx1">
                        <a:lumMod val="75000"/>
                        <a:lumOff val="25000"/>
                      </a:schemeClr>
                    </a:solidFill>
                    <a:latin typeface="+mj-lt"/>
                    <a:cs typeface="Times" charset="0"/>
                  </a:rPr>
                  <a:t>We default  α at 134 (half of the </a:t>
                </a:r>
                <a:r>
                  <a:rPr lang="en-US" altLang="zh-CN" sz="2200" dirty="0" err="1">
                    <a:solidFill>
                      <a:schemeClr val="tx1">
                        <a:lumMod val="75000"/>
                        <a:lumOff val="25000"/>
                      </a:schemeClr>
                    </a:solidFill>
                    <a:latin typeface="+mj-lt"/>
                    <a:cs typeface="Times" charset="0"/>
                  </a:rPr>
                  <a:t>Vroot</a:t>
                </a:r>
                <a:r>
                  <a:rPr lang="en-US" altLang="zh-CN" sz="2200" dirty="0">
                    <a:solidFill>
                      <a:schemeClr val="tx1">
                        <a:lumMod val="75000"/>
                        <a:lumOff val="25000"/>
                      </a:schemeClr>
                    </a:solidFill>
                    <a:latin typeface="+mj-lt"/>
                    <a:cs typeface="Times" charset="0"/>
                  </a:rPr>
                  <a:t> dimension) and d at 0.</a:t>
                </a:r>
                <a:endParaRPr lang="zh-CN" altLang="en-US" sz="2200" dirty="0">
                  <a:solidFill>
                    <a:schemeClr val="tx1">
                      <a:lumMod val="75000"/>
                      <a:lumOff val="25000"/>
                    </a:schemeClr>
                  </a:solidFill>
                  <a:latin typeface="+mj-lt"/>
                  <a:cs typeface="Times" charset="0"/>
                </a:endParaRPr>
              </a:p>
              <a:p>
                <a:r>
                  <a:rPr lang="en-US" altLang="zh-CN" sz="2600" b="1" dirty="0">
                    <a:solidFill>
                      <a:schemeClr val="tx1"/>
                    </a:solidFill>
                    <a:latin typeface="+mj-lt"/>
                  </a:rPr>
                  <a:t>Mean Absolute Error(2)</a:t>
                </a:r>
                <a:endParaRPr lang="zh-CN" altLang="en-US" sz="2600" b="1" dirty="0">
                  <a:solidFill>
                    <a:schemeClr val="tx1"/>
                  </a:solidFill>
                  <a:latin typeface="+mj-lt"/>
                </a:endParaRPr>
              </a:p>
              <a:p>
                <a:pPr marL="45720" indent="0">
                  <a:buNone/>
                </a:pPr>
                <a:r>
                  <a:rPr lang="en-US" sz="2200" dirty="0">
                    <a:solidFill>
                      <a:schemeClr val="tx1">
                        <a:lumMod val="75000"/>
                        <a:lumOff val="25000"/>
                      </a:schemeClr>
                    </a:solidFill>
                    <a:latin typeface="+mj-lt"/>
                    <a:cs typeface="Times" charset="0"/>
                  </a:rPr>
                  <a:t>measures the difference between two continuous variables.</a:t>
                </a:r>
              </a:p>
            </p:txBody>
          </p:sp>
        </mc:Choice>
        <mc:Fallback>
          <p:sp>
            <p:nvSpPr>
              <p:cNvPr id="3" name="内容占位符 2">
                <a:extLst>
                  <a:ext uri="{FF2B5EF4-FFF2-40B4-BE49-F238E27FC236}">
                    <a16:creationId xmlns:a16="http://schemas.microsoft.com/office/drawing/2014/main" id="{3F80574D-D2EA-4C6B-AC82-38E479DA421A}"/>
                  </a:ext>
                </a:extLst>
              </p:cNvPr>
              <p:cNvSpPr>
                <a:spLocks noGrp="1" noRot="1" noChangeAspect="1" noMove="1" noResize="1" noEditPoints="1" noAdjustHandles="1" noChangeArrowheads="1" noChangeShapeType="1" noTextEdit="1"/>
              </p:cNvSpPr>
              <p:nvPr>
                <p:ph idx="1"/>
              </p:nvPr>
            </p:nvSpPr>
            <p:spPr>
              <a:blipFill>
                <a:blip r:embed="rId2"/>
                <a:stretch>
                  <a:fillRect l="-351" t="-2180" r="-1404"/>
                </a:stretch>
              </a:blipFill>
            </p:spPr>
            <p:txBody>
              <a:bodyPr/>
              <a:lstStyle/>
              <a:p>
                <a:r>
                  <a:rPr lang="en-US">
                    <a:noFill/>
                  </a:rPr>
                  <a:t> </a:t>
                </a:r>
              </a:p>
            </p:txBody>
          </p:sp>
        </mc:Fallback>
      </mc:AlternateContent>
    </p:spTree>
    <p:extLst>
      <p:ext uri="{BB962C8B-B14F-4D97-AF65-F5344CB8AC3E}">
        <p14:creationId xmlns:p14="http://schemas.microsoft.com/office/powerpoint/2010/main" val="291680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71B0E-BA8A-463E-AA57-A36B1E143A5D}"/>
              </a:ext>
            </a:extLst>
          </p:cNvPr>
          <p:cNvSpPr>
            <a:spLocks noGrp="1"/>
          </p:cNvSpPr>
          <p:nvPr>
            <p:ph type="title"/>
          </p:nvPr>
        </p:nvSpPr>
        <p:spPr/>
        <p:txBody>
          <a:bodyPr>
            <a:normAutofit fontScale="90000"/>
          </a:bodyPr>
          <a:lstStyle/>
          <a:p>
            <a:r>
              <a:rPr lang="en-US" dirty="0"/>
              <a:t>Model Based Algorithm </a:t>
            </a:r>
            <a:br>
              <a:rPr lang="en-US" dirty="0"/>
            </a:br>
            <a:r>
              <a:rPr lang="en-US" dirty="0"/>
              <a:t>                                  </a:t>
            </a:r>
            <a:r>
              <a:rPr lang="en-US" sz="2700" dirty="0"/>
              <a:t>– Multinomial EM Algorithm</a:t>
            </a:r>
            <a:endParaRPr lang="en-US" dirty="0"/>
          </a:p>
        </p:txBody>
      </p:sp>
      <p:pic>
        <p:nvPicPr>
          <p:cNvPr id="4" name="内容占位符 3">
            <a:extLst>
              <a:ext uri="{FF2B5EF4-FFF2-40B4-BE49-F238E27FC236}">
                <a16:creationId xmlns:a16="http://schemas.microsoft.com/office/drawing/2014/main" id="{B8B66F5E-2076-425E-BB45-CC828492D217}"/>
              </a:ext>
            </a:extLst>
          </p:cNvPr>
          <p:cNvPicPr>
            <a:picLocks noGrp="1" noChangeAspect="1"/>
          </p:cNvPicPr>
          <p:nvPr>
            <p:ph idx="1"/>
          </p:nvPr>
        </p:nvPicPr>
        <p:blipFill>
          <a:blip r:embed="rId2"/>
          <a:stretch>
            <a:fillRect/>
          </a:stretch>
        </p:blipFill>
        <p:spPr>
          <a:xfrm>
            <a:off x="1065212" y="1600200"/>
            <a:ext cx="4495800" cy="5020412"/>
          </a:xfrm>
          <a:prstGeom prst="rect">
            <a:avLst/>
          </a:prstGeom>
        </p:spPr>
      </p:pic>
      <mc:AlternateContent xmlns:mc="http://schemas.openxmlformats.org/markup-compatibility/2006" xmlns:a14="http://schemas.microsoft.com/office/drawing/2010/main">
        <mc:Choice Requires="a14">
          <p:sp>
            <p:nvSpPr>
              <p:cNvPr id="5" name="TextBox 3">
                <a:extLst>
                  <a:ext uri="{FF2B5EF4-FFF2-40B4-BE49-F238E27FC236}">
                    <a16:creationId xmlns:a16="http://schemas.microsoft.com/office/drawing/2014/main" id="{3554E19C-A2B7-4D20-99AB-16D2977428E9}"/>
                  </a:ext>
                </a:extLst>
              </p:cNvPr>
              <p:cNvSpPr txBox="1"/>
              <p:nvPr/>
            </p:nvSpPr>
            <p:spPr>
              <a:xfrm>
                <a:off x="5789612" y="1846998"/>
                <a:ext cx="5562600" cy="5112169"/>
              </a:xfrm>
              <a:prstGeom prst="rect">
                <a:avLst/>
              </a:prstGeom>
              <a:noFill/>
            </p:spPr>
            <p:txBody>
              <a:bodyPr wrap="square" rtlCol="0">
                <a:spAutoFit/>
              </a:bodyPr>
              <a:lstStyle/>
              <a:p>
                <a:pPr marL="274320" indent="-228600">
                  <a:lnSpc>
                    <a:spcPct val="90000"/>
                  </a:lnSpc>
                  <a:spcBef>
                    <a:spcPts val="1800"/>
                  </a:spcBef>
                  <a:buClr>
                    <a:schemeClr val="tx1">
                      <a:lumMod val="65000"/>
                      <a:lumOff val="35000"/>
                    </a:schemeClr>
                  </a:buClr>
                  <a:buSzPct val="80000"/>
                  <a:buFont typeface="Arial" pitchFamily="34" charset="0"/>
                  <a:buChar char="•"/>
                </a:pPr>
                <a:r>
                  <a:rPr lang="en-US" sz="2600" b="1" dirty="0">
                    <a:latin typeface="+mj-lt"/>
                    <a:ea typeface="微软雅黑" panose="020B0503020204020204" pitchFamily="34" charset="-122"/>
                  </a:rPr>
                  <a:t>Cross Validation</a:t>
                </a:r>
              </a:p>
              <a:p>
                <a:r>
                  <a:rPr lang="en-US" sz="2200" dirty="0">
                    <a:solidFill>
                      <a:schemeClr val="tx1">
                        <a:lumMod val="75000"/>
                        <a:lumOff val="25000"/>
                      </a:schemeClr>
                    </a:solidFill>
                    <a:latin typeface="+mj-lt"/>
                    <a:ea typeface="微软雅黑" panose="020B0503020204020204" pitchFamily="34" charset="-122"/>
                    <a:cs typeface="Times" charset="0"/>
                  </a:rPr>
                  <a:t>Divide the 80% training set into sub training set and the remaining data into validation set</a:t>
                </a:r>
              </a:p>
              <a:p>
                <a:endParaRPr lang="en-US" dirty="0">
                  <a:latin typeface="+mj-lt"/>
                  <a:ea typeface="Microsoft YaHei" panose="020B0503020204020204" pitchFamily="34" charset="-122"/>
                  <a:cs typeface="Times" charset="0"/>
                </a:endParaRPr>
              </a:p>
              <a:p>
                <a:pPr marL="274320" indent="-228600">
                  <a:lnSpc>
                    <a:spcPct val="90000"/>
                  </a:lnSpc>
                  <a:spcBef>
                    <a:spcPts val="1800"/>
                  </a:spcBef>
                  <a:buClr>
                    <a:schemeClr val="tx1">
                      <a:lumMod val="65000"/>
                      <a:lumOff val="35000"/>
                    </a:schemeClr>
                  </a:buClr>
                  <a:buSzPct val="80000"/>
                  <a:buFont typeface="Arial" pitchFamily="34" charset="0"/>
                  <a:buChar char="•"/>
                </a:pPr>
                <a:r>
                  <a:rPr lang="en-US" sz="2600" b="1" dirty="0">
                    <a:latin typeface="+mj-lt"/>
                    <a:ea typeface="微软雅黑" panose="020B0503020204020204" pitchFamily="34" charset="-122"/>
                  </a:rPr>
                  <a:t>Initialization</a:t>
                </a:r>
              </a:p>
              <a:p>
                <a:r>
                  <a:rPr lang="en-US" sz="2200" dirty="0">
                    <a:solidFill>
                      <a:schemeClr val="tx1">
                        <a:lumMod val="75000"/>
                        <a:lumOff val="25000"/>
                      </a:schemeClr>
                    </a:solidFill>
                    <a:latin typeface="+mj-lt"/>
                    <a:ea typeface="微软雅黑" panose="020B0503020204020204" pitchFamily="34" charset="-122"/>
                    <a:cs typeface="Times" charset="0"/>
                  </a:rPr>
                  <a:t>Set parameter </a:t>
                </a:r>
                <a14:m>
                  <m:oMath xmlns:m="http://schemas.openxmlformats.org/officeDocument/2006/math">
                    <m:r>
                      <a:rPr lang="en-US" sz="2200">
                        <a:solidFill>
                          <a:schemeClr val="tx1">
                            <a:lumMod val="75000"/>
                            <a:lumOff val="25000"/>
                          </a:schemeClr>
                        </a:solidFill>
                        <a:latin typeface="Cambria Math" panose="02040503050406030204" pitchFamily="18" charset="0"/>
                        <a:ea typeface="微软雅黑" panose="020B0503020204020204" pitchFamily="34" charset="-122"/>
                        <a:cs typeface="Times" charset="0"/>
                      </a:rPr>
                      <m:t>𝛾</m:t>
                    </m:r>
                  </m:oMath>
                </a14:m>
                <a:r>
                  <a:rPr lang="en-US" sz="2200" dirty="0">
                    <a:solidFill>
                      <a:schemeClr val="tx1">
                        <a:lumMod val="75000"/>
                        <a:lumOff val="25000"/>
                      </a:schemeClr>
                    </a:solidFill>
                    <a:latin typeface="+mj-lt"/>
                    <a:ea typeface="微软雅黑" panose="020B0503020204020204" pitchFamily="34" charset="-122"/>
                    <a:cs typeface="Times" charset="0"/>
                  </a:rPr>
                  <a:t> random variable which sum by class is 1.</a:t>
                </a:r>
              </a:p>
              <a:p>
                <a:endParaRPr lang="en-US" dirty="0">
                  <a:latin typeface="+mj-lt"/>
                  <a:ea typeface="Microsoft YaHei" panose="020B0503020204020204" pitchFamily="34" charset="-122"/>
                  <a:cs typeface="Times" charset="0"/>
                </a:endParaRPr>
              </a:p>
              <a:p>
                <a:pPr marL="274320" indent="-228600">
                  <a:lnSpc>
                    <a:spcPct val="90000"/>
                  </a:lnSpc>
                  <a:spcBef>
                    <a:spcPts val="1800"/>
                  </a:spcBef>
                  <a:buClr>
                    <a:schemeClr val="tx1">
                      <a:lumMod val="65000"/>
                      <a:lumOff val="35000"/>
                    </a:schemeClr>
                  </a:buClr>
                  <a:buSzPct val="80000"/>
                  <a:buFont typeface="Arial" pitchFamily="34" charset="0"/>
                  <a:buChar char="•"/>
                </a:pPr>
                <a:r>
                  <a:rPr lang="en-US" sz="2600" b="1" dirty="0">
                    <a:latin typeface="+mj-lt"/>
                    <a:ea typeface="微软雅黑" panose="020B0503020204020204" pitchFamily="34" charset="-122"/>
                  </a:rPr>
                  <a:t>Iteration</a:t>
                </a:r>
              </a:p>
              <a:p>
                <a:r>
                  <a:rPr lang="en-US" sz="2200" dirty="0">
                    <a:solidFill>
                      <a:schemeClr val="tx1">
                        <a:lumMod val="75000"/>
                        <a:lumOff val="25000"/>
                      </a:schemeClr>
                    </a:solidFill>
                    <a:latin typeface="+mj-lt"/>
                    <a:ea typeface="微软雅黑" panose="020B0503020204020204" pitchFamily="34" charset="-122"/>
                    <a:cs typeface="Times" charset="0"/>
                  </a:rPr>
                  <a:t>We set the iteration as 200; There is also another stop sign which is </a:t>
                </a:r>
                <a14:m>
                  <m:oMath xmlns:m="http://schemas.openxmlformats.org/officeDocument/2006/math">
                    <m:d>
                      <m:dPr>
                        <m:begChr m:val="|"/>
                        <m:endChr m:val="|"/>
                        <m:ctrlPr>
                          <a:rPr lang="hr-HR" sz="2200" i="1">
                            <a:solidFill>
                              <a:schemeClr val="tx1">
                                <a:lumMod val="75000"/>
                                <a:lumOff val="25000"/>
                              </a:schemeClr>
                            </a:solidFill>
                            <a:latin typeface="Cambria Math" panose="02040503050406030204" pitchFamily="18" charset="0"/>
                            <a:ea typeface="微软雅黑" panose="020B0503020204020204" pitchFamily="34" charset="-122"/>
                            <a:cs typeface="Times" charset="0"/>
                          </a:rPr>
                        </m:ctrlPr>
                      </m:dPr>
                      <m:e>
                        <m:sSub>
                          <m:sSubPr>
                            <m:ctrlPr>
                              <a:rPr lang="en-US" sz="2200" i="1">
                                <a:solidFill>
                                  <a:schemeClr val="tx1">
                                    <a:lumMod val="75000"/>
                                    <a:lumOff val="25000"/>
                                  </a:schemeClr>
                                </a:solidFill>
                                <a:latin typeface="Cambria Math" panose="02040503050406030204" pitchFamily="18" charset="0"/>
                                <a:ea typeface="微软雅黑" panose="020B0503020204020204" pitchFamily="34" charset="-122"/>
                                <a:cs typeface="Times" charset="0"/>
                              </a:rPr>
                            </m:ctrlPr>
                          </m:sSubPr>
                          <m:e>
                            <m:r>
                              <a:rPr lang="en-US" sz="2200">
                                <a:solidFill>
                                  <a:schemeClr val="tx1">
                                    <a:lumMod val="75000"/>
                                    <a:lumOff val="25000"/>
                                  </a:schemeClr>
                                </a:solidFill>
                                <a:latin typeface="Cambria Math" panose="02040503050406030204" pitchFamily="18" charset="0"/>
                                <a:ea typeface="微软雅黑" panose="020B0503020204020204" pitchFamily="34" charset="-122"/>
                                <a:cs typeface="Times" charset="0"/>
                              </a:rPr>
                              <m:t>𝜋</m:t>
                            </m:r>
                          </m:e>
                          <m:sub>
                            <m:r>
                              <a:rPr lang="en-US" sz="2200">
                                <a:solidFill>
                                  <a:schemeClr val="tx1">
                                    <a:lumMod val="75000"/>
                                    <a:lumOff val="25000"/>
                                  </a:schemeClr>
                                </a:solidFill>
                                <a:latin typeface="Cambria Math" panose="02040503050406030204" pitchFamily="18" charset="0"/>
                                <a:ea typeface="微软雅黑" panose="020B0503020204020204" pitchFamily="34" charset="-122"/>
                                <a:cs typeface="Times" charset="0"/>
                              </a:rPr>
                              <m:t>𝑖</m:t>
                            </m:r>
                          </m:sub>
                        </m:sSub>
                        <m:r>
                          <a:rPr lang="en-US" sz="2200">
                            <a:solidFill>
                              <a:schemeClr val="tx1">
                                <a:lumMod val="75000"/>
                                <a:lumOff val="25000"/>
                              </a:schemeClr>
                            </a:solidFill>
                            <a:latin typeface="Cambria Math" panose="02040503050406030204" pitchFamily="18" charset="0"/>
                            <a:ea typeface="微软雅黑" panose="020B0503020204020204" pitchFamily="34" charset="-122"/>
                            <a:cs typeface="Times" charset="0"/>
                          </a:rPr>
                          <m:t>−</m:t>
                        </m:r>
                        <m:sSub>
                          <m:sSubPr>
                            <m:ctrlPr>
                              <a:rPr lang="en-US" sz="2200" i="1">
                                <a:solidFill>
                                  <a:schemeClr val="tx1">
                                    <a:lumMod val="75000"/>
                                    <a:lumOff val="25000"/>
                                  </a:schemeClr>
                                </a:solidFill>
                                <a:latin typeface="Cambria Math" panose="02040503050406030204" pitchFamily="18" charset="0"/>
                                <a:ea typeface="微软雅黑" panose="020B0503020204020204" pitchFamily="34" charset="-122"/>
                                <a:cs typeface="Times" charset="0"/>
                              </a:rPr>
                            </m:ctrlPr>
                          </m:sSubPr>
                          <m:e>
                            <m:r>
                              <a:rPr lang="en-US" sz="2200">
                                <a:solidFill>
                                  <a:schemeClr val="tx1">
                                    <a:lumMod val="75000"/>
                                    <a:lumOff val="25000"/>
                                  </a:schemeClr>
                                </a:solidFill>
                                <a:latin typeface="Cambria Math" panose="02040503050406030204" pitchFamily="18" charset="0"/>
                                <a:ea typeface="微软雅黑" panose="020B0503020204020204" pitchFamily="34" charset="-122"/>
                                <a:cs typeface="Times" charset="0"/>
                              </a:rPr>
                              <m:t>𝜋</m:t>
                            </m:r>
                          </m:e>
                          <m:sub>
                            <m:r>
                              <a:rPr lang="en-US" sz="2200">
                                <a:solidFill>
                                  <a:schemeClr val="tx1">
                                    <a:lumMod val="75000"/>
                                    <a:lumOff val="25000"/>
                                  </a:schemeClr>
                                </a:solidFill>
                                <a:latin typeface="Cambria Math" panose="02040503050406030204" pitchFamily="18" charset="0"/>
                                <a:ea typeface="微软雅黑" panose="020B0503020204020204" pitchFamily="34" charset="-122"/>
                                <a:cs typeface="Times" charset="0"/>
                              </a:rPr>
                              <m:t>𝑖</m:t>
                            </m:r>
                            <m:r>
                              <a:rPr lang="en-US" sz="2200">
                                <a:solidFill>
                                  <a:schemeClr val="tx1">
                                    <a:lumMod val="75000"/>
                                    <a:lumOff val="25000"/>
                                  </a:schemeClr>
                                </a:solidFill>
                                <a:latin typeface="Cambria Math" panose="02040503050406030204" pitchFamily="18" charset="0"/>
                                <a:ea typeface="微软雅黑" panose="020B0503020204020204" pitchFamily="34" charset="-122"/>
                                <a:cs typeface="Times" charset="0"/>
                              </a:rPr>
                              <m:t>−1</m:t>
                            </m:r>
                          </m:sub>
                        </m:sSub>
                      </m:e>
                    </m:d>
                    <m:r>
                      <a:rPr lang="en-US" sz="2200">
                        <a:solidFill>
                          <a:schemeClr val="tx1">
                            <a:lumMod val="75000"/>
                            <a:lumOff val="25000"/>
                          </a:schemeClr>
                        </a:solidFill>
                        <a:latin typeface="Cambria Math" panose="02040503050406030204" pitchFamily="18" charset="0"/>
                        <a:ea typeface="微软雅黑" panose="020B0503020204020204" pitchFamily="34" charset="-122"/>
                        <a:cs typeface="Times" charset="0"/>
                      </a:rPr>
                      <m:t>≤5</m:t>
                    </m:r>
                  </m:oMath>
                </a14:m>
                <a:endParaRPr lang="en-US" sz="2200" dirty="0">
                  <a:solidFill>
                    <a:schemeClr val="tx1">
                      <a:lumMod val="75000"/>
                      <a:lumOff val="25000"/>
                    </a:schemeClr>
                  </a:solidFill>
                  <a:latin typeface="+mj-lt"/>
                  <a:ea typeface="微软雅黑" panose="020B0503020204020204" pitchFamily="34" charset="-122"/>
                  <a:cs typeface="Times" charset="0"/>
                </a:endParaRPr>
              </a:p>
              <a:p>
                <a:endParaRPr lang="en-US" dirty="0">
                  <a:latin typeface="Times" charset="0"/>
                  <a:ea typeface="Times" charset="0"/>
                  <a:cs typeface="Times" charset="0"/>
                </a:endParaRPr>
              </a:p>
              <a:p>
                <a:r>
                  <a:rPr lang="en-US" dirty="0">
                    <a:latin typeface="Times" charset="0"/>
                    <a:ea typeface="Times" charset="0"/>
                    <a:cs typeface="Times" charset="0"/>
                  </a:rPr>
                  <a:t>     </a:t>
                </a:r>
              </a:p>
            </p:txBody>
          </p:sp>
        </mc:Choice>
        <mc:Fallback xmlns="">
          <p:sp>
            <p:nvSpPr>
              <p:cNvPr id="5" name="TextBox 3">
                <a:extLst>
                  <a:ext uri="{FF2B5EF4-FFF2-40B4-BE49-F238E27FC236}">
                    <a16:creationId xmlns:a16="http://schemas.microsoft.com/office/drawing/2014/main" id="{3554E19C-A2B7-4D20-99AB-16D2977428E9}"/>
                  </a:ext>
                </a:extLst>
              </p:cNvPr>
              <p:cNvSpPr txBox="1">
                <a:spLocks noRot="1" noChangeAspect="1" noMove="1" noResize="1" noEditPoints="1" noAdjustHandles="1" noChangeArrowheads="1" noChangeShapeType="1" noTextEdit="1"/>
              </p:cNvSpPr>
              <p:nvPr/>
            </p:nvSpPr>
            <p:spPr>
              <a:xfrm>
                <a:off x="5789612" y="1846998"/>
                <a:ext cx="5562600" cy="5112169"/>
              </a:xfrm>
              <a:prstGeom prst="rect">
                <a:avLst/>
              </a:prstGeom>
              <a:blipFill>
                <a:blip r:embed="rId3"/>
                <a:stretch>
                  <a:fillRect l="-1425" t="-1788" r="-1754"/>
                </a:stretch>
              </a:blipFill>
            </p:spPr>
            <p:txBody>
              <a:bodyPr/>
              <a:lstStyle/>
              <a:p>
                <a:r>
                  <a:rPr lang="en-US">
                    <a:noFill/>
                  </a:rPr>
                  <a:t> </a:t>
                </a:r>
              </a:p>
            </p:txBody>
          </p:sp>
        </mc:Fallback>
      </mc:AlternateContent>
    </p:spTree>
    <p:extLst>
      <p:ext uri="{BB962C8B-B14F-4D97-AF65-F5344CB8AC3E}">
        <p14:creationId xmlns:p14="http://schemas.microsoft.com/office/powerpoint/2010/main" val="575753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45A57D-3409-4241-AE11-217AC4D05156}"/>
              </a:ext>
            </a:extLst>
          </p:cNvPr>
          <p:cNvSpPr>
            <a:spLocks noGrp="1"/>
          </p:cNvSpPr>
          <p:nvPr>
            <p:ph type="title"/>
          </p:nvPr>
        </p:nvSpPr>
        <p:spPr/>
        <p:txBody>
          <a:bodyPr>
            <a:normAutofit fontScale="90000"/>
          </a:bodyPr>
          <a:lstStyle/>
          <a:p>
            <a:r>
              <a:rPr lang="en-US" dirty="0"/>
              <a:t>Memory Based Model (Microsoft Data)</a:t>
            </a:r>
          </a:p>
        </p:txBody>
      </p:sp>
      <p:pic>
        <p:nvPicPr>
          <p:cNvPr id="4" name="内容占位符 3">
            <a:extLst>
              <a:ext uri="{FF2B5EF4-FFF2-40B4-BE49-F238E27FC236}">
                <a16:creationId xmlns:a16="http://schemas.microsoft.com/office/drawing/2014/main" id="{A7FF01F6-B357-4436-923C-D59752F9744E}"/>
              </a:ext>
            </a:extLst>
          </p:cNvPr>
          <p:cNvPicPr>
            <a:picLocks noGrp="1" noChangeAspect="1"/>
          </p:cNvPicPr>
          <p:nvPr>
            <p:ph idx="1"/>
          </p:nvPr>
        </p:nvPicPr>
        <p:blipFill>
          <a:blip r:embed="rId2"/>
          <a:stretch>
            <a:fillRect/>
          </a:stretch>
        </p:blipFill>
        <p:spPr>
          <a:xfrm>
            <a:off x="136698" y="1752600"/>
            <a:ext cx="9824351" cy="4495800"/>
          </a:xfrm>
          <a:prstGeom prst="rect">
            <a:avLst/>
          </a:prstGeom>
        </p:spPr>
      </p:pic>
      <p:pic>
        <p:nvPicPr>
          <p:cNvPr id="7" name="图形 6" descr="发送">
            <a:hlinkClick r:id="rId3"/>
            <a:extLst>
              <a:ext uri="{FF2B5EF4-FFF2-40B4-BE49-F238E27FC236}">
                <a16:creationId xmlns:a16="http://schemas.microsoft.com/office/drawing/2014/main" id="{8802BFFB-C1AF-4858-B30C-194F76D8C8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04412" y="5486400"/>
            <a:ext cx="914400" cy="914400"/>
          </a:xfrm>
          <a:prstGeom prst="rect">
            <a:avLst/>
          </a:prstGeom>
        </p:spPr>
      </p:pic>
    </p:spTree>
    <p:extLst>
      <p:ext uri="{BB962C8B-B14F-4D97-AF65-F5344CB8AC3E}">
        <p14:creationId xmlns:p14="http://schemas.microsoft.com/office/powerpoint/2010/main" val="282999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业务对比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870163_TF02895266" id="{BCCA0B2B-889F-46F1-8012-75C05EE6F32E}" vid="{65FD34FA-6D7E-414D-B33E-4CBE2AC5DD1F}"/>
    </a:ext>
  </a:extLst>
</a:theme>
</file>

<file path=ppt/theme/theme2.xml><?xml version="1.0" encoding="utf-8"?>
<a:theme xmlns:a="http://schemas.openxmlformats.org/drawingml/2006/main" name="办公主题">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办公主题">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220E13-D325-4A9E-AA7A-0D1409275EB9}">
  <ds:schemaRefs>
    <ds:schemaRef ds:uri="http://schemas.openxmlformats.org/package/2006/metadata/core-properties"/>
    <ds:schemaRef ds:uri="http://schemas.microsoft.com/office/2006/documentManagement/types"/>
    <ds:schemaRef ds:uri="a4f35948-e619-41b3-aa29-22878b09cfd2"/>
    <ds:schemaRef ds:uri="http://schemas.microsoft.com/office/infopath/2007/PartnerControls"/>
    <ds:schemaRef ds:uri="http://purl.org/dc/elements/1.1/"/>
    <ds:schemaRef ds:uri="http://schemas.microsoft.com/office/2006/metadata/properties"/>
    <ds:schemaRef ds:uri="http://purl.org/dc/terms/"/>
    <ds:schemaRef ds:uri="40262f94-9f35-4ac3-9a90-690165a166b7"/>
    <ds:schemaRef ds:uri="http://www.w3.org/XML/1998/namespace"/>
    <ds:schemaRef ds:uri="http://purl.org/dc/dcmitype/"/>
  </ds:schemaRefs>
</ds:datastoreItem>
</file>

<file path=customXml/itemProps2.xml><?xml version="1.0" encoding="utf-8"?>
<ds:datastoreItem xmlns:ds="http://schemas.openxmlformats.org/officeDocument/2006/customXml" ds:itemID="{02F2BE50-DDB3-465B-A26E-975A276D4362}">
  <ds:schemaRefs>
    <ds:schemaRef ds:uri="http://schemas.microsoft.com/sharepoint/v3/contenttype/forms"/>
  </ds:schemaRefs>
</ds:datastoreItem>
</file>

<file path=customXml/itemProps3.xml><?xml version="1.0" encoding="utf-8"?>
<ds:datastoreItem xmlns:ds="http://schemas.openxmlformats.org/officeDocument/2006/customXml" ds:itemID="{7C80FAF7-F941-4D3E-A3C3-283A611079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业务对比演示文稿（宽屏）</Template>
  <TotalTime>6871</TotalTime>
  <Words>1179</Words>
  <Application>Microsoft Office PowerPoint</Application>
  <PresentationFormat>自定义</PresentationFormat>
  <Paragraphs>216</Paragraphs>
  <Slides>15</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微软雅黑</vt:lpstr>
      <vt:lpstr>微软雅黑</vt:lpstr>
      <vt:lpstr>幼圆</vt:lpstr>
      <vt:lpstr>Arial</vt:lpstr>
      <vt:lpstr>Calibri</vt:lpstr>
      <vt:lpstr>Cambria Math</vt:lpstr>
      <vt:lpstr>Franklin Gothic Medium</vt:lpstr>
      <vt:lpstr>Times</vt:lpstr>
      <vt:lpstr>业务对比 16x9</vt:lpstr>
      <vt:lpstr>Project 4: Collaborative Filtering</vt:lpstr>
      <vt:lpstr>Agenda</vt:lpstr>
      <vt:lpstr>Data Processing</vt:lpstr>
      <vt:lpstr>Memory Based Algorithm</vt:lpstr>
      <vt:lpstr>Similarity Weight</vt:lpstr>
      <vt:lpstr>Selecting Neighbors</vt:lpstr>
      <vt:lpstr>Evaluation</vt:lpstr>
      <vt:lpstr>Model Based Algorithm                                    – Multinomial EM Algorithm</vt:lpstr>
      <vt:lpstr>Memory Based Model (Microsoft Data)</vt:lpstr>
      <vt:lpstr>Memory Based Model (EachMovie Data)</vt:lpstr>
      <vt:lpstr>Result Analysis</vt:lpstr>
      <vt:lpstr>Result Analysis</vt:lpstr>
      <vt:lpstr>Result Analysis</vt:lpstr>
      <vt:lpstr>SimRank Analysis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 Collaborative Filtering</dc:title>
  <dc:creator>JUNKAI.ZHANG@baruchmail.cuny.edu</dc:creator>
  <cp:lastModifiedBy>JUNKAI.ZHANG@baruchmail.cuny.edu</cp:lastModifiedBy>
  <cp:revision>68</cp:revision>
  <dcterms:created xsi:type="dcterms:W3CDTF">2018-04-14T02:24:46Z</dcterms:created>
  <dcterms:modified xsi:type="dcterms:W3CDTF">2018-04-18T21:04:10Z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