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482"/>
    <a:srgbClr val="1DAFE3"/>
    <a:srgbClr val="48BEE8"/>
    <a:srgbClr val="157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67"/>
  </p:normalViewPr>
  <p:slideViewPr>
    <p:cSldViewPr snapToGrid="0">
      <p:cViewPr varScale="1">
        <p:scale>
          <a:sx n="85" d="100"/>
          <a:sy n="85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F2FB1-4943-1541-9851-D07462D7E869}" type="datetimeFigureOut">
              <a:rPr kumimoji="1" lang="zh-CN" altLang="en-US" smtClean="0"/>
              <a:t>2018/4/17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DDFEF-B286-094A-8D8C-F0F86204A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15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15AF-EEDE-4D17-B76F-6A2E96B25F7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425527">
            <a:off x="2045497" y="1153208"/>
            <a:ext cx="9784693" cy="5681488"/>
          </a:xfrm>
          <a:custGeom>
            <a:avLst/>
            <a:gdLst>
              <a:gd name="connsiteX0" fmla="*/ 0 w 7529179"/>
              <a:gd name="connsiteY0" fmla="*/ 0 h 2902857"/>
              <a:gd name="connsiteX1" fmla="*/ 7529179 w 7529179"/>
              <a:gd name="connsiteY1" fmla="*/ 0 h 2902857"/>
              <a:gd name="connsiteX2" fmla="*/ 7529179 w 7529179"/>
              <a:gd name="connsiteY2" fmla="*/ 2902857 h 2902857"/>
              <a:gd name="connsiteX3" fmla="*/ 0 w 7529179"/>
              <a:gd name="connsiteY3" fmla="*/ 2902857 h 2902857"/>
              <a:gd name="connsiteX4" fmla="*/ 0 w 7529179"/>
              <a:gd name="connsiteY4" fmla="*/ 0 h 2902857"/>
              <a:gd name="connsiteX0" fmla="*/ 454204 w 7529179"/>
              <a:gd name="connsiteY0" fmla="*/ 0 h 3816418"/>
              <a:gd name="connsiteX1" fmla="*/ 7529179 w 7529179"/>
              <a:gd name="connsiteY1" fmla="*/ 913561 h 3816418"/>
              <a:gd name="connsiteX2" fmla="*/ 7529179 w 7529179"/>
              <a:gd name="connsiteY2" fmla="*/ 3816418 h 3816418"/>
              <a:gd name="connsiteX3" fmla="*/ 0 w 7529179"/>
              <a:gd name="connsiteY3" fmla="*/ 3816418 h 3816418"/>
              <a:gd name="connsiteX4" fmla="*/ 454204 w 7529179"/>
              <a:gd name="connsiteY4" fmla="*/ 0 h 3816418"/>
              <a:gd name="connsiteX0" fmla="*/ 0 w 7074975"/>
              <a:gd name="connsiteY0" fmla="*/ 0 h 4371112"/>
              <a:gd name="connsiteX1" fmla="*/ 7074975 w 7074975"/>
              <a:gd name="connsiteY1" fmla="*/ 913561 h 4371112"/>
              <a:gd name="connsiteX2" fmla="*/ 7074975 w 7074975"/>
              <a:gd name="connsiteY2" fmla="*/ 3816418 h 4371112"/>
              <a:gd name="connsiteX3" fmla="*/ 122993 w 7074975"/>
              <a:gd name="connsiteY3" fmla="*/ 4371112 h 4371112"/>
              <a:gd name="connsiteX4" fmla="*/ 0 w 7074975"/>
              <a:gd name="connsiteY4" fmla="*/ 0 h 4371112"/>
              <a:gd name="connsiteX0" fmla="*/ 2709718 w 9784693"/>
              <a:gd name="connsiteY0" fmla="*/ 0 h 5681488"/>
              <a:gd name="connsiteX1" fmla="*/ 9784693 w 9784693"/>
              <a:gd name="connsiteY1" fmla="*/ 913561 h 5681488"/>
              <a:gd name="connsiteX2" fmla="*/ 9784693 w 9784693"/>
              <a:gd name="connsiteY2" fmla="*/ 3816418 h 5681488"/>
              <a:gd name="connsiteX3" fmla="*/ 0 w 9784693"/>
              <a:gd name="connsiteY3" fmla="*/ 5681488 h 5681488"/>
              <a:gd name="connsiteX4" fmla="*/ 2709718 w 9784693"/>
              <a:gd name="connsiteY4" fmla="*/ 0 h 56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4693" h="5681488">
                <a:moveTo>
                  <a:pt x="2709718" y="0"/>
                </a:moveTo>
                <a:lnTo>
                  <a:pt x="9784693" y="913561"/>
                </a:lnTo>
                <a:lnTo>
                  <a:pt x="9784693" y="3816418"/>
                </a:lnTo>
                <a:lnTo>
                  <a:pt x="0" y="5681488"/>
                </a:lnTo>
                <a:lnTo>
                  <a:pt x="2709718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5989891">
            <a:off x="9072414" y="3726254"/>
            <a:ext cx="2642500" cy="3802940"/>
          </a:xfrm>
          <a:prstGeom prst="triangle">
            <a:avLst>
              <a:gd name="adj" fmla="val 6105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365758">
            <a:off x="1087253" y="2375505"/>
            <a:ext cx="6262612" cy="1625600"/>
          </a:xfrm>
          <a:prstGeom prst="triangle">
            <a:avLst>
              <a:gd name="adj" fmla="val 9747"/>
            </a:avLst>
          </a:pr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20126570">
            <a:off x="716394" y="1841710"/>
            <a:ext cx="5902941" cy="1625600"/>
          </a:xfrm>
          <a:prstGeom prst="triangle">
            <a:avLst>
              <a:gd name="adj" fmla="val 9747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90601" y="4867304"/>
            <a:ext cx="2129677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</a:t>
            </a:r>
            <a:r>
              <a:rPr kumimoji="1" lang="zh-CN" alt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  <a:r>
              <a:rPr kumimoji="1" lang="zh-CN" alt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  <a:p>
            <a:endParaRPr kumimoji="1" lang="en-US" altLang="zh-CN" sz="16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94696" y="5268484"/>
            <a:ext cx="1813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</a:rPr>
              <a:t>Ding, </a:t>
            </a:r>
            <a:r>
              <a:rPr lang="en-US" altLang="zh-CN" dirty="0" err="1">
                <a:solidFill>
                  <a:schemeClr val="bg1"/>
                </a:solidFill>
              </a:rPr>
              <a:t>Xueying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Fan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Xiaochen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err="1" smtClean="0">
                <a:solidFill>
                  <a:schemeClr val="bg1"/>
                </a:solidFill>
              </a:rPr>
              <a:t>Guo</a:t>
            </a:r>
            <a:r>
              <a:rPr lang="en-US" altLang="zh-CN" dirty="0">
                <a:solidFill>
                  <a:schemeClr val="bg1"/>
                </a:solidFill>
              </a:rPr>
              <a:t>, Tao,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Chenfei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Yu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Linna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7655" y="2654510"/>
            <a:ext cx="702942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Project4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1" lang="en-US" altLang="zh-CN" sz="66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en-US" altLang="zh-CN" sz="6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Collaborative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</a:t>
            </a:r>
            <a:endParaRPr kumimoji="1" lang="zh-CN" altLang="en-US" sz="6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6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3"/>
          <p:cNvSpPr/>
          <p:nvPr/>
        </p:nvSpPr>
        <p:spPr>
          <a:xfrm rot="18247810">
            <a:off x="-619401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3"/>
          <p:cNvSpPr/>
          <p:nvPr/>
        </p:nvSpPr>
        <p:spPr>
          <a:xfrm rot="18223833">
            <a:off x="60426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5989891">
            <a:off x="280202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2731" y="324913"/>
            <a:ext cx="3681180" cy="74635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MS</a:t>
            </a:r>
            <a:r>
              <a:rPr lang="zh-CN" altLang="en-US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data</a:t>
            </a:r>
            <a:r>
              <a:rPr lang="zh-CN" altLang="en-US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results</a:t>
            </a:r>
            <a:endParaRPr lang="zh-CN" altLang="en-US" sz="44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="" xmlns:a16="http://schemas.microsoft.com/office/drawing/2014/main" id="{AFA8E369-72BE-4384-BB2B-6D95CD152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019509"/>
              </p:ext>
            </p:extLst>
          </p:nvPr>
        </p:nvGraphicFramePr>
        <p:xfrm>
          <a:off x="3612630" y="2726288"/>
          <a:ext cx="8349522" cy="251333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61762">
                  <a:extLst>
                    <a:ext uri="{9D8B030D-6E8A-4147-A177-3AD203B41FA5}">
                      <a16:colId xmlns="" xmlns:a16="http://schemas.microsoft.com/office/drawing/2014/main" val="786986126"/>
                    </a:ext>
                  </a:extLst>
                </a:gridCol>
                <a:gridCol w="2035202">
                  <a:extLst>
                    <a:ext uri="{9D8B030D-6E8A-4147-A177-3AD203B41FA5}">
                      <a16:colId xmlns="" xmlns:a16="http://schemas.microsoft.com/office/drawing/2014/main" val="962066013"/>
                    </a:ext>
                  </a:extLst>
                </a:gridCol>
                <a:gridCol w="2361478">
                  <a:extLst>
                    <a:ext uri="{9D8B030D-6E8A-4147-A177-3AD203B41FA5}">
                      <a16:colId xmlns="" xmlns:a16="http://schemas.microsoft.com/office/drawing/2014/main" val="885661247"/>
                    </a:ext>
                  </a:extLst>
                </a:gridCol>
                <a:gridCol w="1493860">
                  <a:extLst>
                    <a:ext uri="{9D8B030D-6E8A-4147-A177-3AD203B41FA5}">
                      <a16:colId xmlns="" xmlns:a16="http://schemas.microsoft.com/office/drawing/2014/main" val="1312292529"/>
                    </a:ext>
                  </a:extLst>
                </a:gridCol>
                <a:gridCol w="1397220">
                  <a:extLst>
                    <a:ext uri="{9D8B030D-6E8A-4147-A177-3AD203B41FA5}">
                      <a16:colId xmlns="" xmlns:a16="http://schemas.microsoft.com/office/drawing/2014/main" val="747861254"/>
                    </a:ext>
                  </a:extLst>
                </a:gridCol>
              </a:tblGrid>
              <a:tr h="257917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Variance Weighting </a:t>
                      </a:r>
                      <a:endParaRPr lang="en-US" sz="1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Selecting </a:t>
                      </a:r>
                      <a:r>
                        <a:rPr 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Neighbors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6802258"/>
                  </a:ext>
                </a:extLst>
              </a:tr>
              <a:tr h="5099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Weight Threshold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Best-n-estimator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Combined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4165266"/>
                  </a:ext>
                </a:extLst>
              </a:tr>
              <a:tr h="50999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Similarity Weight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Pearson Correlation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7.57351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7.94754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7.96865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388463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Vector Similarity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7.55442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7.95246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ea"/>
                          <a:ea typeface="+mn-ea"/>
                        </a:rPr>
                        <a:t>7.98182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628906"/>
                  </a:ext>
                </a:extLst>
              </a:tr>
              <a:tr h="2579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Cluster (C = 24)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39.33172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414477"/>
                  </a:ext>
                </a:extLst>
              </a:tr>
              <a:tr h="257917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Cluster (C = 19)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39.11221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7917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  <a:latin typeface="+mn-ea"/>
                          <a:ea typeface="+mn-ea"/>
                        </a:rPr>
                        <a:t>Cluster (C = 14)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38.61513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58561" y="1710250"/>
            <a:ext cx="3351923" cy="74635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Ranking</a:t>
            </a:r>
            <a:r>
              <a:rPr lang="zh-CN" altLang="en-US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Score</a:t>
            </a:r>
            <a:endParaRPr lang="zh-CN" altLang="en-US" sz="44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5427" y="54286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Based on Rank Score: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We choose d = </a:t>
            </a:r>
            <a:r>
              <a:rPr lang="en-US" altLang="zh-CN" sz="2000" dirty="0" smtClean="0"/>
              <a:t>0)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r>
              <a:rPr lang="en-US" altLang="zh-CN" sz="2000" dirty="0" smtClean="0"/>
              <a:t>Cluster </a:t>
            </a:r>
            <a:r>
              <a:rPr lang="en-US" altLang="zh-CN" sz="2000" dirty="0"/>
              <a:t>performs the best</a:t>
            </a:r>
          </a:p>
        </p:txBody>
      </p:sp>
    </p:spTree>
    <p:extLst>
      <p:ext uri="{BB962C8B-B14F-4D97-AF65-F5344CB8AC3E}">
        <p14:creationId xmlns:p14="http://schemas.microsoft.com/office/powerpoint/2010/main" val="48374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3"/>
          <p:cNvSpPr/>
          <p:nvPr/>
        </p:nvSpPr>
        <p:spPr>
          <a:xfrm rot="18247810">
            <a:off x="-619401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3"/>
          <p:cNvSpPr/>
          <p:nvPr/>
        </p:nvSpPr>
        <p:spPr>
          <a:xfrm rot="18223833">
            <a:off x="72418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5989891">
            <a:off x="301188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2731" y="324913"/>
            <a:ext cx="4382654" cy="74635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Movie</a:t>
            </a:r>
            <a:r>
              <a:rPr lang="zh-CN" altLang="en-US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data</a:t>
            </a:r>
            <a:r>
              <a:rPr lang="zh-CN" altLang="en-US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44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results</a:t>
            </a:r>
            <a:endParaRPr lang="zh-CN" altLang="en-US" sz="44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D12B4A17-3B5B-47B2-86A7-7D58ED89B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68915"/>
              </p:ext>
            </p:extLst>
          </p:nvPr>
        </p:nvGraphicFramePr>
        <p:xfrm>
          <a:off x="4676930" y="2543712"/>
          <a:ext cx="7270232" cy="17027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61891">
                  <a:extLst>
                    <a:ext uri="{9D8B030D-6E8A-4147-A177-3AD203B41FA5}">
                      <a16:colId xmlns="" xmlns:a16="http://schemas.microsoft.com/office/drawing/2014/main" val="4006251111"/>
                    </a:ext>
                  </a:extLst>
                </a:gridCol>
                <a:gridCol w="1710643">
                  <a:extLst>
                    <a:ext uri="{9D8B030D-6E8A-4147-A177-3AD203B41FA5}">
                      <a16:colId xmlns="" xmlns:a16="http://schemas.microsoft.com/office/drawing/2014/main" val="4264317057"/>
                    </a:ext>
                  </a:extLst>
                </a:gridCol>
                <a:gridCol w="1580485">
                  <a:extLst>
                    <a:ext uri="{9D8B030D-6E8A-4147-A177-3AD203B41FA5}">
                      <a16:colId xmlns="" xmlns:a16="http://schemas.microsoft.com/office/drawing/2014/main" val="2344964633"/>
                    </a:ext>
                  </a:extLst>
                </a:gridCol>
                <a:gridCol w="1450328">
                  <a:extLst>
                    <a:ext uri="{9D8B030D-6E8A-4147-A177-3AD203B41FA5}">
                      <a16:colId xmlns="" xmlns:a16="http://schemas.microsoft.com/office/drawing/2014/main" val="1981863186"/>
                    </a:ext>
                  </a:extLst>
                </a:gridCol>
                <a:gridCol w="966885">
                  <a:extLst>
                    <a:ext uri="{9D8B030D-6E8A-4147-A177-3AD203B41FA5}">
                      <a16:colId xmlns="" xmlns:a16="http://schemas.microsoft.com/office/drawing/2014/main" val="2838916270"/>
                    </a:ext>
                  </a:extLst>
                </a:gridCol>
              </a:tblGrid>
              <a:tr h="35946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Variance Weighting =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Selecting </a:t>
                      </a:r>
                      <a:r>
                        <a:rPr lang="en-US" sz="1600" b="1" u="none" strike="noStrike" dirty="0" smtClean="0">
                          <a:effectLst/>
                        </a:rPr>
                        <a:t>Neighbors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986782"/>
                  </a:ext>
                </a:extLst>
              </a:tr>
              <a:tr h="2649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Weight Threshold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Best-n-estimator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6106238"/>
                  </a:ext>
                </a:extLst>
              </a:tr>
              <a:tr h="35946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Similarity Weight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Pearson Correlation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1.181029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0.9605008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1.443416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97235"/>
                  </a:ext>
                </a:extLst>
              </a:tr>
              <a:tr h="359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Vector Similarity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1.154001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1.13852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1.156417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5891305"/>
                  </a:ext>
                </a:extLst>
              </a:tr>
              <a:tr h="359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SimRank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1.097066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1.090524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1.097066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423210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="" xmlns:a16="http://schemas.microsoft.com/office/drawing/2014/main" id="{A4482237-7259-4C27-B51D-B76D1D0C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25141"/>
              </p:ext>
            </p:extLst>
          </p:nvPr>
        </p:nvGraphicFramePr>
        <p:xfrm>
          <a:off x="4676931" y="4868671"/>
          <a:ext cx="7270231" cy="1782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1891">
                  <a:extLst>
                    <a:ext uri="{9D8B030D-6E8A-4147-A177-3AD203B41FA5}">
                      <a16:colId xmlns="" xmlns:a16="http://schemas.microsoft.com/office/drawing/2014/main" val="404172713"/>
                    </a:ext>
                  </a:extLst>
                </a:gridCol>
                <a:gridCol w="1710642">
                  <a:extLst>
                    <a:ext uri="{9D8B030D-6E8A-4147-A177-3AD203B41FA5}">
                      <a16:colId xmlns="" xmlns:a16="http://schemas.microsoft.com/office/drawing/2014/main" val="542258425"/>
                    </a:ext>
                  </a:extLst>
                </a:gridCol>
                <a:gridCol w="1580486">
                  <a:extLst>
                    <a:ext uri="{9D8B030D-6E8A-4147-A177-3AD203B41FA5}">
                      <a16:colId xmlns="" xmlns:a16="http://schemas.microsoft.com/office/drawing/2014/main" val="426239384"/>
                    </a:ext>
                  </a:extLst>
                </a:gridCol>
                <a:gridCol w="1450327">
                  <a:extLst>
                    <a:ext uri="{9D8B030D-6E8A-4147-A177-3AD203B41FA5}">
                      <a16:colId xmlns="" xmlns:a16="http://schemas.microsoft.com/office/drawing/2014/main" val="2107548383"/>
                    </a:ext>
                  </a:extLst>
                </a:gridCol>
                <a:gridCol w="966885">
                  <a:extLst>
                    <a:ext uri="{9D8B030D-6E8A-4147-A177-3AD203B41FA5}">
                      <a16:colId xmlns="" xmlns:a16="http://schemas.microsoft.com/office/drawing/2014/main" val="1008878502"/>
                    </a:ext>
                  </a:extLst>
                </a:gridCol>
              </a:tblGrid>
              <a:tr h="376597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Variance Weighting =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Selecting </a:t>
                      </a:r>
                      <a:r>
                        <a:rPr lang="en-US" sz="1600" b="1" u="none" strike="noStrike" dirty="0" smtClean="0">
                          <a:effectLst/>
                        </a:rPr>
                        <a:t>Neighbors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6905529"/>
                  </a:ext>
                </a:extLst>
              </a:tr>
              <a:tr h="2488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Weight Threshold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Best-n-estimator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21641912"/>
                  </a:ext>
                </a:extLst>
              </a:tr>
              <a:tr h="38932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Similarity Weight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Pearson Correlation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0.6708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0.6711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0.6683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24967631"/>
                  </a:ext>
                </a:extLst>
              </a:tr>
              <a:tr h="389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Vector Similarity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0.6699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348709446"/>
                  </a:ext>
                </a:extLst>
              </a:tr>
              <a:tr h="376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SimRank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71639189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55568" y="1892242"/>
            <a:ext cx="4911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6482"/>
                </a:solidFill>
              </a:rPr>
              <a:t>Based on MAE: </a:t>
            </a:r>
            <a:r>
              <a:rPr lang="en-US" altLang="zh-CN" sz="2000" dirty="0" smtClean="0">
                <a:solidFill>
                  <a:srgbClr val="106482"/>
                </a:solidFill>
              </a:rPr>
              <a:t>Pearson </a:t>
            </a:r>
            <a:r>
              <a:rPr lang="en-US" altLang="zh-CN" sz="2000" dirty="0">
                <a:solidFill>
                  <a:srgbClr val="106482"/>
                </a:solidFill>
              </a:rPr>
              <a:t>+ Best-n-estimator </a:t>
            </a:r>
          </a:p>
        </p:txBody>
      </p:sp>
      <p:sp>
        <p:nvSpPr>
          <p:cNvPr id="6" name="矩形 5"/>
          <p:cNvSpPr/>
          <p:nvPr/>
        </p:nvSpPr>
        <p:spPr>
          <a:xfrm>
            <a:off x="6351270" y="43967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106482"/>
                </a:solidFill>
              </a:rPr>
              <a:t>Based on ROC: </a:t>
            </a:r>
            <a:r>
              <a:rPr lang="en-US" altLang="zh-CN" sz="2000" dirty="0" smtClean="0">
                <a:solidFill>
                  <a:srgbClr val="106482"/>
                </a:solidFill>
              </a:rPr>
              <a:t>Vector </a:t>
            </a:r>
            <a:r>
              <a:rPr lang="en-US" altLang="zh-CN" sz="2000" dirty="0">
                <a:solidFill>
                  <a:srgbClr val="106482"/>
                </a:solidFill>
              </a:rPr>
              <a:t>Similarity + Best-n-estimator </a:t>
            </a:r>
          </a:p>
        </p:txBody>
      </p:sp>
    </p:spTree>
    <p:extLst>
      <p:ext uri="{BB962C8B-B14F-4D97-AF65-F5344CB8AC3E}">
        <p14:creationId xmlns:p14="http://schemas.microsoft.com/office/powerpoint/2010/main" val="129667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3"/>
          <p:cNvSpPr/>
          <p:nvPr/>
        </p:nvSpPr>
        <p:spPr>
          <a:xfrm rot="18247810">
            <a:off x="468620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3"/>
          <p:cNvSpPr/>
          <p:nvPr/>
        </p:nvSpPr>
        <p:spPr>
          <a:xfrm rot="18223833">
            <a:off x="180063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5989891">
            <a:off x="409990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968154" y="2758912"/>
            <a:ext cx="0" cy="3200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74086" y="3089027"/>
            <a:ext cx="3317068" cy="28623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106482"/>
                </a:solidFill>
              </a:rPr>
              <a:t>Data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106482"/>
                </a:solidFill>
              </a:rPr>
              <a:t>Evaluation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106482"/>
                </a:solidFill>
              </a:rPr>
              <a:t>Memory-based </a:t>
            </a:r>
            <a:r>
              <a:rPr lang="en-US" altLang="zh-CN" sz="3600" dirty="0" smtClean="0">
                <a:solidFill>
                  <a:srgbClr val="106482"/>
                </a:solidFill>
              </a:rPr>
              <a:t>Algorithm</a:t>
            </a:r>
            <a:endParaRPr lang="en-US" altLang="zh-CN" sz="3600" dirty="0">
              <a:solidFill>
                <a:srgbClr val="10648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8467" y="456439"/>
            <a:ext cx="3116154" cy="99257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6000" b="1" dirty="0" smtClean="0">
                <a:solidFill>
                  <a:srgbClr val="106482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Contents </a:t>
            </a:r>
            <a:endParaRPr lang="zh-CN" altLang="en-US" sz="60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76635" y="3069908"/>
            <a:ext cx="3291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106482"/>
                </a:solidFill>
              </a:rPr>
              <a:t>Model-based Algorithm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>
                <a:solidFill>
                  <a:srgbClr val="10648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6172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358492">
            <a:off x="4797568" y="5525924"/>
            <a:ext cx="3657010" cy="1645446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5448300" cy="4781550"/>
          </a:xfrm>
          <a:custGeom>
            <a:avLst/>
            <a:gdLst>
              <a:gd name="connsiteX0" fmla="*/ 0 w 4514850"/>
              <a:gd name="connsiteY0" fmla="*/ 0 h 3810000"/>
              <a:gd name="connsiteX1" fmla="*/ 4514850 w 4514850"/>
              <a:gd name="connsiteY1" fmla="*/ 0 h 3810000"/>
              <a:gd name="connsiteX2" fmla="*/ 4514850 w 4514850"/>
              <a:gd name="connsiteY2" fmla="*/ 3810000 h 3810000"/>
              <a:gd name="connsiteX3" fmla="*/ 0 w 4514850"/>
              <a:gd name="connsiteY3" fmla="*/ 3810000 h 3810000"/>
              <a:gd name="connsiteX4" fmla="*/ 0 w 4514850"/>
              <a:gd name="connsiteY4" fmla="*/ 0 h 3810000"/>
              <a:gd name="connsiteX0" fmla="*/ 0 w 4514850"/>
              <a:gd name="connsiteY0" fmla="*/ 0 h 4781550"/>
              <a:gd name="connsiteX1" fmla="*/ 4514850 w 4514850"/>
              <a:gd name="connsiteY1" fmla="*/ 0 h 4781550"/>
              <a:gd name="connsiteX2" fmla="*/ 4514850 w 4514850"/>
              <a:gd name="connsiteY2" fmla="*/ 3810000 h 4781550"/>
              <a:gd name="connsiteX3" fmla="*/ 2609850 w 4514850"/>
              <a:gd name="connsiteY3" fmla="*/ 4781550 h 4781550"/>
              <a:gd name="connsiteX4" fmla="*/ 0 w 4514850"/>
              <a:gd name="connsiteY4" fmla="*/ 0 h 4781550"/>
              <a:gd name="connsiteX0" fmla="*/ 0 w 5105400"/>
              <a:gd name="connsiteY0" fmla="*/ 0 h 4781550"/>
              <a:gd name="connsiteX1" fmla="*/ 4514850 w 5105400"/>
              <a:gd name="connsiteY1" fmla="*/ 0 h 4781550"/>
              <a:gd name="connsiteX2" fmla="*/ 5105400 w 5105400"/>
              <a:gd name="connsiteY2" fmla="*/ 2495550 h 4781550"/>
              <a:gd name="connsiteX3" fmla="*/ 2609850 w 5105400"/>
              <a:gd name="connsiteY3" fmla="*/ 4781550 h 4781550"/>
              <a:gd name="connsiteX4" fmla="*/ 0 w 5105400"/>
              <a:gd name="connsiteY4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0" h="4781550">
                <a:moveTo>
                  <a:pt x="0" y="0"/>
                </a:moveTo>
                <a:lnTo>
                  <a:pt x="4514850" y="0"/>
                </a:lnTo>
                <a:lnTo>
                  <a:pt x="5105400" y="2495550"/>
                </a:lnTo>
                <a:lnTo>
                  <a:pt x="2609850" y="4781550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5530613">
            <a:off x="4323657" y="1304670"/>
            <a:ext cx="1139831" cy="620951"/>
          </a:xfrm>
          <a:prstGeom prst="triangle">
            <a:avLst>
              <a:gd name="adj" fmla="val 92375"/>
            </a:avLst>
          </a:pr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556928">
            <a:off x="3826991" y="150447"/>
            <a:ext cx="7254232" cy="6571192"/>
          </a:xfrm>
          <a:custGeom>
            <a:avLst/>
            <a:gdLst>
              <a:gd name="connsiteX0" fmla="*/ 0 w 5692878"/>
              <a:gd name="connsiteY0" fmla="*/ 0 h 3929278"/>
              <a:gd name="connsiteX1" fmla="*/ 5692878 w 5692878"/>
              <a:gd name="connsiteY1" fmla="*/ 0 h 3929278"/>
              <a:gd name="connsiteX2" fmla="*/ 5692878 w 5692878"/>
              <a:gd name="connsiteY2" fmla="*/ 3929278 h 3929278"/>
              <a:gd name="connsiteX3" fmla="*/ 0 w 5692878"/>
              <a:gd name="connsiteY3" fmla="*/ 3929278 h 3929278"/>
              <a:gd name="connsiteX4" fmla="*/ 0 w 5692878"/>
              <a:gd name="connsiteY4" fmla="*/ 0 h 3929278"/>
              <a:gd name="connsiteX0" fmla="*/ 0 w 7254232"/>
              <a:gd name="connsiteY0" fmla="*/ 2581778 h 6511056"/>
              <a:gd name="connsiteX1" fmla="*/ 7254232 w 7254232"/>
              <a:gd name="connsiteY1" fmla="*/ 0 h 6511056"/>
              <a:gd name="connsiteX2" fmla="*/ 5692878 w 7254232"/>
              <a:gd name="connsiteY2" fmla="*/ 6511056 h 6511056"/>
              <a:gd name="connsiteX3" fmla="*/ 0 w 7254232"/>
              <a:gd name="connsiteY3" fmla="*/ 6511056 h 6511056"/>
              <a:gd name="connsiteX4" fmla="*/ 0 w 7254232"/>
              <a:gd name="connsiteY4" fmla="*/ 2581778 h 651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232" h="6511056">
                <a:moveTo>
                  <a:pt x="0" y="2581778"/>
                </a:moveTo>
                <a:lnTo>
                  <a:pt x="7254232" y="0"/>
                </a:lnTo>
                <a:lnTo>
                  <a:pt x="5692878" y="6511056"/>
                </a:lnTo>
                <a:lnTo>
                  <a:pt x="0" y="6511056"/>
                </a:lnTo>
                <a:lnTo>
                  <a:pt x="0" y="2581778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54266" y="234945"/>
            <a:ext cx="1746933" cy="99257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6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DATA</a:t>
            </a:r>
            <a:endParaRPr lang="zh-CN" altLang="en-US" sz="6000" b="1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1157" y="2063563"/>
            <a:ext cx="1031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MS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42645" y="2029662"/>
            <a:ext cx="77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Movie</a:t>
            </a: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xmlns="" id="{157718D1-034F-4881-9687-F6BFFCCF263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24" y="2666356"/>
            <a:ext cx="3651676" cy="2923896"/>
          </a:xfrm>
          <a:prstGeom prst="rect">
            <a:avLst/>
          </a:prstGeom>
        </p:spPr>
      </p:pic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xmlns="" id="{FD21F220-B9EB-4A37-9BC0-22789C8511D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38" y="2678249"/>
            <a:ext cx="4463055" cy="29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>
            <a:off x="3107846" y="1671454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3"/>
          <p:cNvSpPr/>
          <p:nvPr/>
        </p:nvSpPr>
        <p:spPr>
          <a:xfrm rot="358492">
            <a:off x="4602423" y="-454586"/>
            <a:ext cx="3373840" cy="3957703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499684">
            <a:off x="1629676" y="251811"/>
            <a:ext cx="6306139" cy="912508"/>
          </a:xfrm>
          <a:custGeom>
            <a:avLst/>
            <a:gdLst>
              <a:gd name="connsiteX0" fmla="*/ 0 w 6184766"/>
              <a:gd name="connsiteY0" fmla="*/ 952500 h 952500"/>
              <a:gd name="connsiteX1" fmla="*/ 6184766 w 6184766"/>
              <a:gd name="connsiteY1" fmla="*/ 0 h 952500"/>
              <a:gd name="connsiteX2" fmla="*/ 6184766 w 6184766"/>
              <a:gd name="connsiteY2" fmla="*/ 952500 h 952500"/>
              <a:gd name="connsiteX3" fmla="*/ 0 w 6184766"/>
              <a:gd name="connsiteY3" fmla="*/ 952500 h 952500"/>
              <a:gd name="connsiteX0" fmla="*/ 0 w 6306139"/>
              <a:gd name="connsiteY0" fmla="*/ 912508 h 912508"/>
              <a:gd name="connsiteX1" fmla="*/ 6306139 w 6306139"/>
              <a:gd name="connsiteY1" fmla="*/ 0 h 912508"/>
              <a:gd name="connsiteX2" fmla="*/ 6184766 w 6306139"/>
              <a:gd name="connsiteY2" fmla="*/ 912508 h 912508"/>
              <a:gd name="connsiteX3" fmla="*/ 0 w 6306139"/>
              <a:gd name="connsiteY3" fmla="*/ 912508 h 91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139" h="912508">
                <a:moveTo>
                  <a:pt x="0" y="912508"/>
                </a:moveTo>
                <a:lnTo>
                  <a:pt x="6306139" y="0"/>
                </a:lnTo>
                <a:lnTo>
                  <a:pt x="6184766" y="912508"/>
                </a:lnTo>
                <a:lnTo>
                  <a:pt x="0" y="912508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0" y="666750"/>
            <a:ext cx="11087100" cy="5715000"/>
          </a:xfrm>
          <a:custGeom>
            <a:avLst/>
            <a:gdLst>
              <a:gd name="connsiteX0" fmla="*/ 0 w 10934700"/>
              <a:gd name="connsiteY0" fmla="*/ 0 h 4343400"/>
              <a:gd name="connsiteX1" fmla="*/ 10934700 w 10934700"/>
              <a:gd name="connsiteY1" fmla="*/ 0 h 4343400"/>
              <a:gd name="connsiteX2" fmla="*/ 10934700 w 10934700"/>
              <a:gd name="connsiteY2" fmla="*/ 4343400 h 4343400"/>
              <a:gd name="connsiteX3" fmla="*/ 0 w 10934700"/>
              <a:gd name="connsiteY3" fmla="*/ 4343400 h 4343400"/>
              <a:gd name="connsiteX4" fmla="*/ 0 w 10934700"/>
              <a:gd name="connsiteY4" fmla="*/ 0 h 4343400"/>
              <a:gd name="connsiteX0" fmla="*/ 1009650 w 10934700"/>
              <a:gd name="connsiteY0" fmla="*/ 0 h 5086350"/>
              <a:gd name="connsiteX1" fmla="*/ 10934700 w 10934700"/>
              <a:gd name="connsiteY1" fmla="*/ 742950 h 5086350"/>
              <a:gd name="connsiteX2" fmla="*/ 10934700 w 10934700"/>
              <a:gd name="connsiteY2" fmla="*/ 5086350 h 5086350"/>
              <a:gd name="connsiteX3" fmla="*/ 0 w 10934700"/>
              <a:gd name="connsiteY3" fmla="*/ 5086350 h 5086350"/>
              <a:gd name="connsiteX4" fmla="*/ 1009650 w 10934700"/>
              <a:gd name="connsiteY4" fmla="*/ 0 h 5086350"/>
              <a:gd name="connsiteX0" fmla="*/ 1009650 w 10991850"/>
              <a:gd name="connsiteY0" fmla="*/ 0 h 5086350"/>
              <a:gd name="connsiteX1" fmla="*/ 10991850 w 10991850"/>
              <a:gd name="connsiteY1" fmla="*/ 2819400 h 5086350"/>
              <a:gd name="connsiteX2" fmla="*/ 10934700 w 10991850"/>
              <a:gd name="connsiteY2" fmla="*/ 5086350 h 5086350"/>
              <a:gd name="connsiteX3" fmla="*/ 0 w 10991850"/>
              <a:gd name="connsiteY3" fmla="*/ 5086350 h 5086350"/>
              <a:gd name="connsiteX4" fmla="*/ 1009650 w 10991850"/>
              <a:gd name="connsiteY4" fmla="*/ 0 h 50863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934700 w 11258550"/>
              <a:gd name="connsiteY2" fmla="*/ 508635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581650"/>
              <a:gd name="connsiteX1" fmla="*/ 11258550 w 11258550"/>
              <a:gd name="connsiteY1" fmla="*/ 1485900 h 5581650"/>
              <a:gd name="connsiteX2" fmla="*/ 10248900 w 11258550"/>
              <a:gd name="connsiteY2" fmla="*/ 5581650 h 5581650"/>
              <a:gd name="connsiteX3" fmla="*/ 0 w 11258550"/>
              <a:gd name="connsiteY3" fmla="*/ 5086350 h 5581650"/>
              <a:gd name="connsiteX4" fmla="*/ 1009650 w 11258550"/>
              <a:gd name="connsiteY4" fmla="*/ 0 h 55816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706100 w 11258550"/>
              <a:gd name="connsiteY2" fmla="*/ 502920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162550"/>
              <a:gd name="connsiteX1" fmla="*/ 11258550 w 11258550"/>
              <a:gd name="connsiteY1" fmla="*/ 1485900 h 5162550"/>
              <a:gd name="connsiteX2" fmla="*/ 10382250 w 11258550"/>
              <a:gd name="connsiteY2" fmla="*/ 5162550 h 5162550"/>
              <a:gd name="connsiteX3" fmla="*/ 0 w 11258550"/>
              <a:gd name="connsiteY3" fmla="*/ 5086350 h 5162550"/>
              <a:gd name="connsiteX4" fmla="*/ 1009650 w 11258550"/>
              <a:gd name="connsiteY4" fmla="*/ 0 h 5162550"/>
              <a:gd name="connsiteX0" fmla="*/ 704850 w 10953750"/>
              <a:gd name="connsiteY0" fmla="*/ 0 h 5715000"/>
              <a:gd name="connsiteX1" fmla="*/ 10953750 w 10953750"/>
              <a:gd name="connsiteY1" fmla="*/ 1485900 h 5715000"/>
              <a:gd name="connsiteX2" fmla="*/ 10077450 w 10953750"/>
              <a:gd name="connsiteY2" fmla="*/ 5162550 h 5715000"/>
              <a:gd name="connsiteX3" fmla="*/ 0 w 10953750"/>
              <a:gd name="connsiteY3" fmla="*/ 5715000 h 5715000"/>
              <a:gd name="connsiteX4" fmla="*/ 704850 w 10953750"/>
              <a:gd name="connsiteY4" fmla="*/ 0 h 5715000"/>
              <a:gd name="connsiteX0" fmla="*/ 704850 w 11087100"/>
              <a:gd name="connsiteY0" fmla="*/ 0 h 5715000"/>
              <a:gd name="connsiteX1" fmla="*/ 11087100 w 11087100"/>
              <a:gd name="connsiteY1" fmla="*/ 990600 h 5715000"/>
              <a:gd name="connsiteX2" fmla="*/ 10077450 w 11087100"/>
              <a:gd name="connsiteY2" fmla="*/ 5162550 h 5715000"/>
              <a:gd name="connsiteX3" fmla="*/ 0 w 11087100"/>
              <a:gd name="connsiteY3" fmla="*/ 5715000 h 5715000"/>
              <a:gd name="connsiteX4" fmla="*/ 704850 w 11087100"/>
              <a:gd name="connsiteY4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7100" h="5715000">
                <a:moveTo>
                  <a:pt x="704850" y="0"/>
                </a:moveTo>
                <a:lnTo>
                  <a:pt x="11087100" y="990600"/>
                </a:lnTo>
                <a:lnTo>
                  <a:pt x="10077450" y="5162550"/>
                </a:lnTo>
                <a:lnTo>
                  <a:pt x="0" y="5715000"/>
                </a:lnTo>
                <a:lnTo>
                  <a:pt x="7048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5EF7FF0E-7D09-441B-AEFD-626B2494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1971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E61B3796-4359-4AE4-B92F-76E057F0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8606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MS: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Rank Score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Movie: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MAE: mean absolute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ROC: true positive rate ~ false positive rate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0177A80F-30E2-485E-889B-B3AB3DC9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8" y="2169822"/>
            <a:ext cx="2586796" cy="812382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9B430066-8686-412A-B121-D3EBD1E7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8" y="3226555"/>
            <a:ext cx="2271301" cy="8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等腰三角形 315"/>
          <p:cNvSpPr/>
          <p:nvPr/>
        </p:nvSpPr>
        <p:spPr>
          <a:xfrm rot="11745142">
            <a:off x="1090034" y="3803136"/>
            <a:ext cx="5196916" cy="4517303"/>
          </a:xfrm>
          <a:custGeom>
            <a:avLst/>
            <a:gdLst>
              <a:gd name="connsiteX0" fmla="*/ 0 w 1984551"/>
              <a:gd name="connsiteY0" fmla="*/ 2838563 h 2838563"/>
              <a:gd name="connsiteX1" fmla="*/ 992276 w 1984551"/>
              <a:gd name="connsiteY1" fmla="*/ 0 h 2838563"/>
              <a:gd name="connsiteX2" fmla="*/ 1984551 w 1984551"/>
              <a:gd name="connsiteY2" fmla="*/ 2838563 h 2838563"/>
              <a:gd name="connsiteX3" fmla="*/ 0 w 1984551"/>
              <a:gd name="connsiteY3" fmla="*/ 2838563 h 2838563"/>
              <a:gd name="connsiteX0" fmla="*/ 0 w 2447152"/>
              <a:gd name="connsiteY0" fmla="*/ 2672150 h 2838563"/>
              <a:gd name="connsiteX1" fmla="*/ 1454877 w 2447152"/>
              <a:gd name="connsiteY1" fmla="*/ 0 h 2838563"/>
              <a:gd name="connsiteX2" fmla="*/ 2447152 w 2447152"/>
              <a:gd name="connsiteY2" fmla="*/ 2838563 h 2838563"/>
              <a:gd name="connsiteX3" fmla="*/ 0 w 2447152"/>
              <a:gd name="connsiteY3" fmla="*/ 2672150 h 2838563"/>
              <a:gd name="connsiteX0" fmla="*/ 0 w 5262264"/>
              <a:gd name="connsiteY0" fmla="*/ 2672150 h 4538457"/>
              <a:gd name="connsiteX1" fmla="*/ 1454877 w 5262264"/>
              <a:gd name="connsiteY1" fmla="*/ 0 h 4538457"/>
              <a:gd name="connsiteX2" fmla="*/ 5262264 w 5262264"/>
              <a:gd name="connsiteY2" fmla="*/ 4538457 h 4538457"/>
              <a:gd name="connsiteX3" fmla="*/ 0 w 5262264"/>
              <a:gd name="connsiteY3" fmla="*/ 2672150 h 4538457"/>
              <a:gd name="connsiteX0" fmla="*/ 0 w 5196916"/>
              <a:gd name="connsiteY0" fmla="*/ 2672150 h 4517303"/>
              <a:gd name="connsiteX1" fmla="*/ 1454877 w 5196916"/>
              <a:gd name="connsiteY1" fmla="*/ 0 h 4517303"/>
              <a:gd name="connsiteX2" fmla="*/ 5196916 w 5196916"/>
              <a:gd name="connsiteY2" fmla="*/ 4517303 h 4517303"/>
              <a:gd name="connsiteX3" fmla="*/ 0 w 5196916"/>
              <a:gd name="connsiteY3" fmla="*/ 2672150 h 4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916" h="4517303">
                <a:moveTo>
                  <a:pt x="0" y="2672150"/>
                </a:moveTo>
                <a:lnTo>
                  <a:pt x="1454877" y="0"/>
                </a:lnTo>
                <a:lnTo>
                  <a:pt x="5196916" y="4517303"/>
                </a:lnTo>
                <a:lnTo>
                  <a:pt x="0" y="267215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5"/>
          <p:cNvSpPr/>
          <p:nvPr/>
        </p:nvSpPr>
        <p:spPr>
          <a:xfrm>
            <a:off x="742950" y="-4767446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4850" y="31750"/>
            <a:ext cx="5657850" cy="6350000"/>
          </a:xfrm>
          <a:custGeom>
            <a:avLst/>
            <a:gdLst>
              <a:gd name="connsiteX0" fmla="*/ 0 w 3543300"/>
              <a:gd name="connsiteY0" fmla="*/ 0 h 2305050"/>
              <a:gd name="connsiteX1" fmla="*/ 3543300 w 3543300"/>
              <a:gd name="connsiteY1" fmla="*/ 0 h 2305050"/>
              <a:gd name="connsiteX2" fmla="*/ 3543300 w 3543300"/>
              <a:gd name="connsiteY2" fmla="*/ 2305050 h 2305050"/>
              <a:gd name="connsiteX3" fmla="*/ 0 w 3543300"/>
              <a:gd name="connsiteY3" fmla="*/ 2305050 h 2305050"/>
              <a:gd name="connsiteX4" fmla="*/ 0 w 3543300"/>
              <a:gd name="connsiteY4" fmla="*/ 0 h 2305050"/>
              <a:gd name="connsiteX0" fmla="*/ 876300 w 3543300"/>
              <a:gd name="connsiteY0" fmla="*/ 0 h 3905250"/>
              <a:gd name="connsiteX1" fmla="*/ 3543300 w 3543300"/>
              <a:gd name="connsiteY1" fmla="*/ 1600200 h 3905250"/>
              <a:gd name="connsiteX2" fmla="*/ 3543300 w 3543300"/>
              <a:gd name="connsiteY2" fmla="*/ 3905250 h 3905250"/>
              <a:gd name="connsiteX3" fmla="*/ 0 w 3543300"/>
              <a:gd name="connsiteY3" fmla="*/ 3905250 h 3905250"/>
              <a:gd name="connsiteX4" fmla="*/ 876300 w 3543300"/>
              <a:gd name="connsiteY4" fmla="*/ 0 h 3905250"/>
              <a:gd name="connsiteX0" fmla="*/ 2838450 w 5505450"/>
              <a:gd name="connsiteY0" fmla="*/ 0 h 3905250"/>
              <a:gd name="connsiteX1" fmla="*/ 5505450 w 5505450"/>
              <a:gd name="connsiteY1" fmla="*/ 1600200 h 3905250"/>
              <a:gd name="connsiteX2" fmla="*/ 5505450 w 5505450"/>
              <a:gd name="connsiteY2" fmla="*/ 3905250 h 3905250"/>
              <a:gd name="connsiteX3" fmla="*/ 0 w 5505450"/>
              <a:gd name="connsiteY3" fmla="*/ 2228850 h 3905250"/>
              <a:gd name="connsiteX4" fmla="*/ 2838450 w 5505450"/>
              <a:gd name="connsiteY4" fmla="*/ 0 h 3905250"/>
              <a:gd name="connsiteX0" fmla="*/ 2838450 w 5657850"/>
              <a:gd name="connsiteY0" fmla="*/ 0 h 6305550"/>
              <a:gd name="connsiteX1" fmla="*/ 5505450 w 5657850"/>
              <a:gd name="connsiteY1" fmla="*/ 160020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  <a:gd name="connsiteX0" fmla="*/ 2838450 w 11525250"/>
              <a:gd name="connsiteY0" fmla="*/ 0 h 6305550"/>
              <a:gd name="connsiteX1" fmla="*/ 11525250 w 11525250"/>
              <a:gd name="connsiteY1" fmla="*/ 1143000 h 6305550"/>
              <a:gd name="connsiteX2" fmla="*/ 5657850 w 11525250"/>
              <a:gd name="connsiteY2" fmla="*/ 6305550 h 6305550"/>
              <a:gd name="connsiteX3" fmla="*/ 0 w 11525250"/>
              <a:gd name="connsiteY3" fmla="*/ 2228850 h 6305550"/>
              <a:gd name="connsiteX4" fmla="*/ 2838450 w 11525250"/>
              <a:gd name="connsiteY4" fmla="*/ 0 h 6305550"/>
              <a:gd name="connsiteX0" fmla="*/ 2838450 w 5657850"/>
              <a:gd name="connsiteY0" fmla="*/ 0 h 6305550"/>
              <a:gd name="connsiteX1" fmla="*/ 133350 w 5657850"/>
              <a:gd name="connsiteY1" fmla="*/ 485775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6305550">
                <a:moveTo>
                  <a:pt x="2838450" y="0"/>
                </a:moveTo>
                <a:lnTo>
                  <a:pt x="133350" y="4857750"/>
                </a:lnTo>
                <a:lnTo>
                  <a:pt x="5657850" y="6305550"/>
                </a:lnTo>
                <a:lnTo>
                  <a:pt x="0" y="2228850"/>
                </a:lnTo>
                <a:lnTo>
                  <a:pt x="28384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>
            <a:off x="3147039" y="932801"/>
            <a:ext cx="8499860" cy="4592348"/>
            <a:chOff x="1611683" y="1446502"/>
            <a:chExt cx="5920633" cy="3198830"/>
          </a:xfrm>
        </p:grpSpPr>
        <p:sp>
          <p:nvSpPr>
            <p:cNvPr id="6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5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5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9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2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4" name="椭圆 273"/>
          <p:cNvSpPr/>
          <p:nvPr/>
        </p:nvSpPr>
        <p:spPr>
          <a:xfrm>
            <a:off x="3673125" y="1462291"/>
            <a:ext cx="2810748" cy="2810748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5" name="椭圆 274"/>
          <p:cNvSpPr/>
          <p:nvPr/>
        </p:nvSpPr>
        <p:spPr>
          <a:xfrm>
            <a:off x="7492247" y="675027"/>
            <a:ext cx="1672686" cy="1672686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 smtClean="0">
              <a:solidFill>
                <a:srgbClr val="106482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106482"/>
                </a:solidFill>
              </a:rPr>
              <a:t>Selecting Neighbor</a:t>
            </a:r>
            <a:endParaRPr lang="en-US" altLang="zh-CN" sz="2000" b="1" dirty="0">
              <a:solidFill>
                <a:srgbClr val="106482"/>
              </a:solidFill>
            </a:endParaRPr>
          </a:p>
          <a:p>
            <a:pPr algn="ctr"/>
            <a:endParaRPr lang="zh-CN" altLang="en-US" b="1" dirty="0">
              <a:solidFill>
                <a:srgbClr val="106482"/>
              </a:solidFill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8843967" y="2870816"/>
            <a:ext cx="2023580" cy="2023580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>
              <a:solidFill>
                <a:srgbClr val="106482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106482"/>
                </a:solidFill>
              </a:rPr>
              <a:t>Prediction</a:t>
            </a:r>
            <a:endParaRPr lang="en-US" altLang="zh-CN" sz="2000" b="1" dirty="0">
              <a:solidFill>
                <a:srgbClr val="106482"/>
              </a:solidFill>
            </a:endParaRPr>
          </a:p>
          <a:p>
            <a:pPr algn="ctr"/>
            <a:endParaRPr lang="zh-CN" altLang="en-US" sz="2000" dirty="0">
              <a:solidFill>
                <a:srgbClr val="106482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053286" y="2351282"/>
            <a:ext cx="1965189" cy="107721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06482"/>
                </a:solidFill>
              </a:rPr>
              <a:t>Similarity </a:t>
            </a:r>
            <a:endParaRPr lang="en-US" altLang="zh-CN" sz="3200" b="1" dirty="0" smtClean="0">
              <a:solidFill>
                <a:srgbClr val="106482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rgbClr val="106482"/>
                </a:solidFill>
              </a:rPr>
              <a:t>Weight</a:t>
            </a:r>
            <a:endParaRPr lang="en-US" altLang="zh-CN" sz="3200" b="1" dirty="0">
              <a:solidFill>
                <a:srgbClr val="106482"/>
              </a:solidFill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6443135" y="5067811"/>
            <a:ext cx="5153659" cy="1731241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algn="ctr" defTabSz="685681"/>
            <a:r>
              <a:rPr lang="en-US" altLang="zh-CN" sz="5400" b="1" dirty="0">
                <a:solidFill>
                  <a:srgbClr val="106482"/>
                </a:solidFill>
              </a:rPr>
              <a:t>Memory-based Algorithm</a:t>
            </a:r>
            <a:endParaRPr lang="zh-CN" altLang="en-US" sz="54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8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4450" y="-228599"/>
            <a:ext cx="4528901" cy="3886200"/>
          </a:xfrm>
          <a:custGeom>
            <a:avLst/>
            <a:gdLst>
              <a:gd name="connsiteX0" fmla="*/ 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0 w 2876550"/>
              <a:gd name="connsiteY4" fmla="*/ 0 h 4324350"/>
              <a:gd name="connsiteX0" fmla="*/ 68580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685800 w 2876550"/>
              <a:gd name="connsiteY0" fmla="*/ 0 h 4324350"/>
              <a:gd name="connsiteX1" fmla="*/ 2324100 w 2876550"/>
              <a:gd name="connsiteY1" fmla="*/ 1905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1809750 w 4000500"/>
              <a:gd name="connsiteY0" fmla="*/ 0 h 4324350"/>
              <a:gd name="connsiteX1" fmla="*/ 3448050 w 4000500"/>
              <a:gd name="connsiteY1" fmla="*/ 19050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809750 w 4000500"/>
              <a:gd name="connsiteY0" fmla="*/ 0 h 4324350"/>
              <a:gd name="connsiteX1" fmla="*/ 3424642 w 4000500"/>
              <a:gd name="connsiteY1" fmla="*/ 192558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903381 w 4000500"/>
              <a:gd name="connsiteY0" fmla="*/ 7643 h 4131792"/>
              <a:gd name="connsiteX1" fmla="*/ 3424642 w 4000500"/>
              <a:gd name="connsiteY1" fmla="*/ 0 h 4131792"/>
              <a:gd name="connsiteX2" fmla="*/ 4000500 w 4000500"/>
              <a:gd name="connsiteY2" fmla="*/ 4131792 h 4131792"/>
              <a:gd name="connsiteX3" fmla="*/ 0 w 4000500"/>
              <a:gd name="connsiteY3" fmla="*/ 2436342 h 4131792"/>
              <a:gd name="connsiteX4" fmla="*/ 1903381 w 4000500"/>
              <a:gd name="connsiteY4" fmla="*/ 7643 h 4131792"/>
              <a:gd name="connsiteX0" fmla="*/ 1903381 w 4000500"/>
              <a:gd name="connsiteY0" fmla="*/ 0 h 4124149"/>
              <a:gd name="connsiteX1" fmla="*/ 3892799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1903381 w 4000500"/>
              <a:gd name="connsiteY0" fmla="*/ 0 h 4124149"/>
              <a:gd name="connsiteX1" fmla="*/ 3845983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2242795 w 4000500"/>
              <a:gd name="connsiteY0" fmla="*/ 0 h 4070762"/>
              <a:gd name="connsiteX1" fmla="*/ 3845983 w 4000500"/>
              <a:gd name="connsiteY1" fmla="*/ 5704 h 4070762"/>
              <a:gd name="connsiteX2" fmla="*/ 4000500 w 4000500"/>
              <a:gd name="connsiteY2" fmla="*/ 4070762 h 4070762"/>
              <a:gd name="connsiteX3" fmla="*/ 0 w 4000500"/>
              <a:gd name="connsiteY3" fmla="*/ 2375312 h 4070762"/>
              <a:gd name="connsiteX4" fmla="*/ 2242795 w 4000500"/>
              <a:gd name="connsiteY4" fmla="*/ 0 h 4070762"/>
              <a:gd name="connsiteX0" fmla="*/ 2184275 w 4000500"/>
              <a:gd name="connsiteY0" fmla="*/ 0 h 4084109"/>
              <a:gd name="connsiteX1" fmla="*/ 3845983 w 4000500"/>
              <a:gd name="connsiteY1" fmla="*/ 19051 h 4084109"/>
              <a:gd name="connsiteX2" fmla="*/ 4000500 w 4000500"/>
              <a:gd name="connsiteY2" fmla="*/ 4084109 h 4084109"/>
              <a:gd name="connsiteX3" fmla="*/ 0 w 4000500"/>
              <a:gd name="connsiteY3" fmla="*/ 2388659 h 4084109"/>
              <a:gd name="connsiteX4" fmla="*/ 2184275 w 4000500"/>
              <a:gd name="connsiteY4" fmla="*/ 0 h 4084109"/>
              <a:gd name="connsiteX0" fmla="*/ 2184275 w 4091766"/>
              <a:gd name="connsiteY0" fmla="*/ 0 h 4084109"/>
              <a:gd name="connsiteX1" fmla="*/ 4091766 w 4091766"/>
              <a:gd name="connsiteY1" fmla="*/ 45745 h 4084109"/>
              <a:gd name="connsiteX2" fmla="*/ 4000500 w 4091766"/>
              <a:gd name="connsiteY2" fmla="*/ 4084109 h 4084109"/>
              <a:gd name="connsiteX3" fmla="*/ 0 w 4091766"/>
              <a:gd name="connsiteY3" fmla="*/ 2388659 h 4084109"/>
              <a:gd name="connsiteX4" fmla="*/ 2184275 w 4091766"/>
              <a:gd name="connsiteY4" fmla="*/ 0 h 4084109"/>
              <a:gd name="connsiteX0" fmla="*/ 2184275 w 4173693"/>
              <a:gd name="connsiteY0" fmla="*/ 0 h 4084109"/>
              <a:gd name="connsiteX1" fmla="*/ 4173693 w 4173693"/>
              <a:gd name="connsiteY1" fmla="*/ 45745 h 4084109"/>
              <a:gd name="connsiteX2" fmla="*/ 4000500 w 4173693"/>
              <a:gd name="connsiteY2" fmla="*/ 4084109 h 4084109"/>
              <a:gd name="connsiteX3" fmla="*/ 0 w 4173693"/>
              <a:gd name="connsiteY3" fmla="*/ 2388659 h 4084109"/>
              <a:gd name="connsiteX4" fmla="*/ 2184275 w 4173693"/>
              <a:gd name="connsiteY4" fmla="*/ 0 h 408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3693" h="4084109">
                <a:moveTo>
                  <a:pt x="2184275" y="0"/>
                </a:moveTo>
                <a:lnTo>
                  <a:pt x="4173693" y="45745"/>
                </a:lnTo>
                <a:lnTo>
                  <a:pt x="4000500" y="4084109"/>
                </a:lnTo>
                <a:lnTo>
                  <a:pt x="0" y="2388659"/>
                </a:lnTo>
                <a:lnTo>
                  <a:pt x="2184275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5793" y="876300"/>
            <a:ext cx="5767286" cy="2743200"/>
          </a:xfrm>
          <a:custGeom>
            <a:avLst/>
            <a:gdLst>
              <a:gd name="connsiteX0" fmla="*/ 0 w 2647950"/>
              <a:gd name="connsiteY0" fmla="*/ 0 h 2781300"/>
              <a:gd name="connsiteX1" fmla="*/ 2647950 w 2647950"/>
              <a:gd name="connsiteY1" fmla="*/ 0 h 2781300"/>
              <a:gd name="connsiteX2" fmla="*/ 2647950 w 2647950"/>
              <a:gd name="connsiteY2" fmla="*/ 2781300 h 2781300"/>
              <a:gd name="connsiteX3" fmla="*/ 0 w 2647950"/>
              <a:gd name="connsiteY3" fmla="*/ 2781300 h 2781300"/>
              <a:gd name="connsiteX4" fmla="*/ 0 w 2647950"/>
              <a:gd name="connsiteY4" fmla="*/ 0 h 2781300"/>
              <a:gd name="connsiteX0" fmla="*/ 0 w 3143250"/>
              <a:gd name="connsiteY0" fmla="*/ 0 h 2781300"/>
              <a:gd name="connsiteX1" fmla="*/ 2647950 w 3143250"/>
              <a:gd name="connsiteY1" fmla="*/ 0 h 2781300"/>
              <a:gd name="connsiteX2" fmla="*/ 3143250 w 3143250"/>
              <a:gd name="connsiteY2" fmla="*/ 2743200 h 2781300"/>
              <a:gd name="connsiteX3" fmla="*/ 0 w 3143250"/>
              <a:gd name="connsiteY3" fmla="*/ 2781300 h 2781300"/>
              <a:gd name="connsiteX4" fmla="*/ 0 w 3143250"/>
              <a:gd name="connsiteY4" fmla="*/ 0 h 2781300"/>
              <a:gd name="connsiteX0" fmla="*/ 8191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819150 w 3962400"/>
              <a:gd name="connsiteY4" fmla="*/ 0 h 2743200"/>
              <a:gd name="connsiteX0" fmla="*/ 15430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1543050 w 3962400"/>
              <a:gd name="connsiteY4" fmla="*/ 0 h 2743200"/>
              <a:gd name="connsiteX0" fmla="*/ 1543050 w 5314950"/>
              <a:gd name="connsiteY0" fmla="*/ 0 h 2743200"/>
              <a:gd name="connsiteX1" fmla="*/ 5314950 w 5314950"/>
              <a:gd name="connsiteY1" fmla="*/ 1695450 h 2743200"/>
              <a:gd name="connsiteX2" fmla="*/ 3962400 w 5314950"/>
              <a:gd name="connsiteY2" fmla="*/ 2743200 h 2743200"/>
              <a:gd name="connsiteX3" fmla="*/ 0 w 5314950"/>
              <a:gd name="connsiteY3" fmla="*/ 1085850 h 2743200"/>
              <a:gd name="connsiteX4" fmla="*/ 1543050 w 531495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743200">
                <a:moveTo>
                  <a:pt x="1543050" y="0"/>
                </a:moveTo>
                <a:lnTo>
                  <a:pt x="5314950" y="1695450"/>
                </a:lnTo>
                <a:lnTo>
                  <a:pt x="3962400" y="2743200"/>
                </a:lnTo>
                <a:lnTo>
                  <a:pt x="0" y="1085850"/>
                </a:lnTo>
                <a:lnTo>
                  <a:pt x="154305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628650" y="876300"/>
            <a:ext cx="7772400" cy="6229350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6229350">
                <a:moveTo>
                  <a:pt x="3409950" y="0"/>
                </a:moveTo>
                <a:lnTo>
                  <a:pt x="7162800" y="1676400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C27ADBF-46CB-4670-B683-651584B7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67" y="273860"/>
            <a:ext cx="1035368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06482"/>
                </a:solidFill>
              </a:rPr>
              <a:t>Similarity Weight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C78B57F-4824-4C95-BD19-F5192B79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21" y="3014647"/>
            <a:ext cx="1110398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                      </a:t>
            </a:r>
            <a:r>
              <a:rPr lang="en-US" b="1" dirty="0" smtClean="0">
                <a:solidFill>
                  <a:schemeClr val="bg1"/>
                </a:solidFill>
              </a:rPr>
              <a:t>Pearson </a:t>
            </a:r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zh-CN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Vector </a:t>
            </a:r>
            <a:r>
              <a:rPr lang="en-US" b="1" dirty="0" smtClean="0">
                <a:solidFill>
                  <a:schemeClr val="bg1"/>
                </a:solidFill>
              </a:rPr>
              <a:t>Similarity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SimRank</a:t>
            </a:r>
            <a:r>
              <a:rPr lang="en-US" b="1" dirty="0">
                <a:solidFill>
                  <a:schemeClr val="bg1"/>
                </a:solidFill>
              </a:rPr>
              <a:t> (only for Movie data set</a:t>
            </a:r>
            <a:r>
              <a:rPr lang="en-US" b="1" dirty="0" smtClean="0">
                <a:solidFill>
                  <a:schemeClr val="bg1"/>
                </a:solidFill>
              </a:rPr>
              <a:t>) 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18C77597-2A34-40FB-B1B9-CD294D8FD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66" y="2956030"/>
            <a:ext cx="3441877" cy="698536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xmlns="" id="{9AA27CE9-93C7-497A-9661-30CF4B51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66" y="4161156"/>
            <a:ext cx="3225966" cy="628682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E2889F52-1321-4A84-8E68-4618F7EEC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42" y="5083933"/>
            <a:ext cx="4019757" cy="61598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xmlns="" id="{1042419F-5257-49D5-BB69-770B85A41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66" y="5994010"/>
            <a:ext cx="3283119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14450" y="3304576"/>
            <a:ext cx="6420570" cy="3782152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70" h="3782152">
                <a:moveTo>
                  <a:pt x="0" y="0"/>
                </a:moveTo>
                <a:lnTo>
                  <a:pt x="5772870" y="0"/>
                </a:lnTo>
                <a:lnTo>
                  <a:pt x="6420570" y="3782152"/>
                </a:lnTo>
                <a:lnTo>
                  <a:pt x="2476500" y="3610702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Prediction</a:t>
            </a:r>
          </a:p>
          <a:p>
            <a:endParaRPr lang="en-US" altLang="zh-CN" dirty="0"/>
          </a:p>
        </p:txBody>
      </p:sp>
      <p:sp>
        <p:nvSpPr>
          <p:cNvPr id="5" name="等腰三角形 4"/>
          <p:cNvSpPr/>
          <p:nvPr/>
        </p:nvSpPr>
        <p:spPr>
          <a:xfrm>
            <a:off x="6024124" y="3020348"/>
            <a:ext cx="1081526" cy="1345175"/>
          </a:xfrm>
          <a:custGeom>
            <a:avLst/>
            <a:gdLst>
              <a:gd name="connsiteX0" fmla="*/ 0 w 2212258"/>
              <a:gd name="connsiteY0" fmla="*/ 2713703 h 2713703"/>
              <a:gd name="connsiteX1" fmla="*/ 1106129 w 2212258"/>
              <a:gd name="connsiteY1" fmla="*/ 0 h 2713703"/>
              <a:gd name="connsiteX2" fmla="*/ 2212258 w 2212258"/>
              <a:gd name="connsiteY2" fmla="*/ 2713703 h 2713703"/>
              <a:gd name="connsiteX3" fmla="*/ 0 w 2212258"/>
              <a:gd name="connsiteY3" fmla="*/ 2713703 h 2713703"/>
              <a:gd name="connsiteX0" fmla="*/ 0 w 2212258"/>
              <a:gd name="connsiteY0" fmla="*/ 2507225 h 2507225"/>
              <a:gd name="connsiteX1" fmla="*/ 103238 w 2212258"/>
              <a:gd name="connsiteY1" fmla="*/ 0 h 2507225"/>
              <a:gd name="connsiteX2" fmla="*/ 2212258 w 2212258"/>
              <a:gd name="connsiteY2" fmla="*/ 2507225 h 2507225"/>
              <a:gd name="connsiteX3" fmla="*/ 0 w 2212258"/>
              <a:gd name="connsiteY3" fmla="*/ 2507225 h 2507225"/>
              <a:gd name="connsiteX0" fmla="*/ 0 w 1209368"/>
              <a:gd name="connsiteY0" fmla="*/ 2507225 h 2507225"/>
              <a:gd name="connsiteX1" fmla="*/ 103238 w 1209368"/>
              <a:gd name="connsiteY1" fmla="*/ 0 h 2507225"/>
              <a:gd name="connsiteX2" fmla="*/ 1209368 w 1209368"/>
              <a:gd name="connsiteY2" fmla="*/ 1386348 h 2507225"/>
              <a:gd name="connsiteX3" fmla="*/ 0 w 1209368"/>
              <a:gd name="connsiteY3" fmla="*/ 2507225 h 2507225"/>
              <a:gd name="connsiteX0" fmla="*/ 831327 w 2040695"/>
              <a:gd name="connsiteY0" fmla="*/ 1345175 h 1345175"/>
              <a:gd name="connsiteX1" fmla="*/ 0 w 2040695"/>
              <a:gd name="connsiteY1" fmla="*/ 0 h 1345175"/>
              <a:gd name="connsiteX2" fmla="*/ 2040695 w 2040695"/>
              <a:gd name="connsiteY2" fmla="*/ 224298 h 1345175"/>
              <a:gd name="connsiteX3" fmla="*/ 831327 w 2040695"/>
              <a:gd name="connsiteY3" fmla="*/ 1345175 h 13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695" h="1345175">
                <a:moveTo>
                  <a:pt x="831327" y="1345175"/>
                </a:moveTo>
                <a:lnTo>
                  <a:pt x="0" y="0"/>
                </a:lnTo>
                <a:lnTo>
                  <a:pt x="2040695" y="224298"/>
                </a:lnTo>
                <a:lnTo>
                  <a:pt x="831327" y="13451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-1976284" y="-5582265"/>
            <a:ext cx="8879143" cy="9947788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  <a:gd name="connsiteX0" fmla="*/ 3409950 w 6900606"/>
              <a:gd name="connsiteY0" fmla="*/ 0 h 6229350"/>
              <a:gd name="connsiteX1" fmla="*/ 6900606 w 6900606"/>
              <a:gd name="connsiteY1" fmla="*/ 1646903 h 6229350"/>
              <a:gd name="connsiteX2" fmla="*/ 6781800 w 6900606"/>
              <a:gd name="connsiteY2" fmla="*/ 6229350 h 6229350"/>
              <a:gd name="connsiteX3" fmla="*/ 0 w 6900606"/>
              <a:gd name="connsiteY3" fmla="*/ 6172200 h 6229350"/>
              <a:gd name="connsiteX4" fmla="*/ 3409950 w 6900606"/>
              <a:gd name="connsiteY4" fmla="*/ 0 h 6229350"/>
              <a:gd name="connsiteX0" fmla="*/ 3409950 w 7110361"/>
              <a:gd name="connsiteY0" fmla="*/ 0 h 6229350"/>
              <a:gd name="connsiteX1" fmla="*/ 7110361 w 7110361"/>
              <a:gd name="connsiteY1" fmla="*/ 1646903 h 6229350"/>
              <a:gd name="connsiteX2" fmla="*/ 6781800 w 7110361"/>
              <a:gd name="connsiteY2" fmla="*/ 6229350 h 6229350"/>
              <a:gd name="connsiteX3" fmla="*/ 0 w 7110361"/>
              <a:gd name="connsiteY3" fmla="*/ 6172200 h 6229350"/>
              <a:gd name="connsiteX4" fmla="*/ 3409950 w 7110361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0361" h="6229350">
                <a:moveTo>
                  <a:pt x="3409950" y="0"/>
                </a:moveTo>
                <a:lnTo>
                  <a:pt x="7110361" y="1646903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6694" y="1095873"/>
            <a:ext cx="5862226" cy="1731241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Selecting</a:t>
            </a:r>
            <a:r>
              <a:rPr lang="zh-CN" altLang="en-US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Neighbors</a:t>
            </a:r>
            <a:r>
              <a:rPr lang="zh-CN" altLang="en-US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endParaRPr lang="en-US" altLang="zh-CN" sz="5400" b="1" dirty="0" smtClean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  <a:p>
            <a:pPr defTabSz="685681"/>
            <a:r>
              <a:rPr lang="en-US" altLang="zh-CN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&amp;</a:t>
            </a:r>
            <a:r>
              <a:rPr lang="zh-CN" altLang="en-US" sz="5400" b="1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Prediction</a:t>
            </a:r>
            <a:endParaRPr lang="zh-CN" altLang="en-US" sz="5400" b="1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pic>
        <p:nvPicPr>
          <p:cNvPr id="15" name="图片 14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77" y="-725659"/>
            <a:ext cx="2364912" cy="256043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173EE0A0-5CAC-4E27-BD66-84BC2C2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650" y="49707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Selecting Neighbors</a:t>
            </a:r>
          </a:p>
          <a:p>
            <a:endParaRPr lang="en-US" dirty="0" smtClean="0"/>
          </a:p>
          <a:p>
            <a:r>
              <a:rPr lang="en-US" dirty="0" smtClean="0"/>
              <a:t>Weight </a:t>
            </a:r>
            <a:r>
              <a:rPr lang="en-US" dirty="0"/>
              <a:t>Threshold</a:t>
            </a:r>
            <a:r>
              <a:rPr lang="en-US" dirty="0" smtClean="0"/>
              <a:t>:-- </a:t>
            </a:r>
            <a:r>
              <a:rPr lang="en-US" dirty="0"/>
              <a:t>parameter: p </a:t>
            </a:r>
          </a:p>
          <a:p>
            <a:endParaRPr lang="en-US" dirty="0" smtClean="0"/>
          </a:p>
          <a:p>
            <a:r>
              <a:rPr lang="en-US" dirty="0" smtClean="0"/>
              <a:t>Best-n-estimator-</a:t>
            </a:r>
            <a:r>
              <a:rPr lang="en-US" dirty="0"/>
              <a:t>- parameter: n</a:t>
            </a:r>
          </a:p>
          <a:p>
            <a:r>
              <a:rPr lang="en-US" dirty="0" smtClean="0"/>
              <a:t>Combined-- </a:t>
            </a:r>
            <a:r>
              <a:rPr lang="en-US" dirty="0"/>
              <a:t>parameter: </a:t>
            </a:r>
            <a:r>
              <a:rPr lang="en-US" dirty="0" err="1"/>
              <a:t>n,p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4812735" y="5121328"/>
            <a:ext cx="2090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Prediction :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xmlns="" id="{8BFF9F3E-0273-45DB-BA3C-0CF95EB0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20" y="4948811"/>
            <a:ext cx="4349440" cy="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 rot="581587">
            <a:off x="2487371" y="-1437251"/>
            <a:ext cx="5406969" cy="2860630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6420570"/>
              <a:gd name="connsiteY0" fmla="*/ 0 h 3782152"/>
              <a:gd name="connsiteX1" fmla="*/ 5069330 w 6420570"/>
              <a:gd name="connsiteY1" fmla="*/ 588002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5069330"/>
              <a:gd name="connsiteY0" fmla="*/ 0 h 3771355"/>
              <a:gd name="connsiteX1" fmla="*/ 5069330 w 5069330"/>
              <a:gd name="connsiteY1" fmla="*/ 588002 h 3771355"/>
              <a:gd name="connsiteX2" fmla="*/ 5019247 w 5069330"/>
              <a:gd name="connsiteY2" fmla="*/ 3771356 h 3771355"/>
              <a:gd name="connsiteX3" fmla="*/ 2476500 w 5069330"/>
              <a:gd name="connsiteY3" fmla="*/ 3610702 h 3771355"/>
              <a:gd name="connsiteX4" fmla="*/ 0 w 5069330"/>
              <a:gd name="connsiteY4" fmla="*/ 0 h 3771355"/>
              <a:gd name="connsiteX0" fmla="*/ 0 w 6540357"/>
              <a:gd name="connsiteY0" fmla="*/ 687899 h 4459256"/>
              <a:gd name="connsiteX1" fmla="*/ 6540357 w 6540357"/>
              <a:gd name="connsiteY1" fmla="*/ 0 h 4459256"/>
              <a:gd name="connsiteX2" fmla="*/ 5019247 w 6540357"/>
              <a:gd name="connsiteY2" fmla="*/ 4459255 h 4459256"/>
              <a:gd name="connsiteX3" fmla="*/ 2476500 w 6540357"/>
              <a:gd name="connsiteY3" fmla="*/ 4298601 h 4459256"/>
              <a:gd name="connsiteX4" fmla="*/ 0 w 6540357"/>
              <a:gd name="connsiteY4" fmla="*/ 687899 h 4459256"/>
              <a:gd name="connsiteX0" fmla="*/ 0 w 5760174"/>
              <a:gd name="connsiteY0" fmla="*/ 501074 h 4272429"/>
              <a:gd name="connsiteX1" fmla="*/ 5760174 w 5760174"/>
              <a:gd name="connsiteY1" fmla="*/ 1 h 4272429"/>
              <a:gd name="connsiteX2" fmla="*/ 5019247 w 5760174"/>
              <a:gd name="connsiteY2" fmla="*/ 4272430 h 4272429"/>
              <a:gd name="connsiteX3" fmla="*/ 2476500 w 5760174"/>
              <a:gd name="connsiteY3" fmla="*/ 4111776 h 4272429"/>
              <a:gd name="connsiteX4" fmla="*/ 0 w 5760174"/>
              <a:gd name="connsiteY4" fmla="*/ 501074 h 4272429"/>
              <a:gd name="connsiteX0" fmla="*/ 0 w 5760174"/>
              <a:gd name="connsiteY0" fmla="*/ 501073 h 4272429"/>
              <a:gd name="connsiteX1" fmla="*/ 5760174 w 5760174"/>
              <a:gd name="connsiteY1" fmla="*/ 0 h 4272429"/>
              <a:gd name="connsiteX2" fmla="*/ 5019248 w 5760174"/>
              <a:gd name="connsiteY2" fmla="*/ 4272430 h 4272429"/>
              <a:gd name="connsiteX3" fmla="*/ 2476500 w 5760174"/>
              <a:gd name="connsiteY3" fmla="*/ 4111775 h 4272429"/>
              <a:gd name="connsiteX4" fmla="*/ 0 w 5760174"/>
              <a:gd name="connsiteY4" fmla="*/ 501073 h 42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174" h="4272429">
                <a:moveTo>
                  <a:pt x="0" y="501073"/>
                </a:moveTo>
                <a:lnTo>
                  <a:pt x="5760174" y="0"/>
                </a:lnTo>
                <a:lnTo>
                  <a:pt x="5019248" y="4272430"/>
                </a:lnTo>
                <a:lnTo>
                  <a:pt x="2476500" y="4111775"/>
                </a:lnTo>
                <a:lnTo>
                  <a:pt x="0" y="501073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8610" y="819150"/>
            <a:ext cx="5981340" cy="2647950"/>
          </a:xfrm>
          <a:custGeom>
            <a:avLst/>
            <a:gdLst>
              <a:gd name="connsiteX0" fmla="*/ 0 w 1980840"/>
              <a:gd name="connsiteY0" fmla="*/ 0 h 2495550"/>
              <a:gd name="connsiteX1" fmla="*/ 1980840 w 1980840"/>
              <a:gd name="connsiteY1" fmla="*/ 0 h 2495550"/>
              <a:gd name="connsiteX2" fmla="*/ 1980840 w 1980840"/>
              <a:gd name="connsiteY2" fmla="*/ 2495550 h 2495550"/>
              <a:gd name="connsiteX3" fmla="*/ 0 w 1980840"/>
              <a:gd name="connsiteY3" fmla="*/ 2495550 h 2495550"/>
              <a:gd name="connsiteX4" fmla="*/ 0 w 1980840"/>
              <a:gd name="connsiteY4" fmla="*/ 0 h 2495550"/>
              <a:gd name="connsiteX0" fmla="*/ 0 w 2761890"/>
              <a:gd name="connsiteY0" fmla="*/ 1181100 h 3676650"/>
              <a:gd name="connsiteX1" fmla="*/ 2761890 w 2761890"/>
              <a:gd name="connsiteY1" fmla="*/ 0 h 3676650"/>
              <a:gd name="connsiteX2" fmla="*/ 1980840 w 2761890"/>
              <a:gd name="connsiteY2" fmla="*/ 3676650 h 3676650"/>
              <a:gd name="connsiteX3" fmla="*/ 0 w 2761890"/>
              <a:gd name="connsiteY3" fmla="*/ 3676650 h 3676650"/>
              <a:gd name="connsiteX4" fmla="*/ 0 w 2761890"/>
              <a:gd name="connsiteY4" fmla="*/ 1181100 h 3676650"/>
              <a:gd name="connsiteX0" fmla="*/ 0 w 4228740"/>
              <a:gd name="connsiteY0" fmla="*/ 0 h 4857750"/>
              <a:gd name="connsiteX1" fmla="*/ 4228740 w 4228740"/>
              <a:gd name="connsiteY1" fmla="*/ 1181100 h 4857750"/>
              <a:gd name="connsiteX2" fmla="*/ 3447690 w 4228740"/>
              <a:gd name="connsiteY2" fmla="*/ 4857750 h 4857750"/>
              <a:gd name="connsiteX3" fmla="*/ 1466850 w 4228740"/>
              <a:gd name="connsiteY3" fmla="*/ 4857750 h 4857750"/>
              <a:gd name="connsiteX4" fmla="*/ 0 w 4228740"/>
              <a:gd name="connsiteY4" fmla="*/ 0 h 48577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152540 w 4933590"/>
              <a:gd name="connsiteY2" fmla="*/ 3867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895490 w 4933590"/>
              <a:gd name="connsiteY2" fmla="*/ 8572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685940 w 4933590"/>
              <a:gd name="connsiteY2" fmla="*/ 1581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476390 w 4933590"/>
              <a:gd name="connsiteY2" fmla="*/ 17335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2819400"/>
              <a:gd name="connsiteX1" fmla="*/ 4933590 w 4933590"/>
              <a:gd name="connsiteY1" fmla="*/ 190500 h 2819400"/>
              <a:gd name="connsiteX2" fmla="*/ 4476390 w 4933590"/>
              <a:gd name="connsiteY2" fmla="*/ 1733550 h 2819400"/>
              <a:gd name="connsiteX3" fmla="*/ 1809750 w 4933590"/>
              <a:gd name="connsiteY3" fmla="*/ 2819400 h 2819400"/>
              <a:gd name="connsiteX4" fmla="*/ 0 w 4933590"/>
              <a:gd name="connsiteY4" fmla="*/ 0 h 2819400"/>
              <a:gd name="connsiteX0" fmla="*/ 0 w 5924190"/>
              <a:gd name="connsiteY0" fmla="*/ 57150 h 2628900"/>
              <a:gd name="connsiteX1" fmla="*/ 5924190 w 5924190"/>
              <a:gd name="connsiteY1" fmla="*/ 0 h 2628900"/>
              <a:gd name="connsiteX2" fmla="*/ 5466990 w 5924190"/>
              <a:gd name="connsiteY2" fmla="*/ 1543050 h 2628900"/>
              <a:gd name="connsiteX3" fmla="*/ 2800350 w 5924190"/>
              <a:gd name="connsiteY3" fmla="*/ 2628900 h 2628900"/>
              <a:gd name="connsiteX4" fmla="*/ 0 w 5924190"/>
              <a:gd name="connsiteY4" fmla="*/ 57150 h 2628900"/>
              <a:gd name="connsiteX0" fmla="*/ 0 w 5981340"/>
              <a:gd name="connsiteY0" fmla="*/ 0 h 2857500"/>
              <a:gd name="connsiteX1" fmla="*/ 5981340 w 5981340"/>
              <a:gd name="connsiteY1" fmla="*/ 228600 h 2857500"/>
              <a:gd name="connsiteX2" fmla="*/ 5524140 w 5981340"/>
              <a:gd name="connsiteY2" fmla="*/ 1771650 h 2857500"/>
              <a:gd name="connsiteX3" fmla="*/ 2857500 w 5981340"/>
              <a:gd name="connsiteY3" fmla="*/ 2857500 h 2857500"/>
              <a:gd name="connsiteX4" fmla="*/ 0 w 5981340"/>
              <a:gd name="connsiteY4" fmla="*/ 0 h 2857500"/>
              <a:gd name="connsiteX0" fmla="*/ 0 w 5981340"/>
              <a:gd name="connsiteY0" fmla="*/ 0 h 2647950"/>
              <a:gd name="connsiteX1" fmla="*/ 5981340 w 5981340"/>
              <a:gd name="connsiteY1" fmla="*/ 228600 h 2647950"/>
              <a:gd name="connsiteX2" fmla="*/ 5524140 w 5981340"/>
              <a:gd name="connsiteY2" fmla="*/ 1771650 h 2647950"/>
              <a:gd name="connsiteX3" fmla="*/ 1638300 w 5981340"/>
              <a:gd name="connsiteY3" fmla="*/ 2647950 h 2647950"/>
              <a:gd name="connsiteX4" fmla="*/ 0 w 5981340"/>
              <a:gd name="connsiteY4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340" h="2647950">
                <a:moveTo>
                  <a:pt x="0" y="0"/>
                </a:moveTo>
                <a:lnTo>
                  <a:pt x="5981340" y="228600"/>
                </a:lnTo>
                <a:lnTo>
                  <a:pt x="5524140" y="1771650"/>
                </a:lnTo>
                <a:lnTo>
                  <a:pt x="1638300" y="2647950"/>
                </a:lnTo>
                <a:lnTo>
                  <a:pt x="0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8610" y="819150"/>
            <a:ext cx="3066690" cy="2800350"/>
          </a:xfrm>
          <a:custGeom>
            <a:avLst/>
            <a:gdLst>
              <a:gd name="connsiteX0" fmla="*/ 0 w 2628900"/>
              <a:gd name="connsiteY0" fmla="*/ 0 h 2247900"/>
              <a:gd name="connsiteX1" fmla="*/ 2628900 w 2628900"/>
              <a:gd name="connsiteY1" fmla="*/ 0 h 2247900"/>
              <a:gd name="connsiteX2" fmla="*/ 2628900 w 2628900"/>
              <a:gd name="connsiteY2" fmla="*/ 2247900 h 2247900"/>
              <a:gd name="connsiteX3" fmla="*/ 0 w 2628900"/>
              <a:gd name="connsiteY3" fmla="*/ 2247900 h 2247900"/>
              <a:gd name="connsiteX4" fmla="*/ 0 w 2628900"/>
              <a:gd name="connsiteY4" fmla="*/ 0 h 2247900"/>
              <a:gd name="connsiteX0" fmla="*/ 0 w 3181350"/>
              <a:gd name="connsiteY0" fmla="*/ 0 h 2247900"/>
              <a:gd name="connsiteX1" fmla="*/ 3181350 w 3181350"/>
              <a:gd name="connsiteY1" fmla="*/ 1028700 h 2247900"/>
              <a:gd name="connsiteX2" fmla="*/ 2628900 w 3181350"/>
              <a:gd name="connsiteY2" fmla="*/ 2247900 h 2247900"/>
              <a:gd name="connsiteX3" fmla="*/ 0 w 3181350"/>
              <a:gd name="connsiteY3" fmla="*/ 2247900 h 2247900"/>
              <a:gd name="connsiteX4" fmla="*/ 0 w 3181350"/>
              <a:gd name="connsiteY4" fmla="*/ 0 h 22479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0 w 3238500"/>
              <a:gd name="connsiteY3" fmla="*/ 2247900 h 3467100"/>
              <a:gd name="connsiteX4" fmla="*/ 0 w 3238500"/>
              <a:gd name="connsiteY4" fmla="*/ 0 h 3467100"/>
              <a:gd name="connsiteX0" fmla="*/ 419100 w 3657600"/>
              <a:gd name="connsiteY0" fmla="*/ 0 h 3467100"/>
              <a:gd name="connsiteX1" fmla="*/ 3600450 w 3657600"/>
              <a:gd name="connsiteY1" fmla="*/ 1028700 h 3467100"/>
              <a:gd name="connsiteX2" fmla="*/ 3657600 w 3657600"/>
              <a:gd name="connsiteY2" fmla="*/ 3467100 h 3467100"/>
              <a:gd name="connsiteX3" fmla="*/ 0 w 3657600"/>
              <a:gd name="connsiteY3" fmla="*/ 3352800 h 3467100"/>
              <a:gd name="connsiteX4" fmla="*/ 419100 w 3657600"/>
              <a:gd name="connsiteY4" fmla="*/ 0 h 34671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438150 w 3238500"/>
              <a:gd name="connsiteY3" fmla="*/ 3067050 h 3467100"/>
              <a:gd name="connsiteX4" fmla="*/ 0 w 3238500"/>
              <a:gd name="connsiteY4" fmla="*/ 0 h 3467100"/>
              <a:gd name="connsiteX0" fmla="*/ 0 w 3181350"/>
              <a:gd name="connsiteY0" fmla="*/ 0 h 3067050"/>
              <a:gd name="connsiteX1" fmla="*/ 3181350 w 3181350"/>
              <a:gd name="connsiteY1" fmla="*/ 1028700 h 3067050"/>
              <a:gd name="connsiteX2" fmla="*/ 3067050 w 3181350"/>
              <a:gd name="connsiteY2" fmla="*/ 2800350 h 3067050"/>
              <a:gd name="connsiteX3" fmla="*/ 438150 w 3181350"/>
              <a:gd name="connsiteY3" fmla="*/ 3067050 h 3067050"/>
              <a:gd name="connsiteX4" fmla="*/ 0 w 3181350"/>
              <a:gd name="connsiteY4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067050">
                <a:moveTo>
                  <a:pt x="0" y="0"/>
                </a:moveTo>
                <a:lnTo>
                  <a:pt x="3181350" y="1028700"/>
                </a:lnTo>
                <a:lnTo>
                  <a:pt x="3067050" y="2800350"/>
                </a:lnTo>
                <a:lnTo>
                  <a:pt x="438150" y="3067050"/>
                </a:lnTo>
                <a:lnTo>
                  <a:pt x="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606220" y="1737360"/>
            <a:ext cx="1704975" cy="2590800"/>
          </a:xfrm>
          <a:custGeom>
            <a:avLst/>
            <a:gdLst>
              <a:gd name="connsiteX0" fmla="*/ 0 w 1238250"/>
              <a:gd name="connsiteY0" fmla="*/ 1333500 h 1333500"/>
              <a:gd name="connsiteX1" fmla="*/ 619125 w 1238250"/>
              <a:gd name="connsiteY1" fmla="*/ 0 h 1333500"/>
              <a:gd name="connsiteX2" fmla="*/ 1238250 w 1238250"/>
              <a:gd name="connsiteY2" fmla="*/ 1333500 h 1333500"/>
              <a:gd name="connsiteX3" fmla="*/ 0 w 1238250"/>
              <a:gd name="connsiteY3" fmla="*/ 1333500 h 1333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38250 w 1304925"/>
              <a:gd name="connsiteY2" fmla="*/ 2095500 h 2095500"/>
              <a:gd name="connsiteX3" fmla="*/ 0 w 1304925"/>
              <a:gd name="connsiteY3" fmla="*/ 2095500 h 2095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00150 w 1304925"/>
              <a:gd name="connsiteY2" fmla="*/ 1581150 h 2095500"/>
              <a:gd name="connsiteX3" fmla="*/ 0 w 1304925"/>
              <a:gd name="connsiteY3" fmla="*/ 2095500 h 20955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58115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562100 w 1704975"/>
              <a:gd name="connsiteY2" fmla="*/ 163830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638300 h 2590800"/>
              <a:gd name="connsiteX3" fmla="*/ 0 w 170497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2590800">
                <a:moveTo>
                  <a:pt x="0" y="2590800"/>
                </a:moveTo>
                <a:lnTo>
                  <a:pt x="1704975" y="0"/>
                </a:lnTo>
                <a:lnTo>
                  <a:pt x="1600200" y="1638300"/>
                </a:lnTo>
                <a:lnTo>
                  <a:pt x="0" y="259080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B973007-CBDF-403E-A5E2-49B6104F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10" y="546238"/>
            <a:ext cx="10515600" cy="1325563"/>
          </a:xfrm>
          <a:solidFill>
            <a:schemeClr val="bg1">
              <a:alpha val="42000"/>
            </a:schemeClr>
          </a:solidFill>
        </p:spPr>
        <p:txBody>
          <a:bodyPr/>
          <a:lstStyle/>
          <a:p>
            <a:pPr algn="ctr"/>
            <a:r>
              <a:rPr lang="en-US" dirty="0"/>
              <a:t>Model-based Algorithm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B59E3EAF-AFAC-4BBE-A549-EF79A03D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62" y="2139950"/>
            <a:ext cx="10515600" cy="4351338"/>
          </a:xfrm>
        </p:spPr>
        <p:txBody>
          <a:bodyPr/>
          <a:lstStyle/>
          <a:p>
            <a:r>
              <a:rPr lang="en-US" dirty="0"/>
              <a:t>Cluster Model (only for MS data 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EM algorithm</a:t>
            </a:r>
          </a:p>
          <a:p>
            <a:pPr marL="0" indent="0">
              <a:buNone/>
            </a:pPr>
            <a:r>
              <a:rPr lang="en-US" dirty="0"/>
              <a:t>E-step: guess labels</a:t>
            </a:r>
          </a:p>
          <a:p>
            <a:pPr marL="0" indent="0">
              <a:buNone/>
            </a:pPr>
            <a:r>
              <a:rPr lang="en-US" dirty="0"/>
              <a:t>M-step: estimate parameters</a:t>
            </a:r>
          </a:p>
          <a:p>
            <a:pPr marL="0" indent="0">
              <a:buNone/>
            </a:pPr>
            <a:r>
              <a:rPr lang="en-US" dirty="0"/>
              <a:t>2 steps are iterated repeatedly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180399F5-D284-45B5-B562-1AF86FF8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747369"/>
            <a:ext cx="8143409" cy="11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等腰三角形 315"/>
          <p:cNvSpPr/>
          <p:nvPr/>
        </p:nvSpPr>
        <p:spPr>
          <a:xfrm rot="11745142">
            <a:off x="1090034" y="3803136"/>
            <a:ext cx="5196916" cy="4517303"/>
          </a:xfrm>
          <a:custGeom>
            <a:avLst/>
            <a:gdLst>
              <a:gd name="connsiteX0" fmla="*/ 0 w 1984551"/>
              <a:gd name="connsiteY0" fmla="*/ 2838563 h 2838563"/>
              <a:gd name="connsiteX1" fmla="*/ 992276 w 1984551"/>
              <a:gd name="connsiteY1" fmla="*/ 0 h 2838563"/>
              <a:gd name="connsiteX2" fmla="*/ 1984551 w 1984551"/>
              <a:gd name="connsiteY2" fmla="*/ 2838563 h 2838563"/>
              <a:gd name="connsiteX3" fmla="*/ 0 w 1984551"/>
              <a:gd name="connsiteY3" fmla="*/ 2838563 h 2838563"/>
              <a:gd name="connsiteX0" fmla="*/ 0 w 2447152"/>
              <a:gd name="connsiteY0" fmla="*/ 2672150 h 2838563"/>
              <a:gd name="connsiteX1" fmla="*/ 1454877 w 2447152"/>
              <a:gd name="connsiteY1" fmla="*/ 0 h 2838563"/>
              <a:gd name="connsiteX2" fmla="*/ 2447152 w 2447152"/>
              <a:gd name="connsiteY2" fmla="*/ 2838563 h 2838563"/>
              <a:gd name="connsiteX3" fmla="*/ 0 w 2447152"/>
              <a:gd name="connsiteY3" fmla="*/ 2672150 h 2838563"/>
              <a:gd name="connsiteX0" fmla="*/ 0 w 5262264"/>
              <a:gd name="connsiteY0" fmla="*/ 2672150 h 4538457"/>
              <a:gd name="connsiteX1" fmla="*/ 1454877 w 5262264"/>
              <a:gd name="connsiteY1" fmla="*/ 0 h 4538457"/>
              <a:gd name="connsiteX2" fmla="*/ 5262264 w 5262264"/>
              <a:gd name="connsiteY2" fmla="*/ 4538457 h 4538457"/>
              <a:gd name="connsiteX3" fmla="*/ 0 w 5262264"/>
              <a:gd name="connsiteY3" fmla="*/ 2672150 h 4538457"/>
              <a:gd name="connsiteX0" fmla="*/ 0 w 5196916"/>
              <a:gd name="connsiteY0" fmla="*/ 2672150 h 4517303"/>
              <a:gd name="connsiteX1" fmla="*/ 1454877 w 5196916"/>
              <a:gd name="connsiteY1" fmla="*/ 0 h 4517303"/>
              <a:gd name="connsiteX2" fmla="*/ 5196916 w 5196916"/>
              <a:gd name="connsiteY2" fmla="*/ 4517303 h 4517303"/>
              <a:gd name="connsiteX3" fmla="*/ 0 w 5196916"/>
              <a:gd name="connsiteY3" fmla="*/ 2672150 h 4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916" h="4517303">
                <a:moveTo>
                  <a:pt x="0" y="2672150"/>
                </a:moveTo>
                <a:lnTo>
                  <a:pt x="1454877" y="0"/>
                </a:lnTo>
                <a:lnTo>
                  <a:pt x="5196916" y="4517303"/>
                </a:lnTo>
                <a:lnTo>
                  <a:pt x="0" y="267215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5"/>
          <p:cNvSpPr/>
          <p:nvPr/>
        </p:nvSpPr>
        <p:spPr>
          <a:xfrm>
            <a:off x="742950" y="-4767446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4850" y="31750"/>
            <a:ext cx="5657850" cy="6350000"/>
          </a:xfrm>
          <a:custGeom>
            <a:avLst/>
            <a:gdLst>
              <a:gd name="connsiteX0" fmla="*/ 0 w 3543300"/>
              <a:gd name="connsiteY0" fmla="*/ 0 h 2305050"/>
              <a:gd name="connsiteX1" fmla="*/ 3543300 w 3543300"/>
              <a:gd name="connsiteY1" fmla="*/ 0 h 2305050"/>
              <a:gd name="connsiteX2" fmla="*/ 3543300 w 3543300"/>
              <a:gd name="connsiteY2" fmla="*/ 2305050 h 2305050"/>
              <a:gd name="connsiteX3" fmla="*/ 0 w 3543300"/>
              <a:gd name="connsiteY3" fmla="*/ 2305050 h 2305050"/>
              <a:gd name="connsiteX4" fmla="*/ 0 w 3543300"/>
              <a:gd name="connsiteY4" fmla="*/ 0 h 2305050"/>
              <a:gd name="connsiteX0" fmla="*/ 876300 w 3543300"/>
              <a:gd name="connsiteY0" fmla="*/ 0 h 3905250"/>
              <a:gd name="connsiteX1" fmla="*/ 3543300 w 3543300"/>
              <a:gd name="connsiteY1" fmla="*/ 1600200 h 3905250"/>
              <a:gd name="connsiteX2" fmla="*/ 3543300 w 3543300"/>
              <a:gd name="connsiteY2" fmla="*/ 3905250 h 3905250"/>
              <a:gd name="connsiteX3" fmla="*/ 0 w 3543300"/>
              <a:gd name="connsiteY3" fmla="*/ 3905250 h 3905250"/>
              <a:gd name="connsiteX4" fmla="*/ 876300 w 3543300"/>
              <a:gd name="connsiteY4" fmla="*/ 0 h 3905250"/>
              <a:gd name="connsiteX0" fmla="*/ 2838450 w 5505450"/>
              <a:gd name="connsiteY0" fmla="*/ 0 h 3905250"/>
              <a:gd name="connsiteX1" fmla="*/ 5505450 w 5505450"/>
              <a:gd name="connsiteY1" fmla="*/ 1600200 h 3905250"/>
              <a:gd name="connsiteX2" fmla="*/ 5505450 w 5505450"/>
              <a:gd name="connsiteY2" fmla="*/ 3905250 h 3905250"/>
              <a:gd name="connsiteX3" fmla="*/ 0 w 5505450"/>
              <a:gd name="connsiteY3" fmla="*/ 2228850 h 3905250"/>
              <a:gd name="connsiteX4" fmla="*/ 2838450 w 5505450"/>
              <a:gd name="connsiteY4" fmla="*/ 0 h 3905250"/>
              <a:gd name="connsiteX0" fmla="*/ 2838450 w 5657850"/>
              <a:gd name="connsiteY0" fmla="*/ 0 h 6305550"/>
              <a:gd name="connsiteX1" fmla="*/ 5505450 w 5657850"/>
              <a:gd name="connsiteY1" fmla="*/ 160020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  <a:gd name="connsiteX0" fmla="*/ 2838450 w 11525250"/>
              <a:gd name="connsiteY0" fmla="*/ 0 h 6305550"/>
              <a:gd name="connsiteX1" fmla="*/ 11525250 w 11525250"/>
              <a:gd name="connsiteY1" fmla="*/ 1143000 h 6305550"/>
              <a:gd name="connsiteX2" fmla="*/ 5657850 w 11525250"/>
              <a:gd name="connsiteY2" fmla="*/ 6305550 h 6305550"/>
              <a:gd name="connsiteX3" fmla="*/ 0 w 11525250"/>
              <a:gd name="connsiteY3" fmla="*/ 2228850 h 6305550"/>
              <a:gd name="connsiteX4" fmla="*/ 2838450 w 11525250"/>
              <a:gd name="connsiteY4" fmla="*/ 0 h 6305550"/>
              <a:gd name="connsiteX0" fmla="*/ 2838450 w 5657850"/>
              <a:gd name="connsiteY0" fmla="*/ 0 h 6305550"/>
              <a:gd name="connsiteX1" fmla="*/ 133350 w 5657850"/>
              <a:gd name="connsiteY1" fmla="*/ 485775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6305550">
                <a:moveTo>
                  <a:pt x="2838450" y="0"/>
                </a:moveTo>
                <a:lnTo>
                  <a:pt x="133350" y="4857750"/>
                </a:lnTo>
                <a:lnTo>
                  <a:pt x="5657850" y="6305550"/>
                </a:lnTo>
                <a:lnTo>
                  <a:pt x="0" y="2228850"/>
                </a:lnTo>
                <a:lnTo>
                  <a:pt x="28384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/>
          <p:cNvSpPr txBox="1"/>
          <p:nvPr/>
        </p:nvSpPr>
        <p:spPr>
          <a:xfrm>
            <a:off x="6802542" y="141301"/>
            <a:ext cx="7000875" cy="900244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defTabSz="685681"/>
            <a:r>
              <a:rPr lang="zh-CN" altLang="en-US" sz="5400" b="1" dirty="0" smtClean="0">
                <a:solidFill>
                  <a:srgbClr val="106482"/>
                </a:solidFill>
              </a:rPr>
              <a:t> </a:t>
            </a:r>
            <a:r>
              <a:rPr lang="en-US" altLang="zh-CN" sz="5400" b="1" dirty="0" smtClean="0">
                <a:solidFill>
                  <a:srgbClr val="106482"/>
                </a:solidFill>
              </a:rPr>
              <a:t>Cross-Validation </a:t>
            </a:r>
            <a:endParaRPr lang="zh-CN" altLang="en-US" sz="5400" b="1" dirty="0">
              <a:solidFill>
                <a:srgbClr val="106482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1700" y="45850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All but 1: In validation data, we withhold a single randomly selected vote for each user and try to predict its value given all other votes the user has voted on</a:t>
            </a:r>
            <a:r>
              <a:rPr lang="en-US" altLang="zh-CN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So,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output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C=24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ranking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score.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344452" y="2070109"/>
            <a:ext cx="191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Choosing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xmlns="" id="{F6E0CB61-5AF1-4A4A-8DC7-34531C0A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51096"/>
            <a:ext cx="6172200" cy="32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51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Segoe UI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323</Words>
  <Application>Microsoft Macintosh PowerPoint</Application>
  <PresentationFormat>宽屏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DengXian</vt:lpstr>
      <vt:lpstr>MS PGothic</vt:lpstr>
      <vt:lpstr>Segoe UI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Evaluation</vt:lpstr>
      <vt:lpstr>PowerPoint 演示文稿</vt:lpstr>
      <vt:lpstr>Similarity Weight</vt:lpstr>
      <vt:lpstr>PowerPoint 演示文稿</vt:lpstr>
      <vt:lpstr>Model-based Algorithm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余琳娜</cp:lastModifiedBy>
  <cp:revision>49</cp:revision>
  <cp:lastPrinted>2018-04-18T01:22:22Z</cp:lastPrinted>
  <dcterms:created xsi:type="dcterms:W3CDTF">2015-08-21T01:48:50Z</dcterms:created>
  <dcterms:modified xsi:type="dcterms:W3CDTF">2018-04-18T01:35:56Z</dcterms:modified>
</cp:coreProperties>
</file>