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6" r:id="rId3"/>
    <p:sldId id="310" r:id="rId4"/>
    <p:sldId id="313" r:id="rId5"/>
    <p:sldId id="321" r:id="rId6"/>
    <p:sldId id="32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 autoAdjust="0"/>
    <p:restoredTop sz="94629" autoAdjust="0"/>
  </p:normalViewPr>
  <p:slideViewPr>
    <p:cSldViewPr showGuides="1">
      <p:cViewPr>
        <p:scale>
          <a:sx n="91" d="100"/>
          <a:sy n="91" d="100"/>
        </p:scale>
        <p:origin x="392" y="9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4/17/18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4/17/18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4/17/18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tsby.ucl.ac.uk/~chuwei/data/EachMovie/eachmovie.html" TargetMode="External"/><Relationship Id="rId4" Type="http://schemas.openxmlformats.org/officeDocument/2006/relationships/hyperlink" Target="https://www.dropbox.com/s/5t02edfex83tcn3/data_sample.zip?dl=0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rchive.ics.uci.edu/ml/datasets/Anonymous+Microsoft+Web+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3581400"/>
            <a:ext cx="8229600" cy="1143000"/>
          </a:xfrm>
        </p:spPr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070713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Project 4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5214" y="4720856"/>
            <a:ext cx="10136814" cy="1390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Group 8:         Chen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Mengqi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         Huang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Yuexuan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	         Li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Xueyao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                Zheng,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Jia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873370"/>
              </p:ext>
            </p:extLst>
          </p:nvPr>
        </p:nvGraphicFramePr>
        <p:xfrm>
          <a:off x="2055812" y="2454016"/>
          <a:ext cx="8534400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2227"/>
                <a:gridCol w="19725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2400"/>
                <a:gridCol w="1422400"/>
                <a:gridCol w="1422400"/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DataSet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Users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Titles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ange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Vote</a:t>
                      </a:r>
                      <a:r>
                        <a:rPr lang="en-US" baseline="0" dirty="0" smtClean="0"/>
                        <a:t> Type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hlinkClick r:id="rId2"/>
                        </a:rPr>
                        <a:t>MSWEB</a:t>
                      </a:r>
                      <a:endParaRPr lang="en-US" b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4151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269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0 1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/>
                        <a:t>implicit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hlinkClick r:id="rId3"/>
                        </a:rPr>
                        <a:t>Eachmovie</a:t>
                      </a:r>
                      <a:endParaRPr lang="en-US" b="1" dirty="0"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5055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1619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r>
                        <a:rPr lang="en-US" b="1" baseline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2 3 4 5 6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/>
                        <a:t>explicit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1370012" y="1447800"/>
            <a:ext cx="2209800" cy="460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Datasets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03412" y="4699564"/>
            <a:ext cx="1051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sampled 5,000 users from the full data to alleviate </a:t>
            </a:r>
            <a:r>
              <a:rPr lang="en-US" sz="2000" dirty="0" smtClean="0"/>
              <a:t>computation burden (</a:t>
            </a:r>
            <a:r>
              <a:rPr lang="en-US" sz="2000" dirty="0">
                <a:hlinkClick r:id="rId4"/>
              </a:rPr>
              <a:t>download </a:t>
            </a:r>
            <a:r>
              <a:rPr lang="en-US" sz="2000" dirty="0" smtClean="0">
                <a:hlinkClick r:id="rId4"/>
              </a:rPr>
              <a:t>link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96145" y="1447800"/>
            <a:ext cx="5736467" cy="460514"/>
          </a:xfrm>
          <a:solidFill>
            <a:schemeClr val="accent1">
              <a:lumMod val="50000"/>
            </a:schemeClr>
          </a:solidFill>
        </p:spPr>
        <p:txBody>
          <a:bodyPr vert="horz">
            <a:noAutofit/>
          </a:bodyPr>
          <a:lstStyle/>
          <a:p>
            <a:r>
              <a:rPr lang="en-US" b="1" dirty="0" smtClean="0"/>
              <a:t>Memory-based Algorithm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6902" y="2303133"/>
            <a:ext cx="3962399" cy="1981201"/>
          </a:xfrm>
          <a:noFill/>
          <a:ln w="57150">
            <a:noFill/>
            <a:miter lim="800000"/>
          </a:ln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b="1" dirty="0"/>
              <a:t>Similarity </a:t>
            </a:r>
            <a:r>
              <a:rPr lang="en-US" b="1" dirty="0" smtClean="0"/>
              <a:t>Weight</a:t>
            </a:r>
          </a:p>
          <a:p>
            <a:pPr lvl="2">
              <a:buFont typeface="Wingdings" charset="2"/>
              <a:buChar char="§"/>
            </a:pPr>
            <a:r>
              <a:rPr lang="en-US" altLang="zh-CN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Pearson Correlation 1,2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Spearman </a:t>
            </a:r>
            <a:r>
              <a:rPr lang="en-US" dirty="0" smtClean="0"/>
              <a:t>Correlation  </a:t>
            </a:r>
            <a:r>
              <a:rPr lang="en-US" sz="2000" dirty="0" smtClean="0"/>
              <a:t>1,2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Mean-squared-diﬀerence  </a:t>
            </a:r>
            <a:r>
              <a:rPr lang="en-US" sz="2000" dirty="0" smtClean="0"/>
              <a:t>1,2</a:t>
            </a:r>
          </a:p>
          <a:p>
            <a:pPr lvl="2">
              <a:buFont typeface="Wingdings" charset="2"/>
              <a:buChar char="§"/>
            </a:pPr>
            <a:r>
              <a:rPr lang="en-US" dirty="0" err="1" smtClean="0"/>
              <a:t>SimRank</a:t>
            </a:r>
            <a:r>
              <a:rPr lang="en-US" dirty="0" smtClean="0"/>
              <a:t> </a:t>
            </a:r>
            <a:r>
              <a:rPr lang="en-US" sz="2000" dirty="0" smtClean="0"/>
              <a:t> 1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708768" y="2286000"/>
            <a:ext cx="3290645" cy="155298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b="1" dirty="0" smtClean="0"/>
              <a:t>Variance Weighting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No</a:t>
            </a:r>
            <a:r>
              <a:rPr lang="en-US" dirty="0"/>
              <a:t> </a:t>
            </a:r>
            <a:endParaRPr lang="en-US" sz="2000" dirty="0" smtClean="0"/>
          </a:p>
          <a:p>
            <a:pPr lvl="2">
              <a:buFont typeface="Wingdings" charset="2"/>
              <a:buChar char="§"/>
            </a:pPr>
            <a:r>
              <a:rPr lang="en-US" dirty="0" smtClean="0"/>
              <a:t>Yes </a:t>
            </a:r>
            <a:endParaRPr lang="en-US" sz="2000" dirty="0" smtClean="0"/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7999413" y="2303133"/>
            <a:ext cx="3276599" cy="15563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b="1" dirty="0" smtClean="0"/>
              <a:t>Selecting Neighbor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Best-n </a:t>
            </a:r>
            <a:r>
              <a:rPr lang="en-US" dirty="0" smtClean="0"/>
              <a:t>estimator</a:t>
            </a:r>
            <a:endParaRPr lang="en-US" sz="2000" dirty="0" smtClean="0"/>
          </a:p>
          <a:p>
            <a:pPr lvl="3">
              <a:buFont typeface="Wingdings" charset="2"/>
              <a:buChar char="§"/>
            </a:pPr>
            <a:r>
              <a:rPr lang="en-US" sz="1800" dirty="0" smtClean="0"/>
              <a:t>n = 20</a:t>
            </a:r>
          </a:p>
          <a:p>
            <a:pPr lvl="3">
              <a:buFont typeface="Wingdings" charset="2"/>
              <a:buChar char="§"/>
            </a:pPr>
            <a:r>
              <a:rPr lang="en-US" sz="1800" dirty="0"/>
              <a:t>n</a:t>
            </a:r>
            <a:r>
              <a:rPr lang="en-US" sz="1800" dirty="0" smtClean="0"/>
              <a:t> = 50</a:t>
            </a:r>
            <a:endParaRPr lang="en-US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788819" y="4495800"/>
                <a:ext cx="4421187" cy="852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is-I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19" y="4495800"/>
                <a:ext cx="4421187" cy="852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2"/>
          <p:cNvSpPr txBox="1">
            <a:spLocks/>
          </p:cNvSpPr>
          <p:nvPr/>
        </p:nvSpPr>
        <p:spPr>
          <a:xfrm>
            <a:off x="3427412" y="4800600"/>
            <a:ext cx="1953834" cy="357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Prediction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12" y="1374914"/>
            <a:ext cx="4190999" cy="66235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Cluster Models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32012" y="2265868"/>
                <a:ext cx="6858000" cy="4114800"/>
              </a:xfrm>
            </p:spPr>
            <p:txBody>
              <a:bodyPr/>
              <a:lstStyle/>
              <a:p>
                <a:pPr>
                  <a:buFont typeface="Wingdings" charset="2"/>
                  <a:buChar char="§"/>
                </a:pPr>
                <a:r>
                  <a:rPr lang="en-US" b="1" dirty="0" smtClean="0"/>
                  <a:t>EM algorithm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Maximum Iteration 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T = 30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Convergence Condition</a:t>
                </a:r>
              </a:p>
              <a:p>
                <a:pPr marL="231775" lvl="1" indent="0">
                  <a:buNone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SSE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−8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&amp;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SSE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Font typeface="Wingdings" charset="2"/>
                  <a:buChar char="§"/>
                </a:pPr>
                <a:r>
                  <a:rPr lang="en-US" b="1" dirty="0" smtClean="0"/>
                  <a:t>5-Fold Cross Validation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/>
                  <a:t>Best  cluster size 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C = </a:t>
                </a:r>
                <a:r>
                  <a:rPr lang="en-US" altLang="zh-CN" dirty="0" smtClean="0">
                    <a:latin typeface="Cambria Math" charset="0"/>
                    <a:ea typeface="Cambria Math" charset="0"/>
                    <a:cs typeface="Cambria Math" charset="0"/>
                  </a:rPr>
                  <a:t>6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>
                  <a:buFont typeface="Wingdings" charset="2"/>
                  <a:buChar char="§"/>
                </a:pPr>
                <a:r>
                  <a:rPr lang="en-US" b="1" dirty="0" smtClean="0"/>
                  <a:t>Evaluation on Test Set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MAE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</a:t>
                </a:r>
                <a:r>
                  <a:rPr lang="zh-CN" alt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it-IT" altLang="zh-CN" dirty="0">
                    <a:latin typeface="Cambria Math" charset="0"/>
                    <a:ea typeface="Cambria Math" charset="0"/>
                    <a:cs typeface="Cambria Math" charset="0"/>
                  </a:rPr>
                  <a:t>0.994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lang="en-US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32012" y="2265868"/>
                <a:ext cx="6858000" cy="4114800"/>
              </a:xfrm>
              <a:blipFill rotWithShape="0">
                <a:blip r:embed="rId2"/>
                <a:stretch>
                  <a:fillRect l="-1244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7582421"/>
              </p:ext>
            </p:extLst>
          </p:nvPr>
        </p:nvGraphicFramePr>
        <p:xfrm>
          <a:off x="8676481" y="1694368"/>
          <a:ext cx="2532062" cy="4267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6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0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b="1" dirty="0">
                        <a:latin typeface="+mn-lt"/>
                        <a:ea typeface="Abadi MT Condensed Extra Bold" charset="0"/>
                        <a:cs typeface="Abadi MT Condensed Extra Bold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1.0225</a:t>
                      </a:r>
                      <a:endParaRPr lang="is-IS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1.0173</a:t>
                      </a:r>
                      <a:endParaRPr lang="is-IS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1.0121</a:t>
                      </a:r>
                      <a:endParaRPr lang="is-IS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1.0044</a:t>
                      </a:r>
                      <a:endParaRPr lang="is-IS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1.0153</a:t>
                      </a:r>
                      <a:endParaRPr lang="nb-NO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8</a:t>
                      </a:r>
                      <a:endParaRPr lang="en-US" b="1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b="1" kern="120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1.0154</a:t>
                      </a:r>
                      <a:endParaRPr lang="nb-NO" sz="1800" b="1" kern="1200" dirty="0">
                        <a:solidFill>
                          <a:schemeClr val="dk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1827212" y="914400"/>
            <a:ext cx="5736467" cy="460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Model-based Algorithm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676481" y="4114800"/>
            <a:ext cx="2532062" cy="6096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79077"/>
              </p:ext>
            </p:extLst>
          </p:nvPr>
        </p:nvGraphicFramePr>
        <p:xfrm>
          <a:off x="989012" y="2286000"/>
          <a:ext cx="9982200" cy="30479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0408"/>
                <a:gridCol w="1530592"/>
                <a:gridCol w="180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7800"/>
                <a:gridCol w="1807800"/>
              </a:tblGrid>
              <a:tr h="6062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Variance Weighting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Best-n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Neighbor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Pearson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Mean-Squared-Difference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SimRank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0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No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r>
                        <a:rPr lang="mr-IN" sz="1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=20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32.49216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32.50296</a:t>
                      </a:r>
                      <a:endParaRPr lang="hr-HR" sz="1800" b="1" u="none" strike="noStrike" kern="1200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32.54723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31.36264</a:t>
                      </a:r>
                    </a:p>
                  </a:txBody>
                  <a:tcPr marL="6350" marR="6350" marT="6350" marB="0" anchor="ctr"/>
                </a:tc>
              </a:tr>
              <a:tr h="610432">
                <a:tc vMerge="1">
                  <a:txBody>
                    <a:bodyPr/>
                    <a:lstStyle/>
                    <a:p>
                      <a:pPr algn="ctr" fontAlgn="b"/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n=50</a:t>
                      </a:r>
                      <a:endParaRPr lang="mr-IN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35.2103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35.20447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uk-UA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35.39599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33.7571</a:t>
                      </a:r>
                    </a:p>
                  </a:txBody>
                  <a:tcPr marL="6350" marR="6350" marT="6350" marB="0" anchor="ctr"/>
                </a:tc>
              </a:tr>
              <a:tr h="610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Yes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n=20</a:t>
                      </a:r>
                      <a:endParaRPr lang="mr-IN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34.01533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34.01533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s-IS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34.23291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33.35221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0432">
                <a:tc vMerge="1">
                  <a:txBody>
                    <a:bodyPr/>
                    <a:lstStyle/>
                    <a:p>
                      <a:pPr algn="ctr" fontAlgn="b"/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 dirty="0" err="1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r>
                        <a:rPr lang="mr-IN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=50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36.67433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36.67433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b-NO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37.44365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r-HR" sz="18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36.35416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2"/>
          <p:cNvSpPr txBox="1">
            <a:spLocks/>
          </p:cNvSpPr>
          <p:nvPr/>
        </p:nvSpPr>
        <p:spPr>
          <a:xfrm>
            <a:off x="989012" y="1524000"/>
            <a:ext cx="7848600" cy="460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Ranked Scoring for MSWEB dataset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313612" y="4724400"/>
            <a:ext cx="1828800" cy="60959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74309"/>
              </p:ext>
            </p:extLst>
          </p:nvPr>
        </p:nvGraphicFramePr>
        <p:xfrm>
          <a:off x="1141412" y="2057400"/>
          <a:ext cx="9753604" cy="35018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9200"/>
                <a:gridCol w="1524000"/>
                <a:gridCol w="17526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1"/>
                <a:gridCol w="1752601"/>
              </a:tblGrid>
              <a:tr h="453870"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-based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Model-based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6062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Variance Weighting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Best-n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Neighbor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Pearson </a:t>
                      </a:r>
                    </a:p>
                  </a:txBody>
                  <a:tcPr marL="6350" marR="6350" marT="6350" marB="0"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Spearman</a:t>
                      </a:r>
                    </a:p>
                  </a:txBody>
                  <a:tcPr marL="6350" marR="6350" marT="6350" marB="0"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Mean-Squared-Difference</a:t>
                      </a:r>
                    </a:p>
                  </a:txBody>
                  <a:tcPr marL="6350" marR="6350" marT="6350" marB="0" anchor="ctr"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Models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0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No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r>
                        <a:rPr lang="mr-IN" sz="1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=20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1.084893</a:t>
                      </a:r>
                      <a:endParaRPr lang="nb-NO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0.9940024</a:t>
                      </a:r>
                      <a:endParaRPr lang="nb-NO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</a:tr>
              <a:tr h="610432">
                <a:tc vMerge="1">
                  <a:txBody>
                    <a:bodyPr/>
                    <a:lstStyle/>
                    <a:p>
                      <a:pPr algn="ctr" fontAlgn="b"/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n=50</a:t>
                      </a:r>
                      <a:endParaRPr lang="mr-IN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1.074721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</a:tr>
              <a:tr h="610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Yes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n=20</a:t>
                      </a:r>
                      <a:endParaRPr lang="mr-IN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1.077093</a:t>
                      </a:r>
                      <a:endParaRPr lang="is-IS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is-IS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0432">
                <a:tc vMerge="1">
                  <a:txBody>
                    <a:bodyPr/>
                    <a:lstStyle/>
                    <a:p>
                      <a:pPr algn="ctr" fontAlgn="b"/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1" u="none" strike="noStrike" dirty="0" err="1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r>
                        <a:rPr lang="mr-IN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=50</a:t>
                      </a:r>
                      <a:endParaRPr lang="mr-IN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1.13742</a:t>
                      </a:r>
                      <a:endParaRPr lang="hr-HR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800" b="1" u="none" strike="noStrike" dirty="0">
                          <a:solidFill>
                            <a:schemeClr val="tx1"/>
                          </a:solidFill>
                          <a:effectLst/>
                          <a:latin typeface="Cambria Math" charset="0"/>
                          <a:ea typeface="Cambria Math" charset="0"/>
                          <a:cs typeface="Cambria Math" charset="0"/>
                        </a:rPr>
                        <a:t>1.058211</a:t>
                      </a:r>
                      <a:endParaRPr lang="is-IS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is-IS" sz="1800" b="1" i="0" u="none" strike="noStrike" dirty="0">
                        <a:solidFill>
                          <a:schemeClr val="tx1"/>
                        </a:solidFill>
                        <a:effectLst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12"/>
          <p:cNvSpPr txBox="1">
            <a:spLocks/>
          </p:cNvSpPr>
          <p:nvPr/>
        </p:nvSpPr>
        <p:spPr>
          <a:xfrm>
            <a:off x="1141412" y="1219200"/>
            <a:ext cx="6172200" cy="460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MAE for Eachmovie Dataset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2416" y="3124200"/>
            <a:ext cx="1752600" cy="243506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9263" y="4953000"/>
            <a:ext cx="1676396" cy="60626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Custom 4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C2F2EC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296</Words>
  <Application>Microsoft Macintosh PowerPoint</Application>
  <PresentationFormat>Custom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 MT Condensed Extra Bold</vt:lpstr>
      <vt:lpstr>Cambria Math</vt:lpstr>
      <vt:lpstr>Corbel</vt:lpstr>
      <vt:lpstr>Times New Roman</vt:lpstr>
      <vt:lpstr>Wingdings</vt:lpstr>
      <vt:lpstr>幼圆</vt:lpstr>
      <vt:lpstr>Arial</vt:lpstr>
      <vt:lpstr>Digital Blue Tunnel 16x9</vt:lpstr>
      <vt:lpstr>Collaborative Filtering</vt:lpstr>
      <vt:lpstr>PowerPoint Presentation</vt:lpstr>
      <vt:lpstr>Memory-based Algorithm</vt:lpstr>
      <vt:lpstr>Cluster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ms6506</dc:creator>
  <cp:lastModifiedBy>ms6506</cp:lastModifiedBy>
  <cp:revision>51</cp:revision>
  <cp:lastPrinted>2018-04-18T17:51:51Z</cp:lastPrinted>
  <dcterms:created xsi:type="dcterms:W3CDTF">2018-04-16T15:56:10Z</dcterms:created>
  <dcterms:modified xsi:type="dcterms:W3CDTF">2018-04-18T19:09:43Z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