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802" r:id="rId2"/>
  </p:sldMasterIdLst>
  <p:notesMasterIdLst>
    <p:notesMasterId r:id="rId13"/>
  </p:notesMasterIdLst>
  <p:sldIdLst>
    <p:sldId id="256" r:id="rId3"/>
    <p:sldId id="258" r:id="rId4"/>
    <p:sldId id="257" r:id="rId5"/>
    <p:sldId id="261" r:id="rId6"/>
    <p:sldId id="262" r:id="rId7"/>
    <p:sldId id="260" r:id="rId8"/>
    <p:sldId id="259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National</a:t>
            </a:r>
            <a:r>
              <a:rPr lang="en-US" altLang="zh-CN" b="1" baseline="0" dirty="0"/>
              <a:t> Teams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England</c:v>
                </c:pt>
              </c:strCache>
            </c:strRef>
          </c:tx>
          <c:spPr>
            <a:ln w="5715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81</c:v>
                </c:pt>
                <c:pt idx="1">
                  <c:v>70</c:v>
                </c:pt>
                <c:pt idx="2">
                  <c:v>71</c:v>
                </c:pt>
                <c:pt idx="3">
                  <c:v>77</c:v>
                </c:pt>
                <c:pt idx="4">
                  <c:v>80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1-4AD3-8D8B-DA7ADED08E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Brazil</c:v>
                </c:pt>
              </c:strCache>
            </c:strRef>
          </c:tx>
          <c:spPr>
            <a:ln w="539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83</c:v>
                </c:pt>
                <c:pt idx="1">
                  <c:v>80</c:v>
                </c:pt>
                <c:pt idx="2">
                  <c:v>77</c:v>
                </c:pt>
                <c:pt idx="3">
                  <c:v>80</c:v>
                </c:pt>
                <c:pt idx="4">
                  <c:v>87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A1-4AD3-8D8B-DA7ADED0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764751366864"/>
          <c:y val="0.11282503636361227"/>
          <c:w val="0.28242024234699198"/>
          <c:h val="9.91382718350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Club </a:t>
            </a:r>
            <a:r>
              <a:rPr lang="en-US" altLang="zh-CN" b="1" baseline="0" dirty="0"/>
              <a:t>Teams Comparison</a:t>
            </a:r>
          </a:p>
        </c:rich>
      </c:tx>
      <c:layout>
        <c:manualLayout>
          <c:xMode val="edge"/>
          <c:yMode val="edge"/>
          <c:x val="0.28928602609127269"/>
          <c:y val="3.3658150683388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081264069391093"/>
          <c:y val="0.25917239819624116"/>
          <c:w val="0.45241250278852796"/>
          <c:h val="0.6946830281204573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Liverpool</c:v>
                </c:pt>
              </c:strCache>
            </c:strRef>
          </c:tx>
          <c:spPr>
            <a:ln w="57150" cap="rnd" cmpd="sng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74</c:v>
                </c:pt>
                <c:pt idx="2">
                  <c:v>73</c:v>
                </c:pt>
                <c:pt idx="3">
                  <c:v>79</c:v>
                </c:pt>
                <c:pt idx="4">
                  <c:v>85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E-4959-9C09-C85563FEAF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 Madraid </c:v>
                </c:pt>
              </c:strCache>
            </c:strRef>
          </c:tx>
          <c:spPr>
            <a:ln w="539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Overall</c:v>
                </c:pt>
                <c:pt idx="1">
                  <c:v>Controling</c:v>
                </c:pt>
                <c:pt idx="2">
                  <c:v>Passing</c:v>
                </c:pt>
                <c:pt idx="3">
                  <c:v>Finishing</c:v>
                </c:pt>
                <c:pt idx="4">
                  <c:v>Pace</c:v>
                </c:pt>
                <c:pt idx="5">
                  <c:v>Defensing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</c:v>
                </c:pt>
                <c:pt idx="1">
                  <c:v>77</c:v>
                </c:pt>
                <c:pt idx="2">
                  <c:v>77</c:v>
                </c:pt>
                <c:pt idx="3">
                  <c:v>84</c:v>
                </c:pt>
                <c:pt idx="4">
                  <c:v>79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E-4959-9C09-C85563FEA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35936"/>
        <c:axId val="807434624"/>
      </c:radarChart>
      <c:catAx>
        <c:axId val="807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34624"/>
        <c:crosses val="autoZero"/>
        <c:auto val="1"/>
        <c:lblAlgn val="ctr"/>
        <c:lblOffset val="100"/>
        <c:noMultiLvlLbl val="0"/>
      </c:catAx>
      <c:valAx>
        <c:axId val="807434624"/>
        <c:scaling>
          <c:orientation val="minMax"/>
          <c:min val="5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43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832376496078513"/>
          <c:y val="9.5995961021918E-2"/>
          <c:w val="0.48152581346268941"/>
          <c:h val="0.12999157662816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1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Test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69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EFB-41D1-8250-94CB41612BF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FB-41D1-8250-94CB41612B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FB-41D1-8250-94CB41612B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FB-41D1-8250-94CB41612BF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FB-41D1-8250-94CB41612B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FB-41D1-8250-94CB41612BFC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r>
                      <a:rPr lang="en-US" altLang="zh-CN"/>
                      <a:t>0.6872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FB-41D1-8250-94CB41612BF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7CDA5D2-384F-4455-A7C1-018600C0EA17}" type="VALUE">
                      <a:rPr lang="en-US" altLang="zh-CN" smtClean="0"/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0EFB-41D1-8250-94CB41612B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SVM Linear</c:v>
                </c:pt>
                <c:pt idx="1">
                  <c:v>SVM Nonlinear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Xgboost</c:v>
                </c:pt>
                <c:pt idx="5">
                  <c:v>Neural Network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0.73460000000000003</c:v>
                </c:pt>
                <c:pt idx="1">
                  <c:v>0.74480000000000002</c:v>
                </c:pt>
                <c:pt idx="2">
                  <c:v>0.63600000000000001</c:v>
                </c:pt>
                <c:pt idx="3">
                  <c:v>0.7006</c:v>
                </c:pt>
                <c:pt idx="4">
                  <c:v>0.6802721088</c:v>
                </c:pt>
                <c:pt idx="5">
                  <c:v>0.7218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B-41D1-8250-94CB4161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452496"/>
        <c:axId val="640451184"/>
      </c:barChart>
      <c:catAx>
        <c:axId val="64045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1184"/>
        <c:crosses val="autoZero"/>
        <c:auto val="1"/>
        <c:lblAlgn val="ctr"/>
        <c:lblOffset val="100"/>
        <c:noMultiLvlLbl val="0"/>
      </c:catAx>
      <c:valAx>
        <c:axId val="6404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4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55463-17AE-4753-A793-C402377A4767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0255-F692-4D09-857B-E14D860FE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0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Match results depend on players’ performance, combine the stats of players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0255-F692-4D09-857B-E14D860FE7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0255-F692-4D09-857B-E14D860FE7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4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3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1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0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9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0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1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84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BCC799-A813-4E0B-9044-350B23A3F0C1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49A8A4-A180-49A9-B17E-4019E47C6C3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1FA3-3929-415C-B5A2-7795D692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398734"/>
            <a:ext cx="10058400" cy="3566160"/>
          </a:xfrm>
        </p:spPr>
        <p:txBody>
          <a:bodyPr/>
          <a:lstStyle/>
          <a:p>
            <a:r>
              <a:rPr lang="en-US" altLang="zh-CN" dirty="0"/>
              <a:t>2018 FIFA World Cup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5FC75-A674-4D7A-9D97-C19CCBA4C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ADS Project 5 Group 6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7CE1-D763-4472-BBCC-31CD21C5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EFEC-FEDD-44BA-BEAC-214E01EE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Important:</a:t>
            </a:r>
          </a:p>
          <a:p>
            <a:r>
              <a:rPr lang="en-US" altLang="zh-CN" sz="2800" dirty="0"/>
              <a:t>You are welcome to bet using our result.</a:t>
            </a:r>
          </a:p>
          <a:p>
            <a:r>
              <a:rPr lang="en-US" altLang="zh-CN" sz="2800" dirty="0"/>
              <a:t>BUT YOU ARE ON YOUR OWN RISKS!!!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8622-ECBE-4338-AC04-A519995D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8B8EB-A343-4430-9B5A-15AB3C47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Soccer is a game of 11 players in each team</a:t>
            </a:r>
          </a:p>
          <a:p>
            <a:r>
              <a:rPr lang="en-US" altLang="zh-CN" dirty="0"/>
              <a:t>Use the stats of players in the past to predict match results</a:t>
            </a:r>
          </a:p>
          <a:p>
            <a:r>
              <a:rPr lang="en-US" altLang="zh-CN" dirty="0"/>
              <a:t>Further, to predict the winner of 2018 World Cup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4CC1A3-FF3A-47CB-9EC1-211BEA76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06" y="1109639"/>
            <a:ext cx="7583867" cy="4265924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74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b="1" dirty="0"/>
              <a:t>Player Data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702352" cy="37866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Player Ratings in FIFA 18: </a:t>
            </a:r>
          </a:p>
          <a:p>
            <a:pPr lvl="1"/>
            <a:r>
              <a:rPr lang="en-US" altLang="zh-CN" dirty="0"/>
              <a:t>Based on Stats from Real Games</a:t>
            </a:r>
          </a:p>
          <a:p>
            <a:pPr lvl="1"/>
            <a:r>
              <a:rPr lang="en-US" altLang="zh-CN" dirty="0"/>
              <a:t>35 Attributes for each player</a:t>
            </a:r>
          </a:p>
          <a:p>
            <a:r>
              <a:rPr lang="en-US" altLang="zh-CN" sz="2400" dirty="0"/>
              <a:t>20 top players chosen from each team</a:t>
            </a:r>
          </a:p>
          <a:p>
            <a:r>
              <a:rPr lang="en-US" altLang="zh-CN" sz="2400" dirty="0"/>
              <a:t>Represents a Team using 17 selected features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5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A4F16E-F3E0-4744-98D7-95D98B1AB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597" r="2910" b="-2"/>
          <a:stretch/>
        </p:blipFill>
        <p:spPr>
          <a:xfrm>
            <a:off x="5399346" y="1170590"/>
            <a:ext cx="6313443" cy="4863662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5B97B4-E059-44F7-910E-F1A4DC3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3" y="-174298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Match Data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21727-2141-4310-ADD3-213AC18E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81048"/>
            <a:ext cx="3667038" cy="41368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2017-2018 European “Big Five” Soccer Leagues</a:t>
            </a:r>
          </a:p>
          <a:p>
            <a:r>
              <a:rPr lang="en-US" altLang="zh-CN" sz="2400" dirty="0"/>
              <a:t>1200+ matches results as training set</a:t>
            </a:r>
          </a:p>
          <a:p>
            <a:r>
              <a:rPr lang="en-US" altLang="zh-CN" sz="2400" dirty="0"/>
              <a:t>92 Teams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0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6386-FA0A-4400-9320-FFECEE4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Manipulation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E1F69-B800-4A99-A5C8-7C230D6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65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Set &amp; Test Set</a:t>
            </a:r>
          </a:p>
          <a:p>
            <a:pPr lvl="1"/>
            <a:r>
              <a:rPr lang="en-US" altLang="zh-CN" dirty="0"/>
              <a:t>92 clubs from 5 European Soccer Leagues</a:t>
            </a:r>
          </a:p>
          <a:p>
            <a:pPr lvl="1"/>
            <a:r>
              <a:rPr lang="en-US" altLang="zh-CN" dirty="0"/>
              <a:t>Use attributes of top 20 players in each team to calculate 17-feature Team Ratings</a:t>
            </a:r>
          </a:p>
          <a:p>
            <a:pPr lvl="1"/>
            <a:r>
              <a:rPr lang="en-US" altLang="zh-CN" dirty="0"/>
              <a:t>For each match, find the difference of Team Ratings between two teams and use them as predictors</a:t>
            </a:r>
          </a:p>
          <a:p>
            <a:pPr lvl="1"/>
            <a:r>
              <a:rPr lang="en-US" altLang="zh-CN" dirty="0"/>
              <a:t>Use the match result(Home Win/Loss)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r>
              <a:rPr lang="en-US" altLang="zh-CN" dirty="0"/>
              <a:t>Prediction Set</a:t>
            </a:r>
          </a:p>
          <a:p>
            <a:pPr lvl="1"/>
            <a:r>
              <a:rPr lang="en-US" altLang="zh-CN" dirty="0"/>
              <a:t>Same Process to National Teams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8B32-61D7-41C5-9A60-8342E770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62" y="360493"/>
            <a:ext cx="10058400" cy="1450757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7AE05E1-1D3D-44BF-8E9F-84F41F729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839047"/>
              </p:ext>
            </p:extLst>
          </p:nvPr>
        </p:nvGraphicFramePr>
        <p:xfrm>
          <a:off x="110359" y="1690687"/>
          <a:ext cx="6952593" cy="469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内容占位符 5">
            <a:extLst>
              <a:ext uri="{FF2B5EF4-FFF2-40B4-BE49-F238E27FC236}">
                <a16:creationId xmlns:a16="http://schemas.microsoft.com/office/drawing/2014/main" id="{AB7CB44E-77FB-438E-AE48-90C586950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20801"/>
              </p:ext>
            </p:extLst>
          </p:nvPr>
        </p:nvGraphicFramePr>
        <p:xfrm>
          <a:off x="5129048" y="1690688"/>
          <a:ext cx="6952593" cy="469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79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2CD1-989C-4AC4-9403-56DDA339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Comparison 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B68C31B-E7CA-4209-A9EA-DF047E13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059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0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F120D7-A4B1-48D0-8125-AAAC8FA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858985"/>
            <a:ext cx="6609908" cy="4990479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7AD3AC-7D30-492E-BEB9-E9DF95E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92" y="0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279E-EC60-47B3-843F-864911C1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64045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Group Stage:</a:t>
            </a:r>
          </a:p>
          <a:p>
            <a:pPr marL="457200" lvl="1" indent="0">
              <a:buNone/>
            </a:pPr>
            <a:r>
              <a:rPr lang="en-US" altLang="zh-CN" sz="2000" dirty="0"/>
              <a:t>Choose 16 teams from 32</a:t>
            </a:r>
          </a:p>
          <a:p>
            <a:pPr marL="457200" lvl="1" indent="0">
              <a:buNone/>
            </a:pPr>
            <a:r>
              <a:rPr lang="en-US" altLang="zh-CN" sz="2000" dirty="0"/>
              <a:t>Based on Experience and Bet Odds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1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F1D-37B1-4A11-805C-0B0FD6E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5" y="0"/>
            <a:ext cx="9887271" cy="891230"/>
          </a:xfrm>
        </p:spPr>
        <p:txBody>
          <a:bodyPr/>
          <a:lstStyle/>
          <a:p>
            <a:r>
              <a:rPr lang="en-US" altLang="zh-CN" dirty="0"/>
              <a:t>SVM and</a:t>
            </a:r>
            <a:r>
              <a:rPr lang="zh-CN" altLang="en-US" dirty="0"/>
              <a:t> </a:t>
            </a:r>
            <a:r>
              <a:rPr lang="en-US" altLang="zh-CN" dirty="0"/>
              <a:t>NNW Result Comparison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E5F95D-27C9-427A-8631-3D54558A1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6" y="774732"/>
            <a:ext cx="4924473" cy="5478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FA0BD-52D1-4817-8313-F63CC256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50" y="774733"/>
            <a:ext cx="5006416" cy="5478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154356-83CF-49DF-9664-FA4E3195BEDC}"/>
              </a:ext>
            </a:extLst>
          </p:cNvPr>
          <p:cNvSpPr txBox="1"/>
          <p:nvPr/>
        </p:nvSpPr>
        <p:spPr>
          <a:xfrm>
            <a:off x="2336993" y="641827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 Nonlinear Prediction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F58DA4-2B19-4FA5-A162-84A100C9C5F1}"/>
              </a:ext>
            </a:extLst>
          </p:cNvPr>
          <p:cNvSpPr txBox="1"/>
          <p:nvPr/>
        </p:nvSpPr>
        <p:spPr>
          <a:xfrm>
            <a:off x="9175063" y="6418272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Neural Network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4823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236</Words>
  <Application>Microsoft Office PowerPoint</Application>
  <PresentationFormat>宽屏</PresentationFormat>
  <Paragraphs>48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Calibri</vt:lpstr>
      <vt:lpstr>Calibri Light</vt:lpstr>
      <vt:lpstr>Wingdings 2</vt:lpstr>
      <vt:lpstr>HDOfficeLightV0</vt:lpstr>
      <vt:lpstr>回顾</vt:lpstr>
      <vt:lpstr>2018 FIFA World Cup Prediction</vt:lpstr>
      <vt:lpstr>Motivation</vt:lpstr>
      <vt:lpstr>Player Data</vt:lpstr>
      <vt:lpstr>Match Data</vt:lpstr>
      <vt:lpstr>Data Manipulation</vt:lpstr>
      <vt:lpstr>Model</vt:lpstr>
      <vt:lpstr>Model Comparison </vt:lpstr>
      <vt:lpstr>Prediction</vt:lpstr>
      <vt:lpstr>SVM and NNW Result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World Cup Prediction</dc:title>
  <dc:creator>Shiyu Liu</dc:creator>
  <cp:lastModifiedBy>Shiyu Liu</cp:lastModifiedBy>
  <cp:revision>30</cp:revision>
  <dcterms:created xsi:type="dcterms:W3CDTF">2018-04-25T00:47:00Z</dcterms:created>
  <dcterms:modified xsi:type="dcterms:W3CDTF">2018-04-25T21:49:34Z</dcterms:modified>
</cp:coreProperties>
</file>