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271" r:id="rId14"/>
    <p:sldId id="273" r:id="rId15"/>
    <p:sldId id="274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1EF7BD-AC36-4681-84D5-B4E5E8CF08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8"/>
            <p14:sldId id="270"/>
            <p14:sldId id="271"/>
            <p14:sldId id="273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61226-834F-4838-9D49-AEEF9815EFC9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C0844-781A-4961-BB69-48FC7A51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0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C0844-781A-4961-BB69-48FC7A5118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3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0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2461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43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19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3300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3F46BF-3061-419B-B11D-E88EC0EF62E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77560-F30D-4CE7-B68B-7B783BF742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1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5F12-9850-4F6B-B211-635496AE9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Default of credit card modeling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798CD-3112-4491-B7BA-E5A67832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480" y="4088386"/>
            <a:ext cx="7891272" cy="181545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Group 8 :</a:t>
            </a: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Jingtian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Yao</a:t>
            </a:r>
          </a:p>
          <a:p>
            <a:pPr algn="l"/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Chenfei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Jiang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Michael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Utomo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4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EA87-84E6-40E7-9B33-44B4CFB2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765313"/>
            <a:ext cx="3092115" cy="888557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6CF2B-8DB2-425A-9633-EAA171FE0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8616" y="2812774"/>
            <a:ext cx="3092115" cy="1401418"/>
          </a:xfrm>
        </p:spPr>
        <p:txBody>
          <a:bodyPr>
            <a:normAutofit/>
          </a:bodyPr>
          <a:lstStyle/>
          <a:p>
            <a:r>
              <a:rPr lang="en-US" sz="2000" dirty="0"/>
              <a:t>According to the test accuracy,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Xgboost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/>
              <a:t>algorithm performs the best.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F45F0B4-181B-4701-9347-634E7B98B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216227"/>
              </p:ext>
            </p:extLst>
          </p:nvPr>
        </p:nvGraphicFramePr>
        <p:xfrm>
          <a:off x="407504" y="910811"/>
          <a:ext cx="6877878" cy="445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626">
                  <a:extLst>
                    <a:ext uri="{9D8B030D-6E8A-4147-A177-3AD203B41FA5}">
                      <a16:colId xmlns:a16="http://schemas.microsoft.com/office/drawing/2014/main" val="1728224106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245242136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404314231"/>
                    </a:ext>
                  </a:extLst>
                </a:gridCol>
              </a:tblGrid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Prediction Time (6000 observations)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027633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12266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62696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0.8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78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0.0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50900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0.10s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4437"/>
                  </a:ext>
                </a:extLst>
              </a:tr>
              <a:tr h="74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09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9220EF-5F45-4F54-AE51-86796F5E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77078"/>
            <a:ext cx="3092117" cy="610261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7EB61-FC87-4C6A-A19E-59F477EF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2" y="1548296"/>
            <a:ext cx="3092117" cy="4164164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homepage of our app.</a:t>
            </a:r>
          </a:p>
          <a:p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app includes 5 parts:</a:t>
            </a:r>
          </a:p>
          <a:p>
            <a:r>
              <a:rPr lang="en-US" dirty="0"/>
              <a:t>Welcome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Algorithm Evaluation</a:t>
            </a:r>
          </a:p>
          <a:p>
            <a:r>
              <a:rPr lang="en-US" dirty="0"/>
              <a:t>Multiple Predictions</a:t>
            </a:r>
          </a:p>
          <a:p>
            <a:r>
              <a:rPr lang="en-US" dirty="0"/>
              <a:t>Individual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F2704-AB18-403A-BE8B-85679302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1" y="599659"/>
            <a:ext cx="6277334" cy="51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31739-2515-4EE5-A232-38FAE7B1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99" y="140562"/>
            <a:ext cx="9192366" cy="5308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2335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C66B1-B7F2-460B-BCE7-108D42C0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96" y="140561"/>
            <a:ext cx="9095844" cy="5321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314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975E1-127C-4FE7-ABE5-CDE95AB8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77" y="322320"/>
            <a:ext cx="9214660" cy="50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scalloped circle">
            <a:extLst>
              <a:ext uri="{FF2B5EF4-FFF2-40B4-BE49-F238E27FC236}">
                <a16:creationId xmlns:a16="http://schemas.microsoft.com/office/drawing/2014/main" id="{B217C2AD-51B4-40CE-A71F-F5D3F846D9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>
            <a:extLst>
              <a:ext uri="{FF2B5EF4-FFF2-40B4-BE49-F238E27FC236}">
                <a16:creationId xmlns:a16="http://schemas.microsoft.com/office/drawing/2014/main" id="{6F1BF92E-23CF-4BFE-9E1F-C359BACFA3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DFEFC0-99B4-4D27-9168-1B2F659A34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C20081-2005-4B05-BEA4-EB8D4C90A3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B5C1-5BB1-4FA2-8ECD-9952349E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07B13-66C5-46EA-97F6-005ACC04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33" y="330600"/>
            <a:ext cx="9280187" cy="48030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F3DB19-5148-4739-8324-3FEA6E3077E0}"/>
              </a:ext>
            </a:extLst>
          </p:cNvPr>
          <p:cNvSpPr/>
          <p:nvPr/>
        </p:nvSpPr>
        <p:spPr>
          <a:xfrm>
            <a:off x="6261226" y="6288430"/>
            <a:ext cx="5204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https://lanceyjtcolumbia.shinyapps.io/default_payment/</a:t>
            </a:r>
          </a:p>
        </p:txBody>
      </p:sp>
    </p:spTree>
    <p:extLst>
      <p:ext uri="{BB962C8B-B14F-4D97-AF65-F5344CB8AC3E}">
        <p14:creationId xmlns:p14="http://schemas.microsoft.com/office/powerpoint/2010/main" val="290914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0B73-4274-4A2A-B7EB-63E1F071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2567"/>
            <a:ext cx="10178322" cy="1492132"/>
          </a:xfrm>
        </p:spPr>
        <p:txBody>
          <a:bodyPr/>
          <a:lstStyle/>
          <a:p>
            <a:r>
              <a:rPr lang="en-US" dirty="0"/>
              <a:t>Future 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2468-A591-44D7-9491-4F712725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9471"/>
            <a:ext cx="10178322" cy="3593591"/>
          </a:xfrm>
        </p:spPr>
        <p:txBody>
          <a:bodyPr/>
          <a:lstStyle/>
          <a:p>
            <a:r>
              <a:rPr lang="en-US" sz="2800" dirty="0"/>
              <a:t>Add “</a:t>
            </a:r>
            <a:r>
              <a:rPr lang="en-US" sz="2800" dirty="0">
                <a:solidFill>
                  <a:srgbClr val="C00000"/>
                </a:solidFill>
              </a:rPr>
              <a:t>Model Training</a:t>
            </a:r>
            <a:r>
              <a:rPr lang="en-US" sz="2800" dirty="0"/>
              <a:t>” feature in our app. </a:t>
            </a:r>
          </a:p>
          <a:p>
            <a:endParaRPr lang="en-US" sz="2800" dirty="0">
              <a:latin typeface="Giqll Sans MT (Body)"/>
            </a:endParaRPr>
          </a:p>
          <a:p>
            <a:pPr marL="0" indent="0">
              <a:buNone/>
            </a:pPr>
            <a:r>
              <a:rPr lang="en-US" sz="2800" dirty="0"/>
              <a:t>Idea: Allow user to </a:t>
            </a:r>
            <a:r>
              <a:rPr lang="en-US" sz="2800" dirty="0">
                <a:solidFill>
                  <a:srgbClr val="C00000"/>
                </a:solidFill>
              </a:rPr>
              <a:t>upload their own training dataset</a:t>
            </a:r>
            <a:r>
              <a:rPr lang="en-US" sz="2800" dirty="0"/>
              <a:t>, and we can train a </a:t>
            </a:r>
            <a:r>
              <a:rPr lang="en-US" sz="2800" dirty="0">
                <a:solidFill>
                  <a:srgbClr val="C00000"/>
                </a:solidFill>
              </a:rPr>
              <a:t>new model </a:t>
            </a:r>
            <a:r>
              <a:rPr lang="en-US" sz="2800" dirty="0"/>
              <a:t>for the user based on the data user given.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3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3251-0950-4D22-AC3D-3CAA416C3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41363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3251-0950-4D22-AC3D-3CAA416C3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419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2713-1922-42FC-B918-2A2D207D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0A0A-2EEC-4C60-B5C5-691B6297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Problem Description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 Data Preprocessing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3. Model Selection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18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2464-63F4-4E09-952E-99BBD3B2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7F77-02F1-401A-AE36-1B057730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08" y="1664898"/>
            <a:ext cx="10178322" cy="46265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    The accuracy of the result of customers’ credit card default payment is essential from the perspective of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risk management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We aimed at </a:t>
            </a:r>
            <a:r>
              <a:rPr lang="en-US" altLang="zh-CN" sz="2800" dirty="0"/>
              <a:t>predicting </a:t>
            </a:r>
            <a:r>
              <a:rPr lang="en-US" sz="2800" dirty="0"/>
              <a:t>customers’ default payments status next month and compares the predictive accuracy among different algorithms.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We also built a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Shiny App </a:t>
            </a:r>
            <a:r>
              <a:rPr lang="en-US" sz="2800" dirty="0"/>
              <a:t>for the bank to help them with better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95142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31D3-4CDF-4386-985E-8B77AAC0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2265-8B4D-48EC-9CF8-9AC950B4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77" y="1128451"/>
            <a:ext cx="10940323" cy="4223320"/>
          </a:xfrm>
        </p:spPr>
        <p:txBody>
          <a:bodyPr numCol="2">
            <a:normAutofit/>
          </a:bodyPr>
          <a:lstStyle/>
          <a:p>
            <a:r>
              <a:rPr lang="en-US" sz="2400" dirty="0"/>
              <a:t> Data Source : </a:t>
            </a:r>
            <a:r>
              <a:rPr lang="en-US" sz="2400" dirty="0">
                <a:hlinkClick r:id="rId2"/>
              </a:rPr>
              <a:t>https://archive.ics.uci.edu/ml/datasets/default+of+credit+card+clients</a:t>
            </a:r>
            <a:endParaRPr lang="en-US" sz="2400" dirty="0"/>
          </a:p>
          <a:p>
            <a:endParaRPr lang="en-US" sz="2400" dirty="0"/>
          </a:p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23 attributes</a:t>
            </a:r>
          </a:p>
          <a:p>
            <a:r>
              <a:rPr lang="en-US" sz="2400" dirty="0"/>
              <a:t>Amount of given credit</a:t>
            </a:r>
          </a:p>
          <a:p>
            <a:r>
              <a:rPr lang="en-US" sz="2400" dirty="0"/>
              <a:t>Gender</a:t>
            </a:r>
          </a:p>
          <a:p>
            <a:r>
              <a:rPr lang="en-US" sz="2400" dirty="0"/>
              <a:t>Education</a:t>
            </a:r>
          </a:p>
          <a:p>
            <a:r>
              <a:rPr lang="en-US" sz="2400" dirty="0"/>
              <a:t>Marital Status</a:t>
            </a:r>
          </a:p>
          <a:p>
            <a:r>
              <a:rPr lang="en-US" sz="2400" dirty="0"/>
              <a:t>Age</a:t>
            </a:r>
          </a:p>
          <a:p>
            <a:r>
              <a:rPr lang="en-US" sz="2400" dirty="0"/>
              <a:t>History of past payment (last 6  months)</a:t>
            </a:r>
          </a:p>
          <a:p>
            <a:r>
              <a:rPr lang="en-US" sz="2400" dirty="0"/>
              <a:t>Amount of bill statement (last 6 months)</a:t>
            </a:r>
          </a:p>
          <a:p>
            <a:r>
              <a:rPr lang="en-US" sz="2400" dirty="0"/>
              <a:t>Amount of previous payment (last 6 months)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BD507-2CD3-436C-8014-4A388F39483C}"/>
              </a:ext>
            </a:extLst>
          </p:cNvPr>
          <p:cNvSpPr txBox="1"/>
          <p:nvPr/>
        </p:nvSpPr>
        <p:spPr>
          <a:xfrm>
            <a:off x="1013791" y="5289744"/>
            <a:ext cx="9866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Divide data into training set 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24,000 observations</a:t>
            </a:r>
            <a:r>
              <a:rPr lang="en-US" sz="2400" dirty="0"/>
              <a:t>) and test et (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6,000 observations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06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2606-26A1-4E5E-8DD1-E4B0DE96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A3FF-56BC-4247-B5FC-F18984BD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4286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1. SVM (radial basis function kernel)</a:t>
            </a:r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cost </a:t>
            </a:r>
            <a:r>
              <a:rPr lang="en-US" sz="2800" dirty="0"/>
              <a:t>&amp;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gamma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range of cost: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10^(-6:2)</a:t>
            </a:r>
          </a:p>
          <a:p>
            <a:pPr marL="0" indent="0">
              <a:buNone/>
            </a:pPr>
            <a:r>
              <a:rPr lang="en-US" sz="2800" dirty="0"/>
              <a:t>range of gamma: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10^(-4:4)</a:t>
            </a:r>
          </a:p>
          <a:p>
            <a:endParaRPr lang="en-US" sz="2800" dirty="0"/>
          </a:p>
          <a:p>
            <a:r>
              <a:rPr lang="en-US" sz="2800" dirty="0"/>
              <a:t>Best parameters: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cost = 10, gamma = 0.001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5EB84-4E17-4446-88A1-84A2FBBC1F29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420425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2. Random Forest</a:t>
            </a:r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 : 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sz="2800" dirty="0"/>
              <a:t> &amp;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ntree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range of </a:t>
            </a:r>
            <a:r>
              <a:rPr lang="en-US" sz="2800" dirty="0" err="1"/>
              <a:t>mtry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1,2,3,4</a:t>
            </a:r>
          </a:p>
          <a:p>
            <a:pPr marL="0" indent="0">
              <a:buNone/>
            </a:pPr>
            <a:r>
              <a:rPr lang="en-US" sz="2800" dirty="0"/>
              <a:t>range of </a:t>
            </a:r>
            <a:r>
              <a:rPr lang="en-US" sz="2800" dirty="0" err="1"/>
              <a:t>ntree</a:t>
            </a:r>
            <a:r>
              <a:rPr lang="en-US" sz="2800" dirty="0"/>
              <a:t>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100, 200, 300, …, 1000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Best parameters: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mtry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2,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</a:rPr>
              <a:t>ntree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= 600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4BF19-00FF-4C42-A4BC-584EAEA3584A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5436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7319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 </a:t>
            </a:r>
            <a:r>
              <a:rPr lang="en-US" sz="2800" dirty="0" err="1"/>
              <a:t>Xgboost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Tunning</a:t>
            </a:r>
            <a:r>
              <a:rPr lang="en-US" sz="2800" dirty="0"/>
              <a:t> parameters : 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eta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gamma </a:t>
            </a:r>
            <a:r>
              <a:rPr lang="en-US" sz="2800" dirty="0"/>
              <a:t>&amp;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max depth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range of eta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0.3, 0.5, 0.7</a:t>
            </a:r>
          </a:p>
          <a:p>
            <a:pPr marL="0" indent="0">
              <a:buNone/>
            </a:pPr>
            <a:r>
              <a:rPr lang="en-US" sz="2800" dirty="0"/>
              <a:t>range of gamma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0, 0.5, 1</a:t>
            </a:r>
          </a:p>
          <a:p>
            <a:pPr marL="0" indent="0">
              <a:buNone/>
            </a:pPr>
            <a:r>
              <a:rPr lang="en-US" sz="2800" dirty="0"/>
              <a:t>range of max depth 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2, 3, 4, …, 10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Best parameters: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eta = 0.5, gamma = 0.5, max depth = 4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32296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4. L</a:t>
            </a:r>
            <a:r>
              <a:rPr lang="en-US" altLang="zh-CN" sz="2800" dirty="0"/>
              <a:t>ogistic Regression</a:t>
            </a:r>
            <a:endParaRPr lang="en-US" sz="28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67686-7B51-4904-BD85-820C7178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67" y="2070878"/>
            <a:ext cx="9312244" cy="30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31A81-FFAC-47F2-B3E8-1E7C481BDD29}"/>
              </a:ext>
            </a:extLst>
          </p:cNvPr>
          <p:cNvSpPr txBox="1"/>
          <p:nvPr/>
        </p:nvSpPr>
        <p:spPr>
          <a:xfrm>
            <a:off x="1639957" y="5327373"/>
            <a:ext cx="816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AUC:  </a:t>
            </a:r>
            <a:r>
              <a:rPr lang="en-US" dirty="0">
                <a:solidFill>
                  <a:srgbClr val="C00000"/>
                </a:solidFill>
              </a:rPr>
              <a:t>Area under the ROC curve</a:t>
            </a:r>
            <a:r>
              <a:rPr lang="en-US" dirty="0"/>
              <a:t> - assessing discrimination in logistic regression</a:t>
            </a:r>
          </a:p>
          <a:p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8DD2-D855-41D7-B4FF-84896BF8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6450-6F5D-49B2-969D-3882A6F6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1986"/>
            <a:ext cx="10178322" cy="504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5. Neural Network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Size : </a:t>
            </a:r>
            <a:r>
              <a:rPr lang="en-US" sz="2800" dirty="0">
                <a:solidFill>
                  <a:srgbClr val="C00000"/>
                </a:solidFill>
              </a:rPr>
              <a:t>Number of units in the hidden layer </a:t>
            </a:r>
            <a:r>
              <a:rPr lang="en-US" sz="2800" dirty="0"/>
              <a:t>(Choose 2 from 1 to 5)</a:t>
            </a:r>
          </a:p>
          <a:p>
            <a:pPr marL="0" indent="0">
              <a:buNone/>
            </a:pPr>
            <a:r>
              <a:rPr lang="en-US" sz="2800" dirty="0"/>
              <a:t>Decay : </a:t>
            </a:r>
            <a:r>
              <a:rPr lang="en-US" sz="2800" dirty="0">
                <a:solidFill>
                  <a:srgbClr val="C00000"/>
                </a:solidFill>
              </a:rPr>
              <a:t>parameter for weight decay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(0.1)</a:t>
            </a:r>
          </a:p>
          <a:p>
            <a:pPr marL="0" indent="0">
              <a:buNone/>
            </a:pPr>
            <a:r>
              <a:rPr lang="en-US" sz="2800" dirty="0" err="1"/>
              <a:t>Maxit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C00000"/>
                </a:solidFill>
              </a:rPr>
              <a:t>maximum number of iterations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(200)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E150-0262-4F51-9DE6-0918704E7624}"/>
              </a:ext>
            </a:extLst>
          </p:cNvPr>
          <p:cNvSpPr txBox="1"/>
          <p:nvPr/>
        </p:nvSpPr>
        <p:spPr>
          <a:xfrm>
            <a:off x="2524539" y="6290949"/>
            <a:ext cx="92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For each algorithm, use 5-folds cross validation to choose the best parameter.</a:t>
            </a:r>
          </a:p>
        </p:txBody>
      </p:sp>
    </p:spTree>
    <p:extLst>
      <p:ext uri="{BB962C8B-B14F-4D97-AF65-F5344CB8AC3E}">
        <p14:creationId xmlns:p14="http://schemas.microsoft.com/office/powerpoint/2010/main" val="4975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328</TotalTime>
  <Words>575</Words>
  <Application>Microsoft Office PowerPoint</Application>
  <PresentationFormat>Widescreen</PresentationFormat>
  <Paragraphs>118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Giqll Sans MT (Body)</vt:lpstr>
      <vt:lpstr>华文中宋</vt:lpstr>
      <vt:lpstr>Arial</vt:lpstr>
      <vt:lpstr>Bookman Old Style</vt:lpstr>
      <vt:lpstr>Calibri</vt:lpstr>
      <vt:lpstr>Gill Sans MT</vt:lpstr>
      <vt:lpstr>Impact</vt:lpstr>
      <vt:lpstr>Badge</vt:lpstr>
      <vt:lpstr>Default of credit card modeling and visualization</vt:lpstr>
      <vt:lpstr>Category</vt:lpstr>
      <vt:lpstr>Problem Description</vt:lpstr>
      <vt:lpstr>Data preprocessing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Visualization</vt:lpstr>
      <vt:lpstr>Visualization</vt:lpstr>
      <vt:lpstr>Visualization</vt:lpstr>
      <vt:lpstr>Visualization</vt:lpstr>
      <vt:lpstr>Visualization</vt:lpstr>
      <vt:lpstr>Future plan 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of credit card modeling and visualization</dc:title>
  <dc:creator>Office 365</dc:creator>
  <cp:lastModifiedBy>Office 365</cp:lastModifiedBy>
  <cp:revision>22</cp:revision>
  <dcterms:created xsi:type="dcterms:W3CDTF">2018-04-25T05:04:43Z</dcterms:created>
  <dcterms:modified xsi:type="dcterms:W3CDTF">2018-04-25T22:14:40Z</dcterms:modified>
</cp:coreProperties>
</file>