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8" r:id="rId3"/>
    <p:sldId id="259" r:id="rId4"/>
    <p:sldId id="260" r:id="rId5"/>
    <p:sldId id="264" r:id="rId6"/>
    <p:sldId id="263" r:id="rId7"/>
    <p:sldId id="265" r:id="rId8"/>
  </p:sldIdLst>
  <p:sldSz cx="9144000" cy="5143500" type="screen16x9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4C"/>
    <a:srgbClr val="FF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4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7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0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1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8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1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28"/>
            <a:ext cx="3276600" cy="2313078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588"/>
            <a:ext cx="3383973" cy="32389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513"/>
            <a:ext cx="3383973" cy="17136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001"/>
            <a:ext cx="3366029" cy="1152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7242175" y="635"/>
            <a:ext cx="1929130" cy="1367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6" name="文本框 13"/>
          <p:cNvSpPr txBox="1"/>
          <p:nvPr/>
        </p:nvSpPr>
        <p:spPr>
          <a:xfrm>
            <a:off x="2887212" y="1329690"/>
            <a:ext cx="52857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44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PRECTITVE ANALYSIS</a:t>
            </a:r>
            <a:endParaRPr lang="en-US" altLang="zh-CN" sz="4400" dirty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4802345" y="3290126"/>
            <a:ext cx="337060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GROUP 10</a:t>
            </a:r>
          </a:p>
          <a:p>
            <a:pPr algn="r"/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Nelson Lin,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zeyu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Yang,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Liwei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Zhang, Max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karsok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Feng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Su</a:t>
            </a:r>
          </a:p>
          <a:p>
            <a:pPr algn="r"/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4877768" y="2985303"/>
            <a:ext cx="329518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IMAGE SUPER RESOLUTION </a:t>
            </a:r>
            <a:endParaRPr lang="en-US" altLang="zh-CN" sz="139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1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0800000">
            <a:off x="18415" y="3776980"/>
            <a:ext cx="1929130" cy="136715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1869716" y="450"/>
            <a:ext cx="7259996" cy="51435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222319" y="1420491"/>
            <a:ext cx="3407568" cy="460262"/>
            <a:chOff x="6238875" y="1685854"/>
            <a:chExt cx="4543424" cy="613682"/>
          </a:xfrm>
        </p:grpSpPr>
        <p:grpSp>
          <p:nvGrpSpPr>
            <p:cNvPr id="4" name="组合 3"/>
            <p:cNvGrpSpPr/>
            <p:nvPr/>
          </p:nvGrpSpPr>
          <p:grpSpPr>
            <a:xfrm>
              <a:off x="6915848" y="1685854"/>
              <a:ext cx="3866451" cy="613682"/>
              <a:chOff x="3304037" y="341972"/>
              <a:chExt cx="3866451" cy="61368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04038" y="341972"/>
                <a:ext cx="2221122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Baseline </a:t>
                </a:r>
                <a:r>
                  <a:rPr lang="en-US" altLang="zh-CN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Model</a:t>
                </a:r>
                <a:endParaRPr kumimoji="0" lang="zh-CN" altLang="en-US" sz="1500" b="1" i="0" u="none" strike="noStrike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304037" y="675407"/>
                <a:ext cx="3866451" cy="28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presentation and make it into a film to used wider field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rgbClr val="FFB80D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78370" y="1778617"/>
                <a:ext cx="474855" cy="35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01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222319" y="2144391"/>
            <a:ext cx="3407568" cy="460262"/>
            <a:chOff x="6238875" y="2651054"/>
            <a:chExt cx="4543424" cy="613682"/>
          </a:xfrm>
        </p:grpSpPr>
        <p:grpSp>
          <p:nvGrpSpPr>
            <p:cNvPr id="11" name="组合 10"/>
            <p:cNvGrpSpPr/>
            <p:nvPr/>
          </p:nvGrpSpPr>
          <p:grpSpPr>
            <a:xfrm>
              <a:off x="6915848" y="2651054"/>
              <a:ext cx="3866451" cy="613682"/>
              <a:chOff x="3304037" y="341972"/>
              <a:chExt cx="3866451" cy="61368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3304038" y="341972"/>
                <a:ext cx="3738032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500" b="1" i="0" u="none" strike="noStrike" cap="none" spc="0" normalizeH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Advanced</a:t>
                </a:r>
                <a:r>
                  <a:rPr kumimoji="0" lang="en-US" altLang="zh-CN" sz="1500" b="1" i="0" u="none" strike="noStrike" cap="none" spc="0" normalizeH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Model &amp; Results</a:t>
                </a:r>
                <a:endParaRPr kumimoji="0" lang="zh-CN" altLang="en-US" sz="1500" b="1" i="0" u="none" strike="noStrike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304037" y="675407"/>
                <a:ext cx="3866451" cy="28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presentation and make it into a film to used wider field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38875" y="2670175"/>
                <a:ext cx="533400" cy="533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278370" y="2750349"/>
                <a:ext cx="474855" cy="35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02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5387618" y="1752434"/>
            <a:ext cx="214963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</a:p>
        </p:txBody>
      </p:sp>
      <p:sp>
        <p:nvSpPr>
          <p:cNvPr id="32" name="矩形 31"/>
          <p:cNvSpPr/>
          <p:nvPr/>
        </p:nvSpPr>
        <p:spPr>
          <a:xfrm>
            <a:off x="5625742" y="1235619"/>
            <a:ext cx="1673385" cy="599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262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6193155" y="635"/>
            <a:ext cx="2931160" cy="207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9953" y="1356360"/>
            <a:ext cx="528574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8000" dirty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Baseline </a:t>
            </a:r>
            <a:r>
              <a:rPr lang="en-US" altLang="zh-CN" sz="28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</a:p>
          <a:p>
            <a:pPr algn="ctr">
              <a:lnSpc>
                <a:spcPct val="90000"/>
              </a:lnSpc>
            </a:pPr>
            <a:endParaRPr lang="en-US" altLang="zh-CN" sz="2800" dirty="0" smtClean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3089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1"/>
          <p:cNvSpPr txBox="1"/>
          <p:nvPr/>
        </p:nvSpPr>
        <p:spPr>
          <a:xfrm>
            <a:off x="3080743" y="263552"/>
            <a:ext cx="298251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3242" y="926996"/>
            <a:ext cx="816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 is a machine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 for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regression and classification problems, which produces a prediction model in the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form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an 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weak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234" y="2198748"/>
            <a:ext cx="235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GBM combine the outputs</a:t>
            </a:r>
            <a:r>
              <a:rPr lang="en-US" altLang="zh-CN" dirty="0"/>
              <a:t> </a:t>
            </a:r>
            <a:r>
              <a:rPr lang="en-US" altLang="zh-CN" dirty="0" smtClean="0"/>
              <a:t>of many weak classifiers to produce a powerful committee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advTm="2247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6193155" y="635"/>
            <a:ext cx="2931160" cy="207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9953" y="1356360"/>
            <a:ext cx="528574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dirty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Advanced </a:t>
            </a:r>
            <a:r>
              <a:rPr lang="en-US" altLang="zh-CN" sz="2800" dirty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Model &amp; Results</a:t>
            </a:r>
          </a:p>
        </p:txBody>
      </p:sp>
    </p:spTree>
  </p:cSld>
  <p:clrMapOvr>
    <a:masterClrMapping/>
  </p:clrMapOvr>
  <p:transition advTm="276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3543" y="263552"/>
            <a:ext cx="3896915" cy="615553"/>
            <a:chOff x="1598613" y="344224"/>
            <a:chExt cx="5195887" cy="820738"/>
          </a:xfrm>
        </p:grpSpPr>
        <p:sp>
          <p:nvSpPr>
            <p:cNvPr id="19" name="TextBox 11"/>
            <p:cNvSpPr txBox="1"/>
            <p:nvPr/>
          </p:nvSpPr>
          <p:spPr>
            <a:xfrm>
              <a:off x="2208213" y="344224"/>
              <a:ext cx="397668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XGBoost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1598613" y="742832"/>
              <a:ext cx="5195887" cy="21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endParaRPr lang="en-US" sz="800" dirty="0" err="1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5963910" y="3638727"/>
            <a:ext cx="445976" cy="445975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5525568" y="3117513"/>
            <a:ext cx="685865" cy="684773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4789547" y="1547329"/>
            <a:ext cx="1112212" cy="1111121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714209" y="1180955"/>
            <a:ext cx="806899" cy="806899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413157" y="1649829"/>
            <a:ext cx="445976" cy="445975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5690221" y="2019474"/>
            <a:ext cx="1279044" cy="1277954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13990" y="2744593"/>
            <a:ext cx="899584" cy="1788262"/>
            <a:chOff x="3987801" y="4254500"/>
            <a:chExt cx="1309688" cy="2603499"/>
          </a:xfrm>
          <a:solidFill>
            <a:schemeClr val="accent1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/>
          <p:nvPr/>
        </p:nvSpPr>
        <p:spPr bwMode="auto">
          <a:xfrm>
            <a:off x="5860324" y="2189578"/>
            <a:ext cx="938838" cy="937748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30"/>
          <p:cNvSpPr/>
          <p:nvPr/>
        </p:nvSpPr>
        <p:spPr bwMode="auto">
          <a:xfrm>
            <a:off x="4947656" y="1705440"/>
            <a:ext cx="795995" cy="794904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8"/>
          <p:cNvSpPr/>
          <p:nvPr/>
        </p:nvSpPr>
        <p:spPr bwMode="auto">
          <a:xfrm>
            <a:off x="5851601" y="1318345"/>
            <a:ext cx="533208" cy="533207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66"/>
          <p:cNvSpPr/>
          <p:nvPr/>
        </p:nvSpPr>
        <p:spPr bwMode="auto">
          <a:xfrm>
            <a:off x="5671683" y="3263626"/>
            <a:ext cx="393637" cy="393636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094760" y="3777205"/>
            <a:ext cx="178826" cy="166832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86"/>
          <p:cNvSpPr>
            <a:spLocks noEditPoints="1"/>
          </p:cNvSpPr>
          <p:nvPr/>
        </p:nvSpPr>
        <p:spPr bwMode="auto">
          <a:xfrm>
            <a:off x="6544005" y="1789400"/>
            <a:ext cx="178826" cy="166832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5236613" y="1994396"/>
            <a:ext cx="216990" cy="216990"/>
          </a:xfrm>
          <a:prstGeom prst="ellipse">
            <a:avLst/>
          </a:prstGeom>
          <a:noFill/>
          <a:ln w="122238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6211433" y="2533056"/>
            <a:ext cx="249703" cy="250793"/>
          </a:xfrm>
          <a:prstGeom prst="ellipse">
            <a:avLst/>
          </a:prstGeom>
          <a:noFill/>
          <a:ln w="139700" cap="flat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6045693" y="1512436"/>
            <a:ext cx="147205" cy="147204"/>
          </a:xfrm>
          <a:prstGeom prst="ellipse">
            <a:avLst/>
          </a:prstGeom>
          <a:noFill/>
          <a:ln w="10477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5793809" y="3387932"/>
            <a:ext cx="147205" cy="146114"/>
          </a:xfrm>
          <a:prstGeom prst="ellipse">
            <a:avLst/>
          </a:prstGeom>
          <a:noFill/>
          <a:ln w="87313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24"/>
          <p:cNvGrpSpPr/>
          <p:nvPr/>
        </p:nvGrpSpPr>
        <p:grpSpPr>
          <a:xfrm>
            <a:off x="6466329" y="2861266"/>
            <a:ext cx="1043777" cy="1667228"/>
            <a:chOff x="6684587" y="4424362"/>
            <a:chExt cx="1519615" cy="2427287"/>
          </a:xfrm>
          <a:solidFill>
            <a:schemeClr val="accent1"/>
          </a:solidFill>
        </p:grpSpPr>
        <p:sp>
          <p:nvSpPr>
            <p:cNvPr id="30" name="Freeform 25"/>
            <p:cNvSpPr/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33674" y="2339506"/>
            <a:ext cx="298772" cy="318944"/>
            <a:chOff x="9159875" y="1647825"/>
            <a:chExt cx="434975" cy="464344"/>
          </a:xfrm>
          <a:solidFill>
            <a:schemeClr val="accent3"/>
          </a:solidFill>
        </p:grpSpPr>
        <p:sp>
          <p:nvSpPr>
            <p:cNvPr id="81" name="AutoShape 78"/>
            <p:cNvSpPr/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AutoShape 79"/>
            <p:cNvSpPr/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80"/>
            <p:cNvSpPr/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3152" y="1555093"/>
            <a:ext cx="319489" cy="299316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85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33697" y="3110038"/>
            <a:ext cx="318944" cy="249158"/>
            <a:chOff x="2581275" y="1710532"/>
            <a:chExt cx="464344" cy="362744"/>
          </a:xfrm>
          <a:solidFill>
            <a:schemeClr val="accent4"/>
          </a:solidFill>
        </p:grpSpPr>
        <p:sp>
          <p:nvSpPr>
            <p:cNvPr id="92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16520" y="1454865"/>
            <a:ext cx="1933825" cy="261918"/>
            <a:chOff x="8676119" y="2245064"/>
            <a:chExt cx="3378732" cy="381320"/>
          </a:xfrm>
        </p:grpSpPr>
        <p:sp>
          <p:nvSpPr>
            <p:cNvPr id="100" name="TextBox 99"/>
            <p:cNvSpPr txBox="1"/>
            <p:nvPr/>
          </p:nvSpPr>
          <p:spPr>
            <a:xfrm>
              <a:off x="8683445" y="2245064"/>
              <a:ext cx="114" cy="2563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676119" y="2479916"/>
              <a:ext cx="3378732" cy="1464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216520" y="2716205"/>
            <a:ext cx="1933825" cy="244717"/>
            <a:chOff x="8676119" y="2270107"/>
            <a:chExt cx="3378732" cy="356279"/>
          </a:xfrm>
        </p:grpSpPr>
        <p:sp>
          <p:nvSpPr>
            <p:cNvPr id="118" name="TextBox 117"/>
            <p:cNvSpPr txBox="1"/>
            <p:nvPr/>
          </p:nvSpPr>
          <p:spPr>
            <a:xfrm>
              <a:off x="8683445" y="2270107"/>
              <a:ext cx="114" cy="256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76119" y="2479917"/>
              <a:ext cx="3378732" cy="146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16520" y="3320488"/>
            <a:ext cx="1933825" cy="254617"/>
            <a:chOff x="8676119" y="2255696"/>
            <a:chExt cx="3378732" cy="370692"/>
          </a:xfrm>
        </p:grpSpPr>
        <p:sp>
          <p:nvSpPr>
            <p:cNvPr id="121" name="TextBox 120"/>
            <p:cNvSpPr txBox="1"/>
            <p:nvPr/>
          </p:nvSpPr>
          <p:spPr>
            <a:xfrm>
              <a:off x="8683445" y="2255696"/>
              <a:ext cx="114" cy="256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76119" y="2479919"/>
              <a:ext cx="3378732" cy="146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828427" y="1033063"/>
            <a:ext cx="17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ADVANTAGES:</a:t>
            </a:r>
          </a:p>
        </p:txBody>
      </p:sp>
      <p:sp>
        <p:nvSpPr>
          <p:cNvPr id="66" name="矩形 65"/>
          <p:cNvSpPr/>
          <p:nvPr/>
        </p:nvSpPr>
        <p:spPr>
          <a:xfrm>
            <a:off x="2247036" y="1547329"/>
            <a:ext cx="154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Regularization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286487" y="2294412"/>
            <a:ext cx="1588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 Flexibility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265248" y="3105763"/>
            <a:ext cx="2041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Built-in Cross-Validation</a:t>
            </a:r>
            <a:endParaRPr lang="zh-CN" altLang="en-US" dirty="0"/>
          </a:p>
        </p:txBody>
      </p:sp>
    </p:spTree>
  </p:cSld>
  <p:clrMapOvr>
    <a:masterClrMapping/>
  </p:clrMapOvr>
  <p:transition advTm="1685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3" grpId="0" bldLvl="0" animBg="1"/>
      <p:bldP spid="3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5" grpId="0" bldLvl="0" animBg="1"/>
      <p:bldP spid="16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3543" y="263552"/>
            <a:ext cx="3896915" cy="458039"/>
            <a:chOff x="1598613" y="344224"/>
            <a:chExt cx="5195887" cy="610719"/>
          </a:xfrm>
        </p:grpSpPr>
        <p:sp>
          <p:nvSpPr>
            <p:cNvPr id="19" name="TextBox 11"/>
            <p:cNvSpPr txBox="1"/>
            <p:nvPr/>
          </p:nvSpPr>
          <p:spPr>
            <a:xfrm>
              <a:off x="2208213" y="344224"/>
              <a:ext cx="3976687" cy="4097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Results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1598613" y="742832"/>
              <a:ext cx="5195887" cy="21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endParaRPr lang="en-US" sz="800" dirty="0" err="1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" y="1106754"/>
            <a:ext cx="4724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186" y="3617595"/>
            <a:ext cx="777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Conclusion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XGBoost</a:t>
            </a:r>
            <a:r>
              <a:rPr lang="en-US" altLang="zh-CN" dirty="0" smtClean="0"/>
              <a:t> decreases running time by 91% and only sacrifices a 6.3% decline in PSNR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ransition advTm="3978"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2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80D"/>
      </a:accent1>
      <a:accent2>
        <a:srgbClr val="22374C"/>
      </a:accent2>
      <a:accent3>
        <a:srgbClr val="FFB80D"/>
      </a:accent3>
      <a:accent4>
        <a:srgbClr val="22374C"/>
      </a:accent4>
      <a:accent5>
        <a:srgbClr val="FFB80D"/>
      </a:accent5>
      <a:accent6>
        <a:srgbClr val="22374C"/>
      </a:accent6>
      <a:hlink>
        <a:srgbClr val="FFB80D"/>
      </a:hlink>
      <a:folHlink>
        <a:srgbClr val="22374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112</Words>
  <Application>Microsoft Office PowerPoint</Application>
  <PresentationFormat>全屏显示(16:9)</PresentationFormat>
  <Paragraphs>33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Alienware</cp:lastModifiedBy>
  <cp:revision>27</cp:revision>
  <dcterms:created xsi:type="dcterms:W3CDTF">2017-07-25T02:42:00Z</dcterms:created>
  <dcterms:modified xsi:type="dcterms:W3CDTF">2019-03-27T18:42:04Z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