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9" r:id="rId4"/>
    <p:sldId id="282" r:id="rId5"/>
    <p:sldId id="280" r:id="rId6"/>
    <p:sldId id="283" r:id="rId7"/>
    <p:sldId id="281" r:id="rId8"/>
    <p:sldId id="284" r:id="rId9"/>
    <p:sldId id="285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3A2CB-3E7B-4AB8-93E6-2E00E360DE6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05059-ED86-45BB-9C11-3437844E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6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44D8-F291-46C4-B550-BD3520F32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640BA-3BCD-4AFB-9464-6289CF36D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AEFA-917D-43BF-911F-4E05CF5F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869F7-CCAE-4610-910D-55D300BD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C0266-E3EF-490F-8353-EDD3B0E5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8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7C2A-69E1-4715-B215-0A426F66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11DCD-185E-4405-8B7E-6D444A445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A3D3F-C81F-4C7A-B6FD-30B5280C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167BC-FF10-48BE-92FB-253B901D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D9DB9-E454-474C-9D9F-C126BA7E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1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AC1DA-A0E2-44CD-BFE9-D6CA832DA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4364A-21CC-4326-AC47-5FFD5A9F3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D700A-08D4-4B8B-AE19-6DCE4928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61326-233A-4604-A751-7AE07E8F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6F1B-BCF4-40FB-BE29-0D858A57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2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2325-9A0D-409E-9A4D-806EB949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68229-5170-4752-910E-0B74328A4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CD3F4-B4C5-4CD4-AF99-EB827740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6612D-459F-4741-AB2E-4D434F37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013C3-5BC8-4FDA-A127-55227C9D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4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BBF1-3E08-4F14-8917-3CC2A0FF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3BB7A-0E38-43FA-AEC6-B7E3BF808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096FD-1C11-42C8-8FC2-8BA686C4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2691D-F3F3-484C-AE1F-1C244827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354DD-86CF-47DE-B9F0-15028AF8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3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B49D-9B55-4687-A4C0-49C109DC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0DE4F-11CC-4C57-AAB6-7E23225F9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21390-254D-4A78-A958-ECAACCF4E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EDD93-9CB8-43CD-A7B2-37EA46F2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23B26-F835-44AA-9013-2F74C588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7FA87-F9CA-4DE5-A8DD-29874430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1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91A7-A832-467D-BC49-A2764271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ADD3C-2AA9-49C6-93A3-DA142D0C5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31190-12DF-41FF-9D73-85A42E339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AB01B-1131-497E-80C7-9C65178F5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61FBA-234D-4055-A9CB-B625C78CD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D433F-7EFD-4AE4-A771-D88134F3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B3DEE-8D4C-46EB-9F29-C85D0ECB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BAACC8-AA82-4AF5-97EB-17C23268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1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BF59-6550-4EC8-B07D-57D17089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0E11C-23DA-4D99-A9DC-CAD2499D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0246B-47D8-4988-AAED-8353ADA5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DB017-F699-45C4-92FA-A46D59C2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8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7D3CB-AA6D-4FAB-BE1C-F64A95F5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BA7E0-9865-43CF-B5DB-FAE24F8E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3F747-D1DB-4083-A5A6-CEEFD673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9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E9B6-68FA-45E5-A9C7-F222B0EBC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ACBF9-B5F4-4D51-80EC-B1CE0B290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2C069-77B4-4E97-8C18-1F9F2C6B0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F1BF2-9E3B-4CA6-B545-DBB8B401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48E89-8BA3-4E1B-9F00-D2461B8F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22A95-DF71-41B8-B1AE-A738E8B1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7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F24E-E913-469D-9FFA-09D54424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B8274-62D3-47A5-90C7-9672A08C2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C9A36-BA5E-4EC3-A824-9AEDED004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A9F96-DDAE-4EDA-9C5D-034E262A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7E178-8A7F-40A1-9A75-D8BB848A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93C92-AA54-403F-9A79-EFCEB612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3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AD9A8-E8E6-42E3-BF40-8E74FF07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FC7C2-D2DD-47CB-84C3-035982848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90572-3027-4B20-81FE-F1FF555DF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56494-EEAE-4CEF-8451-07709108A245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0947D-D1AF-4D94-ABC7-85F1EBC85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3D981-1298-40C3-BA33-17A433BA3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0F148-3AA1-4B4A-A1B2-C2296FC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9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F1563B-6052-40F6-B2DF-6FFE482E8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3578" y="1812406"/>
            <a:ext cx="6319837" cy="203105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Image </a:t>
            </a:r>
            <a:br>
              <a:rPr lang="en-US" sz="48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sz="48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Super-Resolution</a:t>
            </a:r>
            <a:br>
              <a:rPr lang="en-US" sz="48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sz="2800" dirty="0">
                <a:solidFill>
                  <a:srgbClr val="FFFFFF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-- Predictive Modelling</a:t>
            </a:r>
            <a:endParaRPr lang="en-US" sz="4800" dirty="0">
              <a:solidFill>
                <a:srgbClr val="FFFFFF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111CD-B6D3-40D1-B7C4-5ABE2872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8221" y="4550967"/>
            <a:ext cx="6105194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2019 Group 11</a:t>
            </a:r>
          </a:p>
          <a:p>
            <a:r>
              <a:rPr lang="en-US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Presented by Yiyang Zeng</a:t>
            </a:r>
          </a:p>
        </p:txBody>
      </p:sp>
    </p:spTree>
    <p:extLst>
      <p:ext uri="{BB962C8B-B14F-4D97-AF65-F5344CB8AC3E}">
        <p14:creationId xmlns:p14="http://schemas.microsoft.com/office/powerpoint/2010/main" val="128760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52B211-62B1-40EF-8BEC-354E28002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+mn-lt"/>
                <a:cs typeface="Aharoni" panose="02010803020104030203" pitchFamily="2" charset="-79"/>
              </a:rPr>
              <a:t>Potential</a:t>
            </a:r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Improvement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21975F78-BC83-4D99-BC3B-505762B5E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F84DC-FF66-4846-AEDC-B09E8157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450" y="2421682"/>
            <a:ext cx="6534150" cy="363928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Variance-Based Sampling Strategy vs Random Selection during Feature Extraction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More Vectorization on Feature Extraction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Deep Learning Models (CNN) vs Machine Learning Models (Boosted Gradient Machines)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27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763E8-9101-4991-9378-EAF13B89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1DC6BC6B-BEA4-4719-90B2-1D1458999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FC26B7-DF76-4E92-AB3E-EFA6D8CC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4DFB2-CB02-483A-A8D5-3346852B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788" y="714393"/>
            <a:ext cx="6118356" cy="5548314"/>
          </a:xfrm>
        </p:spPr>
        <p:txBody>
          <a:bodyPr anchor="ctr">
            <a:normAutofit/>
          </a:bodyPr>
          <a:lstStyle/>
          <a:p>
            <a:r>
              <a:rPr lang="en-US" sz="2400" u="sng" dirty="0">
                <a:solidFill>
                  <a:srgbClr val="000000"/>
                </a:solidFill>
              </a:rPr>
              <a:t>Mission</a:t>
            </a:r>
            <a:r>
              <a:rPr lang="en-US" sz="2400" dirty="0">
                <a:solidFill>
                  <a:srgbClr val="000000"/>
                </a:solidFill>
              </a:rPr>
              <a:t>: to create an mobile AI program that can enhance the resolution of blurry and low-resolution images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u="sng" dirty="0">
                <a:solidFill>
                  <a:srgbClr val="000000"/>
                </a:solidFill>
              </a:rPr>
              <a:t>Task</a:t>
            </a:r>
            <a:r>
              <a:rPr lang="en-US" sz="2400" dirty="0">
                <a:solidFill>
                  <a:srgbClr val="000000"/>
                </a:solidFill>
              </a:rPr>
              <a:t>: to build machine learning models that can translate pixels of low-resolution images into the ones of high-resolution images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u="sng" dirty="0">
                <a:solidFill>
                  <a:srgbClr val="000000"/>
                </a:solidFill>
              </a:rPr>
              <a:t>Evaluation Metric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Computational Efficiency: Running Time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Predicting Power: PSNR</a:t>
            </a:r>
          </a:p>
        </p:txBody>
      </p:sp>
    </p:spTree>
    <p:extLst>
      <p:ext uri="{BB962C8B-B14F-4D97-AF65-F5344CB8AC3E}">
        <p14:creationId xmlns:p14="http://schemas.microsoft.com/office/powerpoint/2010/main" val="94519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C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F4B05D45-C902-4919-A855-928F93408DF3}"/>
              </a:ext>
            </a:extLst>
          </p:cNvPr>
          <p:cNvSpPr/>
          <p:nvPr/>
        </p:nvSpPr>
        <p:spPr>
          <a:xfrm>
            <a:off x="4713642" y="720774"/>
            <a:ext cx="2457450" cy="151447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7B83B37-377D-4050-9F01-64F30E31EA5E}"/>
              </a:ext>
            </a:extLst>
          </p:cNvPr>
          <p:cNvSpPr/>
          <p:nvPr/>
        </p:nvSpPr>
        <p:spPr>
          <a:xfrm>
            <a:off x="2202334" y="2927300"/>
            <a:ext cx="2967038" cy="18954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Baseline Model:</a:t>
            </a:r>
          </a:p>
          <a:p>
            <a:pPr algn="ctr"/>
            <a:r>
              <a:rPr lang="en-US" dirty="0"/>
              <a:t>Generalized Boosted Regression Modeling (GBM)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D50E51C-1515-4563-BFD6-4F61F82F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251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Overview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924233-F252-4084-8E29-312033D19391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 flipH="1">
            <a:off x="3685853" y="2235249"/>
            <a:ext cx="2256514" cy="6920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Arrow: Notched Right 28">
            <a:extLst>
              <a:ext uri="{FF2B5EF4-FFF2-40B4-BE49-F238E27FC236}">
                <a16:creationId xmlns:a16="http://schemas.microsoft.com/office/drawing/2014/main" id="{68583F3D-3DEA-4593-99B7-055C9CE94F7F}"/>
              </a:ext>
            </a:extLst>
          </p:cNvPr>
          <p:cNvSpPr/>
          <p:nvPr/>
        </p:nvSpPr>
        <p:spPr>
          <a:xfrm>
            <a:off x="5206608" y="3629298"/>
            <a:ext cx="1661789" cy="611551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89E368-3B4A-400C-8CD7-4612A10C61DE}"/>
              </a:ext>
            </a:extLst>
          </p:cNvPr>
          <p:cNvSpPr/>
          <p:nvPr/>
        </p:nvSpPr>
        <p:spPr>
          <a:xfrm>
            <a:off x="6945550" y="2927299"/>
            <a:ext cx="2967038" cy="18954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Improved Model:</a:t>
            </a:r>
          </a:p>
          <a:p>
            <a:pPr algn="ctr"/>
            <a:r>
              <a:rPr lang="en-US" dirty="0"/>
              <a:t>Extreme Gradient Boosting Machine (XGB)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EA81CF-2511-4B87-900F-F0BAE8F58C0E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>
            <a:off x="5942367" y="2235249"/>
            <a:ext cx="2486702" cy="6920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83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5D335F5-DC19-4382-8095-2A8B7CAE08DF}"/>
              </a:ext>
            </a:extLst>
          </p:cNvPr>
          <p:cNvSpPr/>
          <p:nvPr/>
        </p:nvSpPr>
        <p:spPr>
          <a:xfrm>
            <a:off x="9000884" y="901446"/>
            <a:ext cx="2252688" cy="531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E9550-2BFC-4C97-8AD7-52CE956B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Feature &amp; Label Extraction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3444DB-A96B-4DD9-B7AB-DC6D8BF05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987404"/>
              </p:ext>
            </p:extLst>
          </p:nvPr>
        </p:nvGraphicFramePr>
        <p:xfrm>
          <a:off x="3181096" y="1781781"/>
          <a:ext cx="242411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822">
                  <a:extLst>
                    <a:ext uri="{9D8B030D-6E8A-4147-A177-3AD203B41FA5}">
                      <a16:colId xmlns:a16="http://schemas.microsoft.com/office/drawing/2014/main" val="2534212263"/>
                    </a:ext>
                  </a:extLst>
                </a:gridCol>
                <a:gridCol w="484822">
                  <a:extLst>
                    <a:ext uri="{9D8B030D-6E8A-4147-A177-3AD203B41FA5}">
                      <a16:colId xmlns:a16="http://schemas.microsoft.com/office/drawing/2014/main" val="3358715643"/>
                    </a:ext>
                  </a:extLst>
                </a:gridCol>
                <a:gridCol w="484822">
                  <a:extLst>
                    <a:ext uri="{9D8B030D-6E8A-4147-A177-3AD203B41FA5}">
                      <a16:colId xmlns:a16="http://schemas.microsoft.com/office/drawing/2014/main" val="2922463330"/>
                    </a:ext>
                  </a:extLst>
                </a:gridCol>
                <a:gridCol w="484822">
                  <a:extLst>
                    <a:ext uri="{9D8B030D-6E8A-4147-A177-3AD203B41FA5}">
                      <a16:colId xmlns:a16="http://schemas.microsoft.com/office/drawing/2014/main" val="2444626746"/>
                    </a:ext>
                  </a:extLst>
                </a:gridCol>
                <a:gridCol w="484822">
                  <a:extLst>
                    <a:ext uri="{9D8B030D-6E8A-4147-A177-3AD203B41FA5}">
                      <a16:colId xmlns:a16="http://schemas.microsoft.com/office/drawing/2014/main" val="2970998631"/>
                    </a:ext>
                  </a:extLst>
                </a:gridCol>
              </a:tblGrid>
              <a:tr h="3328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351711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9011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737356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009015"/>
                  </a:ext>
                </a:extLst>
              </a:tr>
              <a:tr h="3328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54258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967E1A1B-A2AC-4E25-A919-A043B53299FA}"/>
              </a:ext>
            </a:extLst>
          </p:cNvPr>
          <p:cNvSpPr txBox="1">
            <a:spLocks/>
          </p:cNvSpPr>
          <p:nvPr/>
        </p:nvSpPr>
        <p:spPr>
          <a:xfrm>
            <a:off x="3395678" y="734523"/>
            <a:ext cx="2109786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LR Images</a:t>
            </a:r>
            <a:endParaRPr lang="en-US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CA9349-8663-4691-AB2E-BA07862394A0}"/>
              </a:ext>
            </a:extLst>
          </p:cNvPr>
          <p:cNvSpPr txBox="1">
            <a:spLocks/>
          </p:cNvSpPr>
          <p:nvPr/>
        </p:nvSpPr>
        <p:spPr>
          <a:xfrm>
            <a:off x="573926" y="2183654"/>
            <a:ext cx="2109786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Sampling</a:t>
            </a:r>
            <a:endParaRPr lang="en-US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60124BE-3B5B-445A-BC44-88876F75DA83}"/>
              </a:ext>
            </a:extLst>
          </p:cNvPr>
          <p:cNvSpPr txBox="1">
            <a:spLocks/>
          </p:cNvSpPr>
          <p:nvPr/>
        </p:nvSpPr>
        <p:spPr>
          <a:xfrm>
            <a:off x="82163" y="3211145"/>
            <a:ext cx="2809891" cy="235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Read HR/LR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Randomly Sample 1000 points from LR</a:t>
            </a:r>
          </a:p>
          <a:p>
            <a:endParaRPr lang="en-US" sz="24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4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C5DC7E-3132-4C64-897C-AC03FE997A42}"/>
              </a:ext>
            </a:extLst>
          </p:cNvPr>
          <p:cNvSpPr txBox="1">
            <a:spLocks/>
          </p:cNvSpPr>
          <p:nvPr/>
        </p:nvSpPr>
        <p:spPr>
          <a:xfrm>
            <a:off x="3446599" y="3610581"/>
            <a:ext cx="2109786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HR Images</a:t>
            </a:r>
            <a:endParaRPr lang="en-US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925C07-6596-4A12-AF11-A9624C73C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48608"/>
              </p:ext>
            </p:extLst>
          </p:nvPr>
        </p:nvGraphicFramePr>
        <p:xfrm>
          <a:off x="3000121" y="4767263"/>
          <a:ext cx="2916650" cy="1222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8325">
                  <a:extLst>
                    <a:ext uri="{9D8B030D-6E8A-4147-A177-3AD203B41FA5}">
                      <a16:colId xmlns:a16="http://schemas.microsoft.com/office/drawing/2014/main" val="1901420761"/>
                    </a:ext>
                  </a:extLst>
                </a:gridCol>
                <a:gridCol w="1458325">
                  <a:extLst>
                    <a:ext uri="{9D8B030D-6E8A-4147-A177-3AD203B41FA5}">
                      <a16:colId xmlns:a16="http://schemas.microsoft.com/office/drawing/2014/main" val="2844122701"/>
                    </a:ext>
                  </a:extLst>
                </a:gridCol>
              </a:tblGrid>
              <a:tr h="611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37528"/>
                  </a:ext>
                </a:extLst>
              </a:tr>
              <a:tr h="611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802597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FF9E0031-F4E4-4DA0-B861-6C3C86C1A5F1}"/>
              </a:ext>
            </a:extLst>
          </p:cNvPr>
          <p:cNvSpPr txBox="1">
            <a:spLocks/>
          </p:cNvSpPr>
          <p:nvPr/>
        </p:nvSpPr>
        <p:spPr>
          <a:xfrm>
            <a:off x="6638908" y="734523"/>
            <a:ext cx="2252688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Vectorization</a:t>
            </a:r>
            <a:endParaRPr lang="en-US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F8FFD5-2F6C-492A-BE46-2B78FCC317DF}"/>
              </a:ext>
            </a:extLst>
          </p:cNvPr>
          <p:cNvSpPr txBox="1">
            <a:spLocks/>
          </p:cNvSpPr>
          <p:nvPr/>
        </p:nvSpPr>
        <p:spPr>
          <a:xfrm>
            <a:off x="6286751" y="1367935"/>
            <a:ext cx="2809891" cy="235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1x8 Vector – Scalar</a:t>
            </a:r>
          </a:p>
          <a:p>
            <a:pPr algn="ctr"/>
            <a:endParaRPr lang="en-US" sz="20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[X1, X2 … X8] - </a:t>
            </a:r>
            <a:r>
              <a:rPr lang="en-US" sz="2000" dirty="0" err="1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ct</a:t>
            </a:r>
            <a:endParaRPr lang="en-US" sz="20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BD85705-4EC6-4E96-8BF6-24E070943CF1}"/>
              </a:ext>
            </a:extLst>
          </p:cNvPr>
          <p:cNvSpPr txBox="1">
            <a:spLocks/>
          </p:cNvSpPr>
          <p:nvPr/>
        </p:nvSpPr>
        <p:spPr>
          <a:xfrm>
            <a:off x="6637717" y="3429000"/>
            <a:ext cx="2252688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Vectorization</a:t>
            </a:r>
            <a:endParaRPr lang="en-US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E3F68D9-98ED-4FF6-B7CE-4D85808220B4}"/>
              </a:ext>
            </a:extLst>
          </p:cNvPr>
          <p:cNvSpPr txBox="1">
            <a:spLocks/>
          </p:cNvSpPr>
          <p:nvPr/>
        </p:nvSpPr>
        <p:spPr>
          <a:xfrm>
            <a:off x="6286752" y="4161973"/>
            <a:ext cx="2809891" cy="235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1x4 Vector</a:t>
            </a:r>
          </a:p>
          <a:p>
            <a:pPr algn="ctr"/>
            <a:endParaRPr lang="en-US" sz="2000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[Y1, Y2, Y3, Y4]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09961E5-07BB-46F9-A85A-D2F4CF8794C2}"/>
              </a:ext>
            </a:extLst>
          </p:cNvPr>
          <p:cNvSpPr txBox="1">
            <a:spLocks/>
          </p:cNvSpPr>
          <p:nvPr/>
        </p:nvSpPr>
        <p:spPr>
          <a:xfrm>
            <a:off x="9448799" y="1553908"/>
            <a:ext cx="2252688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FeatMat</a:t>
            </a:r>
            <a:endParaRPr 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AD6E93D-713E-4513-A4FF-479A87027464}"/>
              </a:ext>
            </a:extLst>
          </p:cNvPr>
          <p:cNvSpPr txBox="1">
            <a:spLocks/>
          </p:cNvSpPr>
          <p:nvPr/>
        </p:nvSpPr>
        <p:spPr>
          <a:xfrm>
            <a:off x="9448799" y="4670680"/>
            <a:ext cx="2252688" cy="126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LabMat</a:t>
            </a:r>
            <a:endParaRPr 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919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100C26-775B-4759-8865-63AE2882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Baseline Model: GBM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7D09-3F34-4F7E-9B77-83C8F0DD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848" y="2753936"/>
            <a:ext cx="5815801" cy="3505200"/>
          </a:xfrm>
        </p:spPr>
        <p:txBody>
          <a:bodyPr/>
          <a:lstStyle/>
          <a:p>
            <a:r>
              <a:rPr lang="en-US" dirty="0"/>
              <a:t>3 Fold Cross Validation</a:t>
            </a:r>
          </a:p>
          <a:p>
            <a:r>
              <a:rPr lang="en-US" dirty="0"/>
              <a:t>Tuning parameter: </a:t>
            </a:r>
            <a:r>
              <a:rPr lang="en-US" dirty="0" err="1"/>
              <a:t>Intraction_depth</a:t>
            </a:r>
            <a:endParaRPr lang="en-US" dirty="0"/>
          </a:p>
          <a:p>
            <a:r>
              <a:rPr lang="en-US" dirty="0"/>
              <a:t>GBM function:</a:t>
            </a:r>
          </a:p>
          <a:p>
            <a:pPr lvl="1"/>
            <a:r>
              <a:rPr lang="en-US" dirty="0" err="1"/>
              <a:t>n.trees</a:t>
            </a:r>
            <a:r>
              <a:rPr lang="en-US" dirty="0"/>
              <a:t> = 200</a:t>
            </a:r>
          </a:p>
          <a:p>
            <a:pPr lvl="1"/>
            <a:r>
              <a:rPr lang="en-US" dirty="0"/>
              <a:t>Distribution = “Gaussian”</a:t>
            </a:r>
          </a:p>
          <a:p>
            <a:pPr lvl="1"/>
            <a:r>
              <a:rPr lang="en-US" dirty="0" err="1"/>
              <a:t>Interaction_Depth</a:t>
            </a:r>
            <a:r>
              <a:rPr lang="en-US" dirty="0"/>
              <a:t> = 3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077C8-98A9-4609-B794-15FE6BC1B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0" y="2872740"/>
            <a:ext cx="5033010" cy="297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7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100C26-775B-4759-8865-63AE2882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GBM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7D09-3F34-4F7E-9B77-83C8F0DD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71763"/>
            <a:ext cx="5257800" cy="3505200"/>
          </a:xfrm>
        </p:spPr>
        <p:txBody>
          <a:bodyPr/>
          <a:lstStyle/>
          <a:p>
            <a:r>
              <a:rPr lang="en-US" dirty="0"/>
              <a:t>Computationally expensive</a:t>
            </a:r>
          </a:p>
          <a:p>
            <a:r>
              <a:rPr lang="en-US" dirty="0"/>
              <a:t>Bad Accuracy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E84920-6771-4F2C-97AD-D683454EA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611333"/>
              </p:ext>
            </p:extLst>
          </p:nvPr>
        </p:nvGraphicFramePr>
        <p:xfrm>
          <a:off x="304648" y="2814637"/>
          <a:ext cx="5791200" cy="296181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63832">
                  <a:extLst>
                    <a:ext uri="{9D8B030D-6E8A-4147-A177-3AD203B41FA5}">
                      <a16:colId xmlns:a16="http://schemas.microsoft.com/office/drawing/2014/main" val="3692256280"/>
                    </a:ext>
                  </a:extLst>
                </a:gridCol>
                <a:gridCol w="1417468">
                  <a:extLst>
                    <a:ext uri="{9D8B030D-6E8A-4147-A177-3AD203B41FA5}">
                      <a16:colId xmlns:a16="http://schemas.microsoft.com/office/drawing/2014/main" val="2026371112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383810680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616439823"/>
                    </a:ext>
                  </a:extLst>
                </a:gridCol>
              </a:tblGrid>
              <a:tr h="7404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Construction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Super-Resolution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513519"/>
                  </a:ext>
                </a:extLst>
              </a:tr>
              <a:tr h="740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Time (sec)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489.44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7328.06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2049.75                 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229053"/>
                  </a:ext>
                </a:extLst>
              </a:tr>
              <a:tr h="740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 Image Time (sec)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373011"/>
                  </a:ext>
                </a:extLst>
              </a:tr>
              <a:tr h="740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PSNR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Around 23 (Using 100 images)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17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87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100C26-775B-4759-8865-63AE2882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Improved Model: XGB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7D09-3F34-4F7E-9B77-83C8F0DD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71763"/>
            <a:ext cx="5257800" cy="3505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Regularized gradient boosting machine</a:t>
            </a:r>
          </a:p>
          <a:p>
            <a:r>
              <a:rPr lang="en-US" sz="2400" dirty="0"/>
              <a:t>5-fold cross validation</a:t>
            </a:r>
          </a:p>
          <a:p>
            <a:r>
              <a:rPr lang="en-US" sz="2400" dirty="0"/>
              <a:t>Two tuning parameters: </a:t>
            </a:r>
            <a:r>
              <a:rPr lang="en-US" sz="2400" dirty="0" err="1"/>
              <a:t>max_depth</a:t>
            </a:r>
            <a:r>
              <a:rPr lang="en-US" sz="2400" dirty="0"/>
              <a:t>, </a:t>
            </a:r>
            <a:r>
              <a:rPr lang="en-US" sz="2400" dirty="0" err="1"/>
              <a:t>nrounds</a:t>
            </a:r>
            <a:endParaRPr lang="en-US" sz="2400" dirty="0"/>
          </a:p>
          <a:p>
            <a:r>
              <a:rPr lang="en-US" sz="2400" dirty="0"/>
              <a:t>Convert data into </a:t>
            </a:r>
            <a:r>
              <a:rPr lang="en-US" sz="2400" dirty="0" err="1"/>
              <a:t>xgb.Dmatrix</a:t>
            </a:r>
            <a:r>
              <a:rPr lang="en-US" sz="2400" dirty="0"/>
              <a:t> data type for fast computation</a:t>
            </a:r>
          </a:p>
          <a:p>
            <a:r>
              <a:rPr lang="en-US" sz="2400" dirty="0" err="1"/>
              <a:t>Xgboost</a:t>
            </a:r>
            <a:r>
              <a:rPr lang="en-US" sz="2400" dirty="0"/>
              <a:t> function from XGB package:</a:t>
            </a:r>
          </a:p>
          <a:p>
            <a:pPr lvl="1"/>
            <a:r>
              <a:rPr lang="en-US" sz="2000" dirty="0"/>
              <a:t>Booster = “</a:t>
            </a:r>
            <a:r>
              <a:rPr lang="en-US" sz="2000" dirty="0" err="1"/>
              <a:t>gblinear</a:t>
            </a:r>
            <a:r>
              <a:rPr lang="en-US" sz="2000" dirty="0"/>
              <a:t>”</a:t>
            </a:r>
          </a:p>
          <a:p>
            <a:pPr lvl="1"/>
            <a:r>
              <a:rPr lang="en-US" sz="2000" dirty="0" err="1"/>
              <a:t>Max_depth</a:t>
            </a:r>
            <a:r>
              <a:rPr lang="en-US" sz="2000" dirty="0"/>
              <a:t> = 3</a:t>
            </a:r>
          </a:p>
          <a:p>
            <a:pPr lvl="1"/>
            <a:r>
              <a:rPr lang="en-US" sz="2000" dirty="0" err="1"/>
              <a:t>Nrounds</a:t>
            </a:r>
            <a:r>
              <a:rPr lang="en-US" sz="2000" dirty="0"/>
              <a:t> = 20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A8312-FD08-4D1F-9252-C7E57F592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78" y="3002370"/>
            <a:ext cx="509397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5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100C26-775B-4759-8865-63AE2882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XGB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7D09-3F34-4F7E-9B77-83C8F0DD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601" y="2681288"/>
            <a:ext cx="5257800" cy="3505200"/>
          </a:xfrm>
        </p:spPr>
        <p:txBody>
          <a:bodyPr/>
          <a:lstStyle/>
          <a:p>
            <a:r>
              <a:rPr lang="en-US" dirty="0"/>
              <a:t>Model Advantage:</a:t>
            </a:r>
          </a:p>
          <a:p>
            <a:r>
              <a:rPr lang="en-US" dirty="0"/>
              <a:t>Reduce overfitting with regularization techniques</a:t>
            </a:r>
          </a:p>
          <a:p>
            <a:r>
              <a:rPr lang="en-US" dirty="0"/>
              <a:t>Computationally efficient</a:t>
            </a:r>
          </a:p>
          <a:p>
            <a:r>
              <a:rPr lang="en-US" dirty="0"/>
              <a:t>Extremely Short implementation time</a:t>
            </a:r>
          </a:p>
          <a:p>
            <a:r>
              <a:rPr lang="en-US" dirty="0"/>
              <a:t>Good Accuracy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A8E924-C38D-404D-83E5-07F991FFC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533644"/>
              </p:ext>
            </p:extLst>
          </p:nvPr>
        </p:nvGraphicFramePr>
        <p:xfrm>
          <a:off x="304800" y="3086100"/>
          <a:ext cx="5791200" cy="296181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63832">
                  <a:extLst>
                    <a:ext uri="{9D8B030D-6E8A-4147-A177-3AD203B41FA5}">
                      <a16:colId xmlns:a16="http://schemas.microsoft.com/office/drawing/2014/main" val="3692256280"/>
                    </a:ext>
                  </a:extLst>
                </a:gridCol>
                <a:gridCol w="1417468">
                  <a:extLst>
                    <a:ext uri="{9D8B030D-6E8A-4147-A177-3AD203B41FA5}">
                      <a16:colId xmlns:a16="http://schemas.microsoft.com/office/drawing/2014/main" val="2026371112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383810680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616439823"/>
                    </a:ext>
                  </a:extLst>
                </a:gridCol>
              </a:tblGrid>
              <a:tr h="7404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Construction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Super-Resolution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513519"/>
                  </a:ext>
                </a:extLst>
              </a:tr>
              <a:tr h="740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Time (sec)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1665.03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154.44                  (99 test images)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229053"/>
                  </a:ext>
                </a:extLst>
              </a:tr>
              <a:tr h="740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 Image Time (sec)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373011"/>
                  </a:ext>
                </a:extLst>
              </a:tr>
              <a:tr h="740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PSNR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Around 26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17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71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1F5A-BDAF-42B9-B8B9-D73C5D8E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938" y="481264"/>
            <a:ext cx="4310062" cy="3907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latin typeface="Aharoni" panose="02010803020104030203" pitchFamily="2" charset="-79"/>
                <a:cs typeface="Aharoni" panose="02010803020104030203" pitchFamily="2" charset="-79"/>
              </a:rPr>
              <a:t>Model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6F7F06-3D0C-433E-B962-236CA0E15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11237"/>
              </p:ext>
            </p:extLst>
          </p:nvPr>
        </p:nvGraphicFramePr>
        <p:xfrm>
          <a:off x="509587" y="885791"/>
          <a:ext cx="7126288" cy="5267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1572">
                  <a:extLst>
                    <a:ext uri="{9D8B030D-6E8A-4147-A177-3AD203B41FA5}">
                      <a16:colId xmlns:a16="http://schemas.microsoft.com/office/drawing/2014/main" val="3306012107"/>
                    </a:ext>
                  </a:extLst>
                </a:gridCol>
                <a:gridCol w="1781572">
                  <a:extLst>
                    <a:ext uri="{9D8B030D-6E8A-4147-A177-3AD203B41FA5}">
                      <a16:colId xmlns:a16="http://schemas.microsoft.com/office/drawing/2014/main" val="282997146"/>
                    </a:ext>
                  </a:extLst>
                </a:gridCol>
                <a:gridCol w="1781572">
                  <a:extLst>
                    <a:ext uri="{9D8B030D-6E8A-4147-A177-3AD203B41FA5}">
                      <a16:colId xmlns:a16="http://schemas.microsoft.com/office/drawing/2014/main" val="1377134572"/>
                    </a:ext>
                  </a:extLst>
                </a:gridCol>
                <a:gridCol w="1781572">
                  <a:extLst>
                    <a:ext uri="{9D8B030D-6E8A-4147-A177-3AD203B41FA5}">
                      <a16:colId xmlns:a16="http://schemas.microsoft.com/office/drawing/2014/main" val="4019919341"/>
                    </a:ext>
                  </a:extLst>
                </a:gridCol>
              </a:tblGrid>
              <a:tr h="105347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723816"/>
                  </a:ext>
                </a:extLst>
              </a:tr>
              <a:tr h="1053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Mean Test PSNR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346603"/>
                  </a:ext>
                </a:extLst>
              </a:tr>
              <a:tr h="1053472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Feature Construction Time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489.44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361.06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430881"/>
                  </a:ext>
                </a:extLst>
              </a:tr>
              <a:tr h="105347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 Training Time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7328.06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1665.03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638442"/>
                  </a:ext>
                </a:extLst>
              </a:tr>
              <a:tr h="105347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Super-Resolution Per Image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1.56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056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08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389</Words>
  <Application>Microsoft Office PowerPoint</Application>
  <PresentationFormat>Widescreen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Office Theme</vt:lpstr>
      <vt:lpstr>Image  Super-Resolution -- Predictive Modelling</vt:lpstr>
      <vt:lpstr>Objective</vt:lpstr>
      <vt:lpstr>Overview</vt:lpstr>
      <vt:lpstr>Feature &amp; Label Extraction </vt:lpstr>
      <vt:lpstr>Baseline Model: GBM</vt:lpstr>
      <vt:lpstr>GBM Performance</vt:lpstr>
      <vt:lpstr>Improved Model: XGB</vt:lpstr>
      <vt:lpstr>XGB Performance</vt:lpstr>
      <vt:lpstr>Model Comparison</vt:lpstr>
      <vt:lpstr>Potential Improvement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Deceptive Review Detection System</dc:title>
  <dc:creator>Joe Zeng</dc:creator>
  <cp:lastModifiedBy>Joe Zeng</cp:lastModifiedBy>
  <cp:revision>54</cp:revision>
  <dcterms:created xsi:type="dcterms:W3CDTF">2018-12-06T06:49:59Z</dcterms:created>
  <dcterms:modified xsi:type="dcterms:W3CDTF">2019-03-27T23:11:59Z</dcterms:modified>
</cp:coreProperties>
</file>