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0" r:id="rId3"/>
    <p:sldId id="269" r:id="rId4"/>
    <p:sldId id="282" r:id="rId5"/>
    <p:sldId id="280" r:id="rId6"/>
    <p:sldId id="283" r:id="rId7"/>
    <p:sldId id="281" r:id="rId8"/>
    <p:sldId id="284" r:id="rId9"/>
    <p:sldId id="285" r:id="rId10"/>
    <p:sldId id="278" r:id="rId11"/>
    <p:sldId id="27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43A2CB-3E7B-4AB8-93E6-2E00E360DE6C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C05059-ED86-45BB-9C11-3437844E0C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1605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044D8-F291-46C4-B550-BD3520F32F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4640BA-3BCD-4AFB-9464-6289CF36D5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B7AEFA-917D-43BF-911F-4E05CF5F2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56494-EEAE-4CEF-8451-07709108A245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E869F7-CCAE-4610-910D-55D300BD9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4C0266-E3EF-490F-8353-EDD3B0E5E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0F148-3AA1-4B4A-A1B2-C2296FC4D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784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87C2A-69E1-4715-B215-0A426F666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211DCD-185E-4405-8B7E-6D444A445F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A3D3F-C81F-4C7A-B6FD-30B5280C9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56494-EEAE-4CEF-8451-07709108A245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1167BC-FF10-48BE-92FB-253B901D4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3D9DB9-E454-474C-9D9F-C126BA7E9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0F148-3AA1-4B4A-A1B2-C2296FC4D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912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DAC1DA-A0E2-44CD-BFE9-D6CA832DA9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44364A-21CC-4326-AC47-5FFD5A9F3D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9D700A-08D4-4B8B-AE19-6DCE4928D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56494-EEAE-4CEF-8451-07709108A245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C61326-233A-4604-A751-7AE07E8F4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1F6F1B-BCF4-40FB-BE29-0D858A57A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0F148-3AA1-4B4A-A1B2-C2296FC4D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927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C2325-9A0D-409E-9A4D-806EB9498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D68229-5170-4752-910E-0B74328A48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DCD3F4-B4C5-4CD4-AF99-EB8277404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56494-EEAE-4CEF-8451-07709108A245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96612D-459F-4741-AB2E-4D434F37A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E013C3-5BC8-4FDA-A127-55227C9D8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0F148-3AA1-4B4A-A1B2-C2296FC4D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241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ABBF1-3E08-4F14-8917-3CC2A0FF6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23BB7A-0E38-43FA-AEC6-B7E3BF8080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9096FD-1C11-42C8-8FC2-8BA686C44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56494-EEAE-4CEF-8451-07709108A245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92691D-F3F3-484C-AE1F-1C244827D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E354DD-86CF-47DE-B9F0-15028AF8B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0F148-3AA1-4B4A-A1B2-C2296FC4D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332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2B49D-9B55-4687-A4C0-49C109DC5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30DE4F-11CC-4C57-AAB6-7E23225F95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921390-254D-4A78-A958-ECAACCF4E1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4EDD93-9CB8-43CD-A7B2-37EA46F23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56494-EEAE-4CEF-8451-07709108A245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923B26-F835-44AA-9013-2F74C5881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67FA87-F9CA-4DE5-A8DD-298744309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0F148-3AA1-4B4A-A1B2-C2296FC4D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212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D91A7-A832-467D-BC49-A2764271F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5ADD3C-2AA9-49C6-93A3-DA142D0C59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731190-12DF-41FF-9D73-85A42E3395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7AB01B-1131-497E-80C7-9C65178F51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361FBA-234D-4055-A9CB-B625C78CDB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DD433F-7EFD-4AE4-A771-D88134F35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56494-EEAE-4CEF-8451-07709108A245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1B3DEE-8D4C-46EB-9F29-C85D0ECB6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BAACC8-AA82-4AF5-97EB-17C232683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0F148-3AA1-4B4A-A1B2-C2296FC4D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016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3BF59-6550-4EC8-B07D-57D170890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00E11C-23DA-4D99-A9DC-CAD2499D0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56494-EEAE-4CEF-8451-07709108A245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40246B-47D8-4988-AAED-8353ADA54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DDB017-F699-45C4-92FA-A46D59C2A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0F148-3AA1-4B4A-A1B2-C2296FC4D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786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77D3CB-AA6D-4FAB-BE1C-F64A95F51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56494-EEAE-4CEF-8451-07709108A245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2BA7E0-9865-43CF-B5DB-FAE24F8EF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03F747-D1DB-4083-A5A6-CEEFD6732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0F148-3AA1-4B4A-A1B2-C2296FC4D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190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CE9B6-68FA-45E5-A9C7-F222B0EBC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ACBF9-B5F4-4D51-80EC-B1CE0B290B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C2C069-77B4-4E97-8C18-1F9F2C6B0E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6F1BF2-9E3B-4CA6-B545-DBB8B401A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56494-EEAE-4CEF-8451-07709108A245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248E89-8BA3-4E1B-9F00-D2461B8F6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622A95-DF71-41B8-B1AE-A738E8B18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0F148-3AA1-4B4A-A1B2-C2296FC4D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878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9F24E-E913-469D-9FFA-09D544249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9B8274-62D3-47A5-90C7-9672A08C26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9C9A36-BA5E-4EC3-A824-9AEDED004A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CA9F96-DDAE-4EDA-9C5D-034E262AF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56494-EEAE-4CEF-8451-07709108A245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B7E178-8A7F-40A1-9A75-D8BB848A5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393C92-AA54-403F-9A79-EFCEB6125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0F148-3AA1-4B4A-A1B2-C2296FC4D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039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FAD9A8-E8E6-42E3-BF40-8E74FF07C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AFC7C2-D2DD-47CB-84C3-0359828484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990572-3027-4B20-81FE-F1FF555DFC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556494-EEAE-4CEF-8451-07709108A245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D0947D-D1AF-4D94-ABC7-85F1EBC854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63D981-1298-40C3-BA33-17A433BA35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A0F148-3AA1-4B4A-A1B2-C2296FC4D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599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0F1563B-6052-40F6-B2DF-6FFE482E85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13578" y="1812406"/>
            <a:ext cx="6319837" cy="2031055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rgbClr val="FFFFFF"/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Image </a:t>
            </a:r>
            <a:br>
              <a:rPr lang="en-US" sz="4800" dirty="0">
                <a:solidFill>
                  <a:srgbClr val="FFFFFF"/>
                </a:solidFill>
                <a:latin typeface="Aharoni" panose="020B0604020202020204" pitchFamily="2" charset="-79"/>
                <a:cs typeface="Aharoni" panose="020B0604020202020204" pitchFamily="2" charset="-79"/>
              </a:rPr>
            </a:br>
            <a:r>
              <a:rPr lang="en-US" sz="4800" dirty="0">
                <a:solidFill>
                  <a:srgbClr val="FFFFFF"/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Super-Resolution</a:t>
            </a:r>
            <a:br>
              <a:rPr lang="en-US" sz="4800" dirty="0">
                <a:solidFill>
                  <a:srgbClr val="FFFFFF"/>
                </a:solidFill>
                <a:latin typeface="Aharoni" panose="020B0604020202020204" pitchFamily="2" charset="-79"/>
                <a:cs typeface="Aharoni" panose="020B0604020202020204" pitchFamily="2" charset="-79"/>
              </a:rPr>
            </a:br>
            <a:r>
              <a:rPr lang="en-US" sz="2800" dirty="0">
                <a:solidFill>
                  <a:srgbClr val="FFFFFF"/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-- Predictive Modelling</a:t>
            </a:r>
            <a:endParaRPr lang="en-US" sz="4800" dirty="0">
              <a:solidFill>
                <a:srgbClr val="FFFFFF"/>
              </a:solidFill>
              <a:latin typeface="Aharoni" panose="020B0604020202020204" pitchFamily="2" charset="-79"/>
              <a:cs typeface="Aharoni" panose="020B0604020202020204" pitchFamily="2" charset="-79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8111CD-B6D3-40D1-B7C4-5ABE28728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28221" y="4550967"/>
            <a:ext cx="6105194" cy="682079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rgbClr val="FFFFF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Spring 2019 Group 11</a:t>
            </a:r>
          </a:p>
          <a:p>
            <a:r>
              <a:rPr lang="en-US" dirty="0">
                <a:solidFill>
                  <a:srgbClr val="FFFFF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Presented by Yiyang Zeng</a:t>
            </a:r>
          </a:p>
        </p:txBody>
      </p:sp>
    </p:spTree>
    <p:extLst>
      <p:ext uri="{BB962C8B-B14F-4D97-AF65-F5344CB8AC3E}">
        <p14:creationId xmlns:p14="http://schemas.microsoft.com/office/powerpoint/2010/main" val="12876024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D52B211-62B1-40EF-8BEC-354E28002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  <a:latin typeface="+mn-lt"/>
                <a:cs typeface="Aharoni" panose="02010803020104030203" pitchFamily="2" charset="-79"/>
              </a:rPr>
              <a:t>Potential</a:t>
            </a:r>
            <a:r>
              <a:rPr lang="en-US" dirty="0">
                <a:solidFill>
                  <a:srgbClr val="0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Improvement</a:t>
            </a:r>
          </a:p>
        </p:txBody>
      </p:sp>
      <p:sp>
        <p:nvSpPr>
          <p:cNvPr id="14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Head with Gears">
            <a:extLst>
              <a:ext uri="{FF2B5EF4-FFF2-40B4-BE49-F238E27FC236}">
                <a16:creationId xmlns:a16="http://schemas.microsoft.com/office/drawing/2014/main" id="{21975F78-BC83-4D99-BC3B-505762B5EB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0254" y="1629089"/>
            <a:ext cx="3620021" cy="362002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6F84DC-FF66-4846-AEDC-B09E815721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5450" y="2421682"/>
            <a:ext cx="6534150" cy="3639289"/>
          </a:xfrm>
        </p:spPr>
        <p:txBody>
          <a:bodyPr anchor="ctr"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00000"/>
                </a:solidFill>
              </a:rPr>
              <a:t>Variance-Based Sampling Strategy vs Random Selection during Feature Extraction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00000"/>
                </a:solidFill>
              </a:rPr>
              <a:t>More Vectorization on Feature Extraction Process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00000"/>
                </a:solidFill>
              </a:rPr>
              <a:t>Deep Learning Models (CNN) vs Machine Learning Models (Boosted Gradient Machines)</a:t>
            </a:r>
          </a:p>
          <a:p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52793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7905BA41-EE6E-4F80-8636-447F22DD72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E763E8-9101-4991-9378-EAF13B89C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8465" y="3298722"/>
            <a:ext cx="8495070" cy="178440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 you!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D7549B2-EE05-4558-8C64-AC46755F2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25914" y="889251"/>
            <a:ext cx="2140172" cy="2140172"/>
          </a:xfrm>
          <a:prstGeom prst="ellipse">
            <a:avLst/>
          </a:prstGeom>
          <a:solidFill>
            <a:srgbClr val="FFFFFF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1DC6BC6B-BEA4-4719-90B2-1D14589998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08264" y="1371601"/>
            <a:ext cx="1175474" cy="1175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886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CFC26B7-DF76-4E92-AB3E-EFA6D8CC6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4DFB2-CB02-483A-A8D5-3346852B9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8788" y="714393"/>
            <a:ext cx="6118356" cy="5548314"/>
          </a:xfrm>
        </p:spPr>
        <p:txBody>
          <a:bodyPr anchor="ctr">
            <a:normAutofit/>
          </a:bodyPr>
          <a:lstStyle/>
          <a:p>
            <a:r>
              <a:rPr lang="en-US" sz="2400" u="sng" dirty="0">
                <a:solidFill>
                  <a:srgbClr val="000000"/>
                </a:solidFill>
              </a:rPr>
              <a:t>Mission</a:t>
            </a:r>
            <a:r>
              <a:rPr lang="en-US" sz="2400" dirty="0">
                <a:solidFill>
                  <a:srgbClr val="000000"/>
                </a:solidFill>
              </a:rPr>
              <a:t>: to create an mobile AI program that can enhance the resolution of blurry and low-resolution images</a:t>
            </a:r>
          </a:p>
          <a:p>
            <a:endParaRPr lang="en-US" sz="2400" dirty="0">
              <a:solidFill>
                <a:srgbClr val="000000"/>
              </a:solidFill>
            </a:endParaRPr>
          </a:p>
          <a:p>
            <a:r>
              <a:rPr lang="en-US" sz="2400" u="sng" dirty="0">
                <a:solidFill>
                  <a:srgbClr val="000000"/>
                </a:solidFill>
              </a:rPr>
              <a:t>Task</a:t>
            </a:r>
            <a:r>
              <a:rPr lang="en-US" sz="2400" dirty="0">
                <a:solidFill>
                  <a:srgbClr val="000000"/>
                </a:solidFill>
              </a:rPr>
              <a:t>: to build machine learning models that can translate pixels of low-resolution images into the ones of high-resolution images</a:t>
            </a:r>
          </a:p>
          <a:p>
            <a:endParaRPr lang="en-US" sz="2400" dirty="0">
              <a:solidFill>
                <a:srgbClr val="000000"/>
              </a:solidFill>
            </a:endParaRPr>
          </a:p>
          <a:p>
            <a:r>
              <a:rPr lang="en-US" sz="2400" u="sng" dirty="0">
                <a:solidFill>
                  <a:srgbClr val="000000"/>
                </a:solidFill>
              </a:rPr>
              <a:t>Evaluation Metric</a:t>
            </a:r>
            <a:r>
              <a:rPr lang="en-US" sz="2400" dirty="0">
                <a:solidFill>
                  <a:srgbClr val="000000"/>
                </a:solidFill>
              </a:rPr>
              <a:t>: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</a:rPr>
              <a:t>Computational Efficiency: Running Time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</a:rPr>
              <a:t>Predicting Power: PSNR</a:t>
            </a:r>
          </a:p>
        </p:txBody>
      </p:sp>
    </p:spTree>
    <p:extLst>
      <p:ext uri="{BB962C8B-B14F-4D97-AF65-F5344CB8AC3E}">
        <p14:creationId xmlns:p14="http://schemas.microsoft.com/office/powerpoint/2010/main" val="945198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7845966-6EFC-468A-9CC7-BAB4B95854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54372" y="0"/>
            <a:ext cx="9483256" cy="6858000"/>
          </a:xfrm>
          <a:prstGeom prst="rect">
            <a:avLst/>
          </a:prstGeom>
          <a:solidFill>
            <a:srgbClr val="5C6B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5554383-98AF-4A47-BB65-705FAAA4B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DAD1991-FFD1-4E94-ABAB-7560D33008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44484" y="0"/>
            <a:ext cx="7837716" cy="6858000"/>
          </a:xfrm>
          <a:custGeom>
            <a:avLst/>
            <a:gdLst>
              <a:gd name="connsiteX0" fmla="*/ 2232159 w 7837716"/>
              <a:gd name="connsiteY0" fmla="*/ 0 h 6858000"/>
              <a:gd name="connsiteX1" fmla="*/ 5605557 w 7837716"/>
              <a:gd name="connsiteY1" fmla="*/ 0 h 6858000"/>
              <a:gd name="connsiteX2" fmla="*/ 5617845 w 7837716"/>
              <a:gd name="connsiteY2" fmla="*/ 5384 h 6858000"/>
              <a:gd name="connsiteX3" fmla="*/ 7837716 w 7837716"/>
              <a:gd name="connsiteY3" fmla="*/ 3429000 h 6858000"/>
              <a:gd name="connsiteX4" fmla="*/ 5617845 w 7837716"/>
              <a:gd name="connsiteY4" fmla="*/ 6852616 h 6858000"/>
              <a:gd name="connsiteX5" fmla="*/ 5605557 w 7837716"/>
              <a:gd name="connsiteY5" fmla="*/ 6858000 h 6858000"/>
              <a:gd name="connsiteX6" fmla="*/ 2232159 w 7837716"/>
              <a:gd name="connsiteY6" fmla="*/ 6858000 h 6858000"/>
              <a:gd name="connsiteX7" fmla="*/ 2219871 w 7837716"/>
              <a:gd name="connsiteY7" fmla="*/ 6852616 h 6858000"/>
              <a:gd name="connsiteX8" fmla="*/ 0 w 7837716"/>
              <a:gd name="connsiteY8" fmla="*/ 3429000 h 6858000"/>
              <a:gd name="connsiteX9" fmla="*/ 2219871 w 7837716"/>
              <a:gd name="connsiteY9" fmla="*/ 538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837716" h="6858000">
                <a:moveTo>
                  <a:pt x="2232159" y="0"/>
                </a:moveTo>
                <a:lnTo>
                  <a:pt x="5605557" y="0"/>
                </a:lnTo>
                <a:lnTo>
                  <a:pt x="5617845" y="5384"/>
                </a:lnTo>
                <a:cubicBezTo>
                  <a:pt x="6931322" y="618789"/>
                  <a:pt x="7837716" y="1921305"/>
                  <a:pt x="7837716" y="3429000"/>
                </a:cubicBezTo>
                <a:cubicBezTo>
                  <a:pt x="7837716" y="4936696"/>
                  <a:pt x="6931322" y="6239212"/>
                  <a:pt x="5617845" y="6852616"/>
                </a:cubicBezTo>
                <a:lnTo>
                  <a:pt x="5605557" y="6858000"/>
                </a:lnTo>
                <a:lnTo>
                  <a:pt x="2232159" y="6858000"/>
                </a:lnTo>
                <a:lnTo>
                  <a:pt x="2219871" y="6852616"/>
                </a:lnTo>
                <a:cubicBezTo>
                  <a:pt x="906394" y="6239212"/>
                  <a:pt x="0" y="4936696"/>
                  <a:pt x="0" y="3429000"/>
                </a:cubicBezTo>
                <a:cubicBezTo>
                  <a:pt x="0" y="1921305"/>
                  <a:pt x="906394" y="618789"/>
                  <a:pt x="2219871" y="5384"/>
                </a:cubicBezTo>
                <a:close/>
              </a:path>
            </a:pathLst>
          </a:custGeom>
          <a:solidFill>
            <a:schemeClr val="bg1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2000"/>
                  </a:schemeClr>
                </a:gs>
                <a:gs pos="100000">
                  <a:schemeClr val="bg2">
                    <a:lumMod val="87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Flowchart: Alternate Process 1">
            <a:extLst>
              <a:ext uri="{FF2B5EF4-FFF2-40B4-BE49-F238E27FC236}">
                <a16:creationId xmlns:a16="http://schemas.microsoft.com/office/drawing/2014/main" id="{F4B05D45-C902-4919-A855-928F93408DF3}"/>
              </a:ext>
            </a:extLst>
          </p:cNvPr>
          <p:cNvSpPr/>
          <p:nvPr/>
        </p:nvSpPr>
        <p:spPr>
          <a:xfrm>
            <a:off x="4713642" y="720774"/>
            <a:ext cx="2457450" cy="1514475"/>
          </a:xfrm>
          <a:prstGeom prst="flowChartAlternateProcess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Feature Extraction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7B83B37-377D-4050-9F01-64F30E31EA5E}"/>
              </a:ext>
            </a:extLst>
          </p:cNvPr>
          <p:cNvSpPr/>
          <p:nvPr/>
        </p:nvSpPr>
        <p:spPr>
          <a:xfrm>
            <a:off x="2202334" y="2927300"/>
            <a:ext cx="2967038" cy="1895475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Baseline Model:</a:t>
            </a:r>
          </a:p>
          <a:p>
            <a:pPr algn="ctr"/>
            <a:r>
              <a:rPr lang="en-US" dirty="0"/>
              <a:t>Generalized Boosted Regression Modeling (GBM)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6D50E51C-1515-4563-BFD6-4F61F82FC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6251"/>
            <a:ext cx="4977976" cy="145405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Overview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0924233-F252-4084-8E29-312033D19391}"/>
              </a:ext>
            </a:extLst>
          </p:cNvPr>
          <p:cNvCxnSpPr>
            <a:cxnSpLocks/>
            <a:stCxn id="2" idx="2"/>
            <a:endCxn id="18" idx="0"/>
          </p:cNvCxnSpPr>
          <p:nvPr/>
        </p:nvCxnSpPr>
        <p:spPr>
          <a:xfrm flipH="1">
            <a:off x="3685853" y="2235249"/>
            <a:ext cx="2256514" cy="69205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Arrow: Notched Right 28">
            <a:extLst>
              <a:ext uri="{FF2B5EF4-FFF2-40B4-BE49-F238E27FC236}">
                <a16:creationId xmlns:a16="http://schemas.microsoft.com/office/drawing/2014/main" id="{68583F3D-3DEA-4593-99B7-055C9CE94F7F}"/>
              </a:ext>
            </a:extLst>
          </p:cNvPr>
          <p:cNvSpPr/>
          <p:nvPr/>
        </p:nvSpPr>
        <p:spPr>
          <a:xfrm>
            <a:off x="5206608" y="3629298"/>
            <a:ext cx="1661789" cy="611551"/>
          </a:xfrm>
          <a:prstGeom prst="notchedRightArrow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A489E368-3B4A-400C-8CD7-4612A10C61DE}"/>
              </a:ext>
            </a:extLst>
          </p:cNvPr>
          <p:cNvSpPr/>
          <p:nvPr/>
        </p:nvSpPr>
        <p:spPr>
          <a:xfrm>
            <a:off x="6945550" y="2927299"/>
            <a:ext cx="2967038" cy="1895475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Improved Model:</a:t>
            </a:r>
          </a:p>
          <a:p>
            <a:pPr algn="ctr"/>
            <a:r>
              <a:rPr lang="en-US" dirty="0"/>
              <a:t>Extreme Gradient Boosting Machine (XGB)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CEA81CF-2511-4B87-900F-F0BAE8F58C0E}"/>
              </a:ext>
            </a:extLst>
          </p:cNvPr>
          <p:cNvCxnSpPr>
            <a:cxnSpLocks/>
            <a:stCxn id="2" idx="2"/>
            <a:endCxn id="26" idx="0"/>
          </p:cNvCxnSpPr>
          <p:nvPr/>
        </p:nvCxnSpPr>
        <p:spPr>
          <a:xfrm>
            <a:off x="5942367" y="2235249"/>
            <a:ext cx="2486702" cy="69205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0830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5D335F5-DC19-4382-8095-2A8B7CAE08DF}"/>
              </a:ext>
            </a:extLst>
          </p:cNvPr>
          <p:cNvSpPr/>
          <p:nvPr/>
        </p:nvSpPr>
        <p:spPr>
          <a:xfrm>
            <a:off x="9000884" y="901446"/>
            <a:ext cx="2252688" cy="5314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EE9550-2BFC-4C97-8AD7-52CE956B5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>
                <a:latin typeface="Aharoni" panose="020B0604020202020204" pitchFamily="2" charset="-79"/>
                <a:cs typeface="Aharoni" panose="020B0604020202020204" pitchFamily="2" charset="-79"/>
              </a:rPr>
              <a:t>Feature &amp; Label Extraction 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03444DB-A96B-4DD9-B7AB-DC6D8BF057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8987404"/>
              </p:ext>
            </p:extLst>
          </p:nvPr>
        </p:nvGraphicFramePr>
        <p:xfrm>
          <a:off x="3181096" y="1781781"/>
          <a:ext cx="2424110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84822">
                  <a:extLst>
                    <a:ext uri="{9D8B030D-6E8A-4147-A177-3AD203B41FA5}">
                      <a16:colId xmlns:a16="http://schemas.microsoft.com/office/drawing/2014/main" val="2534212263"/>
                    </a:ext>
                  </a:extLst>
                </a:gridCol>
                <a:gridCol w="484822">
                  <a:extLst>
                    <a:ext uri="{9D8B030D-6E8A-4147-A177-3AD203B41FA5}">
                      <a16:colId xmlns:a16="http://schemas.microsoft.com/office/drawing/2014/main" val="3358715643"/>
                    </a:ext>
                  </a:extLst>
                </a:gridCol>
                <a:gridCol w="484822">
                  <a:extLst>
                    <a:ext uri="{9D8B030D-6E8A-4147-A177-3AD203B41FA5}">
                      <a16:colId xmlns:a16="http://schemas.microsoft.com/office/drawing/2014/main" val="2922463330"/>
                    </a:ext>
                  </a:extLst>
                </a:gridCol>
                <a:gridCol w="484822">
                  <a:extLst>
                    <a:ext uri="{9D8B030D-6E8A-4147-A177-3AD203B41FA5}">
                      <a16:colId xmlns:a16="http://schemas.microsoft.com/office/drawing/2014/main" val="2444626746"/>
                    </a:ext>
                  </a:extLst>
                </a:gridCol>
                <a:gridCol w="484822">
                  <a:extLst>
                    <a:ext uri="{9D8B030D-6E8A-4147-A177-3AD203B41FA5}">
                      <a16:colId xmlns:a16="http://schemas.microsoft.com/office/drawing/2014/main" val="2970998631"/>
                    </a:ext>
                  </a:extLst>
                </a:gridCol>
              </a:tblGrid>
              <a:tr h="332846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2351711"/>
                  </a:ext>
                </a:extLst>
              </a:tr>
              <a:tr h="332846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0399011"/>
                  </a:ext>
                </a:extLst>
              </a:tr>
              <a:tr h="332846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3737356"/>
                  </a:ext>
                </a:extLst>
              </a:tr>
              <a:tr h="332846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0009015"/>
                  </a:ext>
                </a:extLst>
              </a:tr>
              <a:tr h="332846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6542586"/>
                  </a:ext>
                </a:extLst>
              </a:tr>
            </a:tbl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967E1A1B-A2AC-4E25-A919-A043B53299FA}"/>
              </a:ext>
            </a:extLst>
          </p:cNvPr>
          <p:cNvSpPr txBox="1">
            <a:spLocks/>
          </p:cNvSpPr>
          <p:nvPr/>
        </p:nvSpPr>
        <p:spPr>
          <a:xfrm>
            <a:off x="3395678" y="734523"/>
            <a:ext cx="2109786" cy="12668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rgbClr val="0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LR Images</a:t>
            </a:r>
            <a:endParaRPr lang="en-US" dirty="0">
              <a:solidFill>
                <a:srgbClr val="00000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CCA9349-8663-4691-AB2E-BA07862394A0}"/>
              </a:ext>
            </a:extLst>
          </p:cNvPr>
          <p:cNvSpPr txBox="1">
            <a:spLocks/>
          </p:cNvSpPr>
          <p:nvPr/>
        </p:nvSpPr>
        <p:spPr>
          <a:xfrm>
            <a:off x="573926" y="2183654"/>
            <a:ext cx="2109786" cy="12668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rgbClr val="0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Sampling</a:t>
            </a:r>
            <a:endParaRPr lang="en-US" dirty="0">
              <a:solidFill>
                <a:srgbClr val="00000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60124BE-3B5B-445A-BC44-88876F75DA83}"/>
              </a:ext>
            </a:extLst>
          </p:cNvPr>
          <p:cNvSpPr txBox="1">
            <a:spLocks/>
          </p:cNvSpPr>
          <p:nvPr/>
        </p:nvSpPr>
        <p:spPr>
          <a:xfrm>
            <a:off x="82163" y="3211145"/>
            <a:ext cx="2809891" cy="23562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Read HR/LR Pairs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Randomly Sample 1000 points from LR</a:t>
            </a:r>
          </a:p>
          <a:p>
            <a:endParaRPr lang="en-US" sz="2400" dirty="0">
              <a:solidFill>
                <a:srgbClr val="00000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endParaRPr lang="en-US" sz="2400" dirty="0">
              <a:solidFill>
                <a:srgbClr val="00000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5C5DC7E-3132-4C64-897C-AC03FE997A42}"/>
              </a:ext>
            </a:extLst>
          </p:cNvPr>
          <p:cNvSpPr txBox="1">
            <a:spLocks/>
          </p:cNvSpPr>
          <p:nvPr/>
        </p:nvSpPr>
        <p:spPr>
          <a:xfrm>
            <a:off x="3446599" y="3610581"/>
            <a:ext cx="2109786" cy="12668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rgbClr val="0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HR Images</a:t>
            </a:r>
            <a:endParaRPr lang="en-US" dirty="0">
              <a:solidFill>
                <a:srgbClr val="00000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31925C07-6596-4A12-AF11-A9624C73CC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1948608"/>
              </p:ext>
            </p:extLst>
          </p:nvPr>
        </p:nvGraphicFramePr>
        <p:xfrm>
          <a:off x="3000121" y="4767263"/>
          <a:ext cx="2916650" cy="12221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58325">
                  <a:extLst>
                    <a:ext uri="{9D8B030D-6E8A-4147-A177-3AD203B41FA5}">
                      <a16:colId xmlns:a16="http://schemas.microsoft.com/office/drawing/2014/main" val="1901420761"/>
                    </a:ext>
                  </a:extLst>
                </a:gridCol>
                <a:gridCol w="1458325">
                  <a:extLst>
                    <a:ext uri="{9D8B030D-6E8A-4147-A177-3AD203B41FA5}">
                      <a16:colId xmlns:a16="http://schemas.microsoft.com/office/drawing/2014/main" val="2844122701"/>
                    </a:ext>
                  </a:extLst>
                </a:gridCol>
              </a:tblGrid>
              <a:tr h="61109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937528"/>
                  </a:ext>
                </a:extLst>
              </a:tr>
              <a:tr h="61109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3802597"/>
                  </a:ext>
                </a:extLst>
              </a:tr>
            </a:tbl>
          </a:graphicData>
        </a:graphic>
      </p:graphicFrame>
      <p:sp>
        <p:nvSpPr>
          <p:cNvPr id="10" name="Title 1">
            <a:extLst>
              <a:ext uri="{FF2B5EF4-FFF2-40B4-BE49-F238E27FC236}">
                <a16:creationId xmlns:a16="http://schemas.microsoft.com/office/drawing/2014/main" id="{FF9E0031-F4E4-4DA0-B861-6C3C86C1A5F1}"/>
              </a:ext>
            </a:extLst>
          </p:cNvPr>
          <p:cNvSpPr txBox="1">
            <a:spLocks/>
          </p:cNvSpPr>
          <p:nvPr/>
        </p:nvSpPr>
        <p:spPr>
          <a:xfrm>
            <a:off x="6638908" y="734523"/>
            <a:ext cx="2252688" cy="12668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rgbClr val="0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Vectorization</a:t>
            </a:r>
            <a:endParaRPr lang="en-US" dirty="0">
              <a:solidFill>
                <a:srgbClr val="00000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C5F8FFD5-2F6C-492A-BE46-2B78FCC317DF}"/>
              </a:ext>
            </a:extLst>
          </p:cNvPr>
          <p:cNvSpPr txBox="1">
            <a:spLocks/>
          </p:cNvSpPr>
          <p:nvPr/>
        </p:nvSpPr>
        <p:spPr>
          <a:xfrm>
            <a:off x="6286751" y="1367935"/>
            <a:ext cx="2809891" cy="23562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rgbClr val="0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1x8 Vector – Scalar</a:t>
            </a:r>
          </a:p>
          <a:p>
            <a:pPr algn="ctr"/>
            <a:endParaRPr lang="en-US" sz="2000" dirty="0">
              <a:solidFill>
                <a:srgbClr val="00000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algn="ctr"/>
            <a:r>
              <a:rPr lang="en-US" sz="2000" dirty="0">
                <a:solidFill>
                  <a:srgbClr val="0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[X1, X2 … X8] - </a:t>
            </a:r>
            <a:r>
              <a:rPr lang="en-US" sz="2000" dirty="0" err="1">
                <a:solidFill>
                  <a:srgbClr val="0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ct</a:t>
            </a:r>
            <a:endParaRPr lang="en-US" sz="2000" dirty="0">
              <a:solidFill>
                <a:srgbClr val="00000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2BD85705-4EC6-4E96-8BF6-24E070943CF1}"/>
              </a:ext>
            </a:extLst>
          </p:cNvPr>
          <p:cNvSpPr txBox="1">
            <a:spLocks/>
          </p:cNvSpPr>
          <p:nvPr/>
        </p:nvSpPr>
        <p:spPr>
          <a:xfrm>
            <a:off x="6637717" y="3429000"/>
            <a:ext cx="2252688" cy="12668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rgbClr val="0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Vectorization</a:t>
            </a:r>
            <a:endParaRPr lang="en-US" dirty="0">
              <a:solidFill>
                <a:srgbClr val="00000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2E3F68D9-98ED-4FF6-B7CE-4D85808220B4}"/>
              </a:ext>
            </a:extLst>
          </p:cNvPr>
          <p:cNvSpPr txBox="1">
            <a:spLocks/>
          </p:cNvSpPr>
          <p:nvPr/>
        </p:nvSpPr>
        <p:spPr>
          <a:xfrm>
            <a:off x="6286752" y="4161973"/>
            <a:ext cx="2809891" cy="23562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rgbClr val="0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1x4 Vector</a:t>
            </a:r>
          </a:p>
          <a:p>
            <a:pPr algn="ctr"/>
            <a:endParaRPr lang="en-US" sz="2000" dirty="0">
              <a:solidFill>
                <a:srgbClr val="00000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algn="ctr"/>
            <a:r>
              <a:rPr lang="en-US" sz="2000" dirty="0">
                <a:solidFill>
                  <a:srgbClr val="0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[Y1, Y2, Y3, Y4]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E09961E5-07BB-46F9-A85A-D2F4CF8794C2}"/>
              </a:ext>
            </a:extLst>
          </p:cNvPr>
          <p:cNvSpPr txBox="1">
            <a:spLocks/>
          </p:cNvSpPr>
          <p:nvPr/>
        </p:nvSpPr>
        <p:spPr>
          <a:xfrm>
            <a:off x="9448799" y="1553908"/>
            <a:ext cx="2252688" cy="12668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err="1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FeatMat</a:t>
            </a:r>
            <a:endParaRPr lang="en-US" sz="24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6AD6E93D-713E-4513-A4FF-479A87027464}"/>
              </a:ext>
            </a:extLst>
          </p:cNvPr>
          <p:cNvSpPr txBox="1">
            <a:spLocks/>
          </p:cNvSpPr>
          <p:nvPr/>
        </p:nvSpPr>
        <p:spPr>
          <a:xfrm>
            <a:off x="9448799" y="4670680"/>
            <a:ext cx="2252688" cy="12668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err="1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LabMat</a:t>
            </a:r>
            <a:endParaRPr lang="en-US" sz="24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791950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9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1">
            <a:extLst>
              <a:ext uri="{FF2B5EF4-FFF2-40B4-BE49-F238E27FC236}">
                <a16:creationId xmlns:a16="http://schemas.microsoft.com/office/drawing/2014/main" id="{02DD2BC0-6F29-4B4F-8D61-2DCF6D2E8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4100C26-775B-4759-8865-63AE28825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Baseline Model: GBM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F7D09-3F34-4F7E-9B77-83C8F0DD90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848" y="2753936"/>
            <a:ext cx="5815801" cy="3505200"/>
          </a:xfrm>
        </p:spPr>
        <p:txBody>
          <a:bodyPr/>
          <a:lstStyle/>
          <a:p>
            <a:r>
              <a:rPr lang="en-US" dirty="0"/>
              <a:t>3 Fold Cross Validation</a:t>
            </a:r>
          </a:p>
          <a:p>
            <a:r>
              <a:rPr lang="en-US" dirty="0"/>
              <a:t>Tuning parameter: </a:t>
            </a:r>
            <a:r>
              <a:rPr lang="en-US" dirty="0" err="1"/>
              <a:t>Intraction_depth</a:t>
            </a:r>
            <a:endParaRPr lang="en-US" dirty="0"/>
          </a:p>
          <a:p>
            <a:r>
              <a:rPr lang="en-US" dirty="0"/>
              <a:t>GBM function:</a:t>
            </a:r>
          </a:p>
          <a:p>
            <a:pPr lvl="1"/>
            <a:r>
              <a:rPr lang="en-US" dirty="0" err="1"/>
              <a:t>n.trees</a:t>
            </a:r>
            <a:r>
              <a:rPr lang="en-US" dirty="0"/>
              <a:t> = 200</a:t>
            </a:r>
          </a:p>
          <a:p>
            <a:pPr lvl="1"/>
            <a:r>
              <a:rPr lang="en-US" dirty="0"/>
              <a:t>Distribution = “Gaussian”</a:t>
            </a:r>
          </a:p>
          <a:p>
            <a:pPr lvl="1"/>
            <a:r>
              <a:rPr lang="en-US" dirty="0" err="1"/>
              <a:t>Interaction_Depth</a:t>
            </a:r>
            <a:r>
              <a:rPr lang="en-US" dirty="0"/>
              <a:t> = 3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9077C8-98A9-4609-B794-15FE6BC1B4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20" y="2872740"/>
            <a:ext cx="5033010" cy="2979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9726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9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1">
            <a:extLst>
              <a:ext uri="{FF2B5EF4-FFF2-40B4-BE49-F238E27FC236}">
                <a16:creationId xmlns:a16="http://schemas.microsoft.com/office/drawing/2014/main" id="{02DD2BC0-6F29-4B4F-8D61-2DCF6D2E8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4100C26-775B-4759-8865-63AE28825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GBM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F7D09-3F34-4F7E-9B77-83C8F0DD90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671763"/>
            <a:ext cx="5257800" cy="3505200"/>
          </a:xfrm>
        </p:spPr>
        <p:txBody>
          <a:bodyPr/>
          <a:lstStyle/>
          <a:p>
            <a:r>
              <a:rPr lang="en-US" dirty="0"/>
              <a:t>Computationally expensive</a:t>
            </a:r>
          </a:p>
          <a:p>
            <a:r>
              <a:rPr lang="en-US" dirty="0"/>
              <a:t>Bad Accuracy</a:t>
            </a:r>
          </a:p>
          <a:p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0E84920-6771-4F2C-97AD-D683454EA1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5079578"/>
              </p:ext>
            </p:extLst>
          </p:nvPr>
        </p:nvGraphicFramePr>
        <p:xfrm>
          <a:off x="304648" y="2814637"/>
          <a:ext cx="5791200" cy="2961812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363832">
                  <a:extLst>
                    <a:ext uri="{9D8B030D-6E8A-4147-A177-3AD203B41FA5}">
                      <a16:colId xmlns:a16="http://schemas.microsoft.com/office/drawing/2014/main" val="3692256280"/>
                    </a:ext>
                  </a:extLst>
                </a:gridCol>
                <a:gridCol w="1417468">
                  <a:extLst>
                    <a:ext uri="{9D8B030D-6E8A-4147-A177-3AD203B41FA5}">
                      <a16:colId xmlns:a16="http://schemas.microsoft.com/office/drawing/2014/main" val="2026371112"/>
                    </a:ext>
                  </a:extLst>
                </a:gridCol>
                <a:gridCol w="1171575">
                  <a:extLst>
                    <a:ext uri="{9D8B030D-6E8A-4147-A177-3AD203B41FA5}">
                      <a16:colId xmlns:a16="http://schemas.microsoft.com/office/drawing/2014/main" val="3838106801"/>
                    </a:ext>
                  </a:extLst>
                </a:gridCol>
                <a:gridCol w="1838325">
                  <a:extLst>
                    <a:ext uri="{9D8B030D-6E8A-4147-A177-3AD203B41FA5}">
                      <a16:colId xmlns:a16="http://schemas.microsoft.com/office/drawing/2014/main" val="2616439823"/>
                    </a:ext>
                  </a:extLst>
                </a:gridCol>
              </a:tblGrid>
              <a:tr h="740453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Feature Construction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 Training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Super-Resolution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3513519"/>
                  </a:ext>
                </a:extLst>
              </a:tr>
              <a:tr h="74045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Total Time (sec)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489.44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7328.06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2049.75                  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3229053"/>
                  </a:ext>
                </a:extLst>
              </a:tr>
              <a:tr h="74045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 Image Time (sec)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4.89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1.37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23373011"/>
                  </a:ext>
                </a:extLst>
              </a:tr>
              <a:tr h="74045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PSNR</a:t>
                      </a: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Around 23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43173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38781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9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1">
            <a:extLst>
              <a:ext uri="{FF2B5EF4-FFF2-40B4-BE49-F238E27FC236}">
                <a16:creationId xmlns:a16="http://schemas.microsoft.com/office/drawing/2014/main" id="{02DD2BC0-6F29-4B4F-8D61-2DCF6D2E8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4100C26-775B-4759-8865-63AE28825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Improved Model: XGB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F7D09-3F34-4F7E-9B77-83C8F0DD90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671763"/>
            <a:ext cx="5257800" cy="3505200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Regularized gradient boosting machine</a:t>
            </a:r>
          </a:p>
          <a:p>
            <a:r>
              <a:rPr lang="en-US" sz="2400" dirty="0"/>
              <a:t>5-fold cross validation</a:t>
            </a:r>
          </a:p>
          <a:p>
            <a:r>
              <a:rPr lang="en-US" sz="2400" dirty="0"/>
              <a:t>Two tuning parameters: </a:t>
            </a:r>
            <a:r>
              <a:rPr lang="en-US" sz="2400" dirty="0" err="1"/>
              <a:t>max_depth</a:t>
            </a:r>
            <a:r>
              <a:rPr lang="en-US" sz="2400" dirty="0"/>
              <a:t>, </a:t>
            </a:r>
            <a:r>
              <a:rPr lang="en-US" sz="2400" dirty="0" err="1"/>
              <a:t>nrounds</a:t>
            </a:r>
            <a:endParaRPr lang="en-US" sz="2400" dirty="0"/>
          </a:p>
          <a:p>
            <a:r>
              <a:rPr lang="en-US" sz="2400" dirty="0"/>
              <a:t>Convert data into </a:t>
            </a:r>
            <a:r>
              <a:rPr lang="en-US" sz="2400" dirty="0" err="1"/>
              <a:t>xgb.Dmatrix</a:t>
            </a:r>
            <a:r>
              <a:rPr lang="en-US" sz="2400" dirty="0"/>
              <a:t> data type for fast computation</a:t>
            </a:r>
          </a:p>
          <a:p>
            <a:r>
              <a:rPr lang="en-US" sz="2400" dirty="0" err="1"/>
              <a:t>Xgboost</a:t>
            </a:r>
            <a:r>
              <a:rPr lang="en-US" sz="2400" dirty="0"/>
              <a:t> function from XGB package:</a:t>
            </a:r>
          </a:p>
          <a:p>
            <a:pPr lvl="1"/>
            <a:r>
              <a:rPr lang="en-US" sz="2000" dirty="0"/>
              <a:t>Booster = “</a:t>
            </a:r>
            <a:r>
              <a:rPr lang="en-US" sz="2000" dirty="0" err="1"/>
              <a:t>gblinear</a:t>
            </a:r>
            <a:r>
              <a:rPr lang="en-US" sz="2000" dirty="0"/>
              <a:t>”</a:t>
            </a:r>
          </a:p>
          <a:p>
            <a:pPr lvl="1"/>
            <a:r>
              <a:rPr lang="en-US" sz="2000" dirty="0" err="1"/>
              <a:t>Max_depth</a:t>
            </a:r>
            <a:r>
              <a:rPr lang="en-US" sz="2000" dirty="0"/>
              <a:t> = 3</a:t>
            </a:r>
          </a:p>
          <a:p>
            <a:pPr lvl="1"/>
            <a:r>
              <a:rPr lang="en-US" sz="2000" dirty="0" err="1"/>
              <a:t>Nrounds</a:t>
            </a:r>
            <a:r>
              <a:rPr lang="en-US" sz="2000" dirty="0"/>
              <a:t> = 20</a:t>
            </a:r>
          </a:p>
          <a:p>
            <a:endParaRPr lang="en-US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25A8312-FD08-4D1F-9252-C7E57F5926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378" y="3002370"/>
            <a:ext cx="5093970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0550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9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1">
            <a:extLst>
              <a:ext uri="{FF2B5EF4-FFF2-40B4-BE49-F238E27FC236}">
                <a16:creationId xmlns:a16="http://schemas.microsoft.com/office/drawing/2014/main" id="{02DD2BC0-6F29-4B4F-8D61-2DCF6D2E8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4100C26-775B-4759-8865-63AE28825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XGB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F7D09-3F34-4F7E-9B77-83C8F0DD90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601" y="2681288"/>
            <a:ext cx="5257800" cy="3505200"/>
          </a:xfrm>
        </p:spPr>
        <p:txBody>
          <a:bodyPr/>
          <a:lstStyle/>
          <a:p>
            <a:r>
              <a:rPr lang="en-US" dirty="0"/>
              <a:t>Model Advantage:</a:t>
            </a:r>
          </a:p>
          <a:p>
            <a:r>
              <a:rPr lang="en-US" dirty="0"/>
              <a:t>Reduce overfitting with regularization techniques</a:t>
            </a:r>
          </a:p>
          <a:p>
            <a:r>
              <a:rPr lang="en-US" dirty="0"/>
              <a:t>Computationally efficient</a:t>
            </a:r>
          </a:p>
          <a:p>
            <a:r>
              <a:rPr lang="en-US" dirty="0"/>
              <a:t>Extremely Short implementation time</a:t>
            </a:r>
          </a:p>
          <a:p>
            <a:r>
              <a:rPr lang="en-US" dirty="0"/>
              <a:t>Good Accuracy</a:t>
            </a:r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FA8E924-C38D-404D-83E5-07F991FFC1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6533644"/>
              </p:ext>
            </p:extLst>
          </p:nvPr>
        </p:nvGraphicFramePr>
        <p:xfrm>
          <a:off x="304800" y="3086100"/>
          <a:ext cx="5791200" cy="2961812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363832">
                  <a:extLst>
                    <a:ext uri="{9D8B030D-6E8A-4147-A177-3AD203B41FA5}">
                      <a16:colId xmlns:a16="http://schemas.microsoft.com/office/drawing/2014/main" val="3692256280"/>
                    </a:ext>
                  </a:extLst>
                </a:gridCol>
                <a:gridCol w="1417468">
                  <a:extLst>
                    <a:ext uri="{9D8B030D-6E8A-4147-A177-3AD203B41FA5}">
                      <a16:colId xmlns:a16="http://schemas.microsoft.com/office/drawing/2014/main" val="2026371112"/>
                    </a:ext>
                  </a:extLst>
                </a:gridCol>
                <a:gridCol w="1171575">
                  <a:extLst>
                    <a:ext uri="{9D8B030D-6E8A-4147-A177-3AD203B41FA5}">
                      <a16:colId xmlns:a16="http://schemas.microsoft.com/office/drawing/2014/main" val="3838106801"/>
                    </a:ext>
                  </a:extLst>
                </a:gridCol>
                <a:gridCol w="1838325">
                  <a:extLst>
                    <a:ext uri="{9D8B030D-6E8A-4147-A177-3AD203B41FA5}">
                      <a16:colId xmlns:a16="http://schemas.microsoft.com/office/drawing/2014/main" val="2616439823"/>
                    </a:ext>
                  </a:extLst>
                </a:gridCol>
              </a:tblGrid>
              <a:tr h="740453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Feature Construction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 Training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Super-Resolution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3513519"/>
                  </a:ext>
                </a:extLst>
              </a:tr>
              <a:tr h="74045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Total Time (sec)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361.06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1665.03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154.44                  (99 test images)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3229053"/>
                  </a:ext>
                </a:extLst>
              </a:tr>
              <a:tr h="74045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 Image Time (sec)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1.56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23373011"/>
                  </a:ext>
                </a:extLst>
              </a:tr>
              <a:tr h="74045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PSNR</a:t>
                      </a: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Around 26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43173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67157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41F5A-BDAF-42B9-B8B9-D73C5D8EB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81938" y="481264"/>
            <a:ext cx="4310062" cy="390785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600" dirty="0">
                <a:latin typeface="Aharoni" panose="02010803020104030203" pitchFamily="2" charset="-79"/>
                <a:cs typeface="Aharoni" panose="02010803020104030203" pitchFamily="2" charset="-79"/>
              </a:rPr>
              <a:t>Model Comparison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26F7F06-3D0C-433E-B962-236CA0E155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0611237"/>
              </p:ext>
            </p:extLst>
          </p:nvPr>
        </p:nvGraphicFramePr>
        <p:xfrm>
          <a:off x="509587" y="885791"/>
          <a:ext cx="7126288" cy="52673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81572">
                  <a:extLst>
                    <a:ext uri="{9D8B030D-6E8A-4147-A177-3AD203B41FA5}">
                      <a16:colId xmlns:a16="http://schemas.microsoft.com/office/drawing/2014/main" val="3306012107"/>
                    </a:ext>
                  </a:extLst>
                </a:gridCol>
                <a:gridCol w="1781572">
                  <a:extLst>
                    <a:ext uri="{9D8B030D-6E8A-4147-A177-3AD203B41FA5}">
                      <a16:colId xmlns:a16="http://schemas.microsoft.com/office/drawing/2014/main" val="282997146"/>
                    </a:ext>
                  </a:extLst>
                </a:gridCol>
                <a:gridCol w="1781572">
                  <a:extLst>
                    <a:ext uri="{9D8B030D-6E8A-4147-A177-3AD203B41FA5}">
                      <a16:colId xmlns:a16="http://schemas.microsoft.com/office/drawing/2014/main" val="1377134572"/>
                    </a:ext>
                  </a:extLst>
                </a:gridCol>
                <a:gridCol w="1781572">
                  <a:extLst>
                    <a:ext uri="{9D8B030D-6E8A-4147-A177-3AD203B41FA5}">
                      <a16:colId xmlns:a16="http://schemas.microsoft.com/office/drawing/2014/main" val="4019919341"/>
                    </a:ext>
                  </a:extLst>
                </a:gridCol>
              </a:tblGrid>
              <a:tr h="105347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GBM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XGB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83723816"/>
                  </a:ext>
                </a:extLst>
              </a:tr>
              <a:tr h="105347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Mean Test PSNR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26.83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44346603"/>
                  </a:ext>
                </a:extLst>
              </a:tr>
              <a:tr h="1053472">
                <a:tc row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Efficiency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Feature Construction Time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489.44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361.06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37430881"/>
                  </a:ext>
                </a:extLst>
              </a:tr>
              <a:tr h="1053472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Model Training Time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7328.06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1665.03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22638442"/>
                  </a:ext>
                </a:extLst>
              </a:tr>
              <a:tr h="1053472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Super-Resolution Per Image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1.37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1.56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90563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30837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588</TotalTime>
  <Words>384</Words>
  <Application>Microsoft Office PowerPoint</Application>
  <PresentationFormat>Widescreen</PresentationFormat>
  <Paragraphs>135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Aharoni</vt:lpstr>
      <vt:lpstr>Arial</vt:lpstr>
      <vt:lpstr>Calibri</vt:lpstr>
      <vt:lpstr>Calibri Light</vt:lpstr>
      <vt:lpstr>Office Theme</vt:lpstr>
      <vt:lpstr>Image  Super-Resolution -- Predictive Modelling</vt:lpstr>
      <vt:lpstr>Objective</vt:lpstr>
      <vt:lpstr>Overview</vt:lpstr>
      <vt:lpstr>Feature &amp; Label Extraction </vt:lpstr>
      <vt:lpstr>Baseline Model: GBM</vt:lpstr>
      <vt:lpstr>GBM Performance</vt:lpstr>
      <vt:lpstr>Improved Model: XGB</vt:lpstr>
      <vt:lpstr>XGB Performance</vt:lpstr>
      <vt:lpstr>Model Comparison</vt:lpstr>
      <vt:lpstr>Potential Improvement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Deceptive Review Detection System</dc:title>
  <dc:creator>Joe Zeng</dc:creator>
  <cp:lastModifiedBy>Joe Zeng</cp:lastModifiedBy>
  <cp:revision>53</cp:revision>
  <dcterms:created xsi:type="dcterms:W3CDTF">2018-12-06T06:49:59Z</dcterms:created>
  <dcterms:modified xsi:type="dcterms:W3CDTF">2019-03-27T22:01:20Z</dcterms:modified>
</cp:coreProperties>
</file>