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16E30B-1D99-407A-B8DF-CC71D582D5F3}">
  <a:tblStyle styleId="{4016E30B-1D99-407A-B8DF-CC71D582D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1ef6c7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1ef6c7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1ef6c7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1ef6c7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ef6c7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ef6c7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2d4672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2d4672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ef6c7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ef6c7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1ef6c7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1ef6c7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1ef6c71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1ef6c71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1cfe2d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1cfe2d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1cfe2d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1cfe2d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1cfe2d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1cfe2d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1cfe2d9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1cfe2d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1ef6c7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1ef6c7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1ef6c7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1ef6c7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1ef6c71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1ef6c71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1ef6c7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1ef6c7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7119000" cy="15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Image Super Resolution</a:t>
            </a:r>
            <a:endParaRPr sz="4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ADS-project3-group3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 He, Seungwook Han, Shengwei Huang, Mengran Xia, Hongye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Advanced Model——XGBoost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booster comparison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952500" y="21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{4016E30B-1D99-407A-B8DF-CC71D582D5F3}</a:tableStyleId>
              </a:tblPr>
              <a:tblGrid>
                <a:gridCol w="2413000"/>
                <a:gridCol w="2413000"/>
                <a:gridCol w="2413000"/>
              </a:tblGrid>
              <a:tr h="57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Mean 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MSE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Mean PSNR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GBTREE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0.002593127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27.03771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GBLINEAR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0.002511576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27.05951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DART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0.011715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19.42583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Advanced Model</a:t>
            </a:r>
            <a:r>
              <a:rPr lang="en"/>
              <a:t>——XGBoost</a:t>
            </a:r>
            <a:endParaRPr/>
          </a:p>
        </p:txBody>
      </p: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259300" y="1489850"/>
            <a:ext cx="3469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for alpha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Alpha = 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L1 regularization term on weights. Increasing this value will make model more conservative. Normalised to number of training examples.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901" y="1611275"/>
            <a:ext cx="4983202" cy="307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Advanced Model——XGBoost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for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450" y="1144125"/>
            <a:ext cx="5542726" cy="36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387900" y="3072100"/>
            <a:ext cx="2946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L2 regularization term on weights. Increasing this value will make model more conservative. Normalised to number of training examples.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V. Outcome Comparison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255000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{4016E30B-1D99-407A-B8DF-CC71D582D5F3}</a:tableStyleId>
              </a:tblPr>
              <a:tblGrid>
                <a:gridCol w="1239275"/>
                <a:gridCol w="1515925"/>
                <a:gridCol w="1377600"/>
              </a:tblGrid>
              <a:tr h="10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Baseline Model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Mean MSE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0.002511598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0.002511576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Mean PSNR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27.05948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27.05951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25"/>
          <p:cNvGraphicFramePr/>
          <p:nvPr/>
        </p:nvGraphicFramePr>
        <p:xfrm>
          <a:off x="4513550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{4016E30B-1D99-407A-B8DF-CC71D582D5F3}</a:tableStyleId>
              </a:tblPr>
              <a:tblGrid>
                <a:gridCol w="1344850"/>
                <a:gridCol w="1458000"/>
                <a:gridCol w="1381250"/>
              </a:tblGrid>
              <a:tr h="102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Baseline Model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Training time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&gt; 5 h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47.453 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2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Testing time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102.248 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11.602 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156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Outcome Comparison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200" y="919088"/>
            <a:ext cx="2450775" cy="367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75" y="919088"/>
            <a:ext cx="2450775" cy="36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87900" y="4672025"/>
            <a:ext cx="1928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 resolution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914650" y="4672025"/>
            <a:ext cx="1771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Baseline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19100"/>
            <a:ext cx="2450775" cy="367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987850" y="4672025"/>
            <a:ext cx="2243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975" y="919100"/>
            <a:ext cx="2379725" cy="36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158050" y="4672025"/>
            <a:ext cx="177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resolution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XGBoost fast and accurate?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87900" y="1771625"/>
            <a:ext cx="3999900" cy="25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XGBoost utilizes OpenMP which can parallel the code on a multithreaded CPU automatically.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XGBoost has defined a data structure DMatrix to store the data matrix. This data structure will perform some preprocessing work on the data so that the latter iteration is faster.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4756200" y="1872125"/>
            <a:ext cx="39999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main reason for the improvement of the accuracy is because the newly-defined regularization term and the pruning approach which makes the learned model more stable.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7"/>
          <p:cNvSpPr txBox="1"/>
          <p:nvPr/>
        </p:nvSpPr>
        <p:spPr>
          <a:xfrm>
            <a:off x="5143500" y="1275475"/>
            <a:ext cx="2175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905450" y="1275475"/>
            <a:ext cx="149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Speed: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Goal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Our goal is to use machine learning method to create predictive models to enhance the blurry and low-resolution images so that we can get high resolution images.</a:t>
            </a:r>
            <a:endParaRPr b="1"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Outline</a:t>
            </a:r>
            <a:endParaRPr sz="48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905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 sz="3000"/>
              <a:t>Feature Extraction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 sz="3000"/>
              <a:t>Performance Measure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 sz="3000"/>
              <a:t>Baseline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 sz="3000"/>
              <a:t>Advanced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 sz="3000"/>
              <a:t>Outcome Comparison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/>
              <a:t>Feature Extraction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5" y="1489824"/>
            <a:ext cx="4184100" cy="33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63600" y="1701900"/>
            <a:ext cx="37188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eight neighbors of every pixel as its features.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329025"/>
            <a:ext cx="3999900" cy="323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6152025" y="378200"/>
            <a:ext cx="2780700" cy="4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838"/>
            <a:ext cx="6120652" cy="47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400" y="2571750"/>
            <a:ext cx="4296483" cy="4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807575" y="2849100"/>
            <a:ext cx="1071600" cy="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986775" y="1480850"/>
            <a:ext cx="2713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PADDING ZEROS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neighbors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Centralization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Performance Measure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695775"/>
            <a:ext cx="71056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Baseline Model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50" y="1608212"/>
            <a:ext cx="7922751" cy="2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800" y="1489825"/>
            <a:ext cx="5889000" cy="3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Performance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952500" y="2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{4016E30B-1D99-407A-B8DF-CC71D582D5F3}</a:tableStyleId>
              </a:tblPr>
              <a:tblGrid>
                <a:gridCol w="3619500"/>
                <a:gridCol w="3619500"/>
              </a:tblGrid>
              <a:tr h="99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Mean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 MSE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Mean PSNR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9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0.002511598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27.05948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1357325" y="10572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 = 11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