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4469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025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5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62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509556-FA12-481C-8373-D9A8997AF120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F65DD9-796E-479A-A9A1-75807C71078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31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92EA-AC6F-4E10-B483-254BBB7E8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Optical Character Recognition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B207D-C4DF-4B35-83C4-B3BC8ADB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3333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Group 4</a:t>
            </a:r>
          </a:p>
          <a:p>
            <a:r>
              <a:rPr lang="en-US" altLang="zh-CN" dirty="0"/>
              <a:t>Chen, Xinyi (xc2464)</a:t>
            </a:r>
          </a:p>
          <a:p>
            <a:r>
              <a:rPr lang="en-US" altLang="zh-CN" dirty="0"/>
              <a:t>Liao </a:t>
            </a:r>
            <a:r>
              <a:rPr lang="en-US" altLang="zh-CN" dirty="0" err="1"/>
              <a:t>Ziyi</a:t>
            </a:r>
            <a:r>
              <a:rPr lang="en-US" altLang="zh-CN" dirty="0"/>
              <a:t> (zl2739)</a:t>
            </a:r>
          </a:p>
          <a:p>
            <a:r>
              <a:rPr lang="en-US" altLang="zh-CN" dirty="0"/>
              <a:t>Liu, Sitong (sl4460)</a:t>
            </a:r>
          </a:p>
          <a:p>
            <a:r>
              <a:rPr lang="en-US" altLang="zh-CN" dirty="0"/>
              <a:t>Wu, </a:t>
            </a:r>
            <a:r>
              <a:rPr lang="en-US" altLang="zh-CN" dirty="0" err="1"/>
              <a:t>Weixuan</a:t>
            </a:r>
            <a:r>
              <a:rPr lang="en-US" altLang="zh-CN" dirty="0"/>
              <a:t> (ww2493)</a:t>
            </a:r>
          </a:p>
          <a:p>
            <a:r>
              <a:rPr lang="en-US" altLang="zh-CN" dirty="0"/>
              <a:t>Xiao, </a:t>
            </a:r>
            <a:r>
              <a:rPr lang="en-US" altLang="zh-CN" dirty="0" err="1"/>
              <a:t>Caihui</a:t>
            </a:r>
            <a:r>
              <a:rPr lang="en-US" altLang="zh-CN" dirty="0"/>
              <a:t> (cx2225)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4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2873-BD87-4532-B97E-700884B5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311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DD3BB-C00E-4D66-A34C-5BBFF2C46B18}"/>
              </a:ext>
            </a:extLst>
          </p:cNvPr>
          <p:cNvSpPr/>
          <p:nvPr/>
        </p:nvSpPr>
        <p:spPr>
          <a:xfrm>
            <a:off x="4357869" y="1157468"/>
            <a:ext cx="3275635" cy="9606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Tesseract OCR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83A9A-4716-4E6D-A5F4-EF0DBA173D92}"/>
              </a:ext>
            </a:extLst>
          </p:cNvPr>
          <p:cNvCxnSpPr/>
          <p:nvPr/>
        </p:nvCxnSpPr>
        <p:spPr>
          <a:xfrm flipH="1">
            <a:off x="4259484" y="2187615"/>
            <a:ext cx="1006997" cy="5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940A8B-7149-412F-8481-4775961C6F8F}"/>
              </a:ext>
            </a:extLst>
          </p:cNvPr>
          <p:cNvCxnSpPr/>
          <p:nvPr/>
        </p:nvCxnSpPr>
        <p:spPr>
          <a:xfrm>
            <a:off x="6817489" y="2210765"/>
            <a:ext cx="925974" cy="37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6A999C-2776-4167-A430-E657DF0DD875}"/>
              </a:ext>
            </a:extLst>
          </p:cNvPr>
          <p:cNvSpPr/>
          <p:nvPr/>
        </p:nvSpPr>
        <p:spPr>
          <a:xfrm>
            <a:off x="2783711" y="2790945"/>
            <a:ext cx="2552217" cy="11024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Detected Errors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4A0E04-929E-4647-A92F-1093AB507BE6}"/>
              </a:ext>
            </a:extLst>
          </p:cNvPr>
          <p:cNvSpPr/>
          <p:nvPr/>
        </p:nvSpPr>
        <p:spPr>
          <a:xfrm>
            <a:off x="6925521" y="2798180"/>
            <a:ext cx="2646742" cy="1015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Undetected Errors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F290E-6AFA-4204-A511-901D7F17BB9C}"/>
              </a:ext>
            </a:extLst>
          </p:cNvPr>
          <p:cNvCxnSpPr/>
          <p:nvPr/>
        </p:nvCxnSpPr>
        <p:spPr>
          <a:xfrm flipH="1">
            <a:off x="2268638" y="3857264"/>
            <a:ext cx="1030147" cy="42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76A60-C117-4021-B8B5-3FD9BD8E2A05}"/>
              </a:ext>
            </a:extLst>
          </p:cNvPr>
          <p:cNvCxnSpPr/>
          <p:nvPr/>
        </p:nvCxnSpPr>
        <p:spPr>
          <a:xfrm>
            <a:off x="4762982" y="3813858"/>
            <a:ext cx="1070659" cy="28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585E1-E5A9-491A-9390-A7668A735ED8}"/>
              </a:ext>
            </a:extLst>
          </p:cNvPr>
          <p:cNvSpPr/>
          <p:nvPr/>
        </p:nvSpPr>
        <p:spPr>
          <a:xfrm>
            <a:off x="996386" y="4282633"/>
            <a:ext cx="2719087" cy="917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Correctable Words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A8175-706D-4D37-AEDE-538BE9BD5576}"/>
              </a:ext>
            </a:extLst>
          </p:cNvPr>
          <p:cNvSpPr/>
          <p:nvPr/>
        </p:nvSpPr>
        <p:spPr>
          <a:xfrm>
            <a:off x="4433104" y="4282633"/>
            <a:ext cx="2801073" cy="9172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Uncorrectable Words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4CB42E-88B1-439D-8DBE-4445685230D1}"/>
              </a:ext>
            </a:extLst>
          </p:cNvPr>
          <p:cNvSpPr/>
          <p:nvPr/>
        </p:nvSpPr>
        <p:spPr>
          <a:xfrm>
            <a:off x="7407797" y="4661703"/>
            <a:ext cx="636609" cy="211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6247E7-871B-4FAB-B4E7-BF947026BFE1}"/>
              </a:ext>
            </a:extLst>
          </p:cNvPr>
          <p:cNvSpPr/>
          <p:nvPr/>
        </p:nvSpPr>
        <p:spPr>
          <a:xfrm>
            <a:off x="7407797" y="4433104"/>
            <a:ext cx="636609" cy="211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FD3FD8-320E-4350-981A-2F56F33529B5}"/>
              </a:ext>
            </a:extLst>
          </p:cNvPr>
          <p:cNvSpPr/>
          <p:nvPr/>
        </p:nvSpPr>
        <p:spPr>
          <a:xfrm>
            <a:off x="7407797" y="4945284"/>
            <a:ext cx="636609" cy="211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3BA65-4EFD-44FE-A052-060B7A268658}"/>
              </a:ext>
            </a:extLst>
          </p:cNvPr>
          <p:cNvCxnSpPr/>
          <p:nvPr/>
        </p:nvCxnSpPr>
        <p:spPr>
          <a:xfrm flipH="1">
            <a:off x="1215342" y="5289630"/>
            <a:ext cx="532435" cy="4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7013C6-186E-4BC9-8CD3-918599CF3A71}"/>
              </a:ext>
            </a:extLst>
          </p:cNvPr>
          <p:cNvCxnSpPr/>
          <p:nvPr/>
        </p:nvCxnSpPr>
        <p:spPr>
          <a:xfrm>
            <a:off x="2627453" y="5301205"/>
            <a:ext cx="272006" cy="4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A9916-4BA8-4D83-8CBA-E768FFEC66B8}"/>
              </a:ext>
            </a:extLst>
          </p:cNvPr>
          <p:cNvCxnSpPr/>
          <p:nvPr/>
        </p:nvCxnSpPr>
        <p:spPr>
          <a:xfrm>
            <a:off x="3715473" y="5289630"/>
            <a:ext cx="1047509" cy="4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1ADBA7-3267-4A26-860E-CF7E77C1E289}"/>
              </a:ext>
            </a:extLst>
          </p:cNvPr>
          <p:cNvSpPr/>
          <p:nvPr/>
        </p:nvSpPr>
        <p:spPr>
          <a:xfrm>
            <a:off x="821803" y="5810491"/>
            <a:ext cx="1446835" cy="9172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Correctly Corrected words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32574E-E713-4E42-9B5B-797ED4E9D5AB}"/>
              </a:ext>
            </a:extLst>
          </p:cNvPr>
          <p:cNvSpPr/>
          <p:nvPr/>
        </p:nvSpPr>
        <p:spPr>
          <a:xfrm>
            <a:off x="2627453" y="5810491"/>
            <a:ext cx="1632031" cy="9172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Incorrectly Corrected words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84B624-B6C7-457C-865C-C1BF130B6051}"/>
              </a:ext>
            </a:extLst>
          </p:cNvPr>
          <p:cNvSpPr/>
          <p:nvPr/>
        </p:nvSpPr>
        <p:spPr>
          <a:xfrm>
            <a:off x="4618299" y="5787342"/>
            <a:ext cx="1967696" cy="917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Fail to do the correction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297428-237F-4090-AA09-9AF38284BEC2}"/>
              </a:ext>
            </a:extLst>
          </p:cNvPr>
          <p:cNvSpPr/>
          <p:nvPr/>
        </p:nvSpPr>
        <p:spPr>
          <a:xfrm>
            <a:off x="8437944" y="4282633"/>
            <a:ext cx="2534856" cy="11806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Capital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       2. Punctuation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  3. Numbers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6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E035-9E81-4616-B8E7-15DAB35A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98FC60D-BFC4-4D7D-970A-38949998A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96468"/>
              </p:ext>
            </p:extLst>
          </p:nvPr>
        </p:nvGraphicFramePr>
        <p:xfrm>
          <a:off x="1219200" y="1582837"/>
          <a:ext cx="10820401" cy="369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Tesseract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Tesseract_with_postprocessing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Word_wise_recall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0.6025360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0.9498475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3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Word_wise_precision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0.4267980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0.9413974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Character_wise_recall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0.8773070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altLang="zh-CN" dirty="0"/>
                        <a:t>9573690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Character_wise_precision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06178603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9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3A33-158F-4C77-A372-92AF591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3466-9B56-44E2-ADCF-9EA70046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Hierarchical LDA (Relationship of each topic)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52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C1A1-6D22-41BA-988A-6C534407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Paper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84C1-EB13-4114-8A20-292359F2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D3: Recognizing Garbage in OCR Output on Historical Documents</a:t>
            </a:r>
          </a:p>
          <a:p>
            <a:r>
              <a:rPr lang="en-US" altLang="zh-CN" sz="2400" dirty="0"/>
              <a:t>C5: Context – Sensitive Error Correction: Using Topic Models to Improve OCR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1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CC4B-7795-4A04-BE4F-CA385D24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977B-D1BE-488B-AF62-E7DA047F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Special thanks for Professor Ying Liu and </a:t>
            </a:r>
            <a:r>
              <a:rPr lang="en-US" altLang="zh-CN" sz="2400" dirty="0" err="1"/>
              <a:t>Chengliang</a:t>
            </a:r>
            <a:r>
              <a:rPr lang="en-US" altLang="zh-CN" sz="2400" dirty="0"/>
              <a:t> Tang for hosting lectures and providing datasets.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446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0E9E-1CB0-4CB1-9A59-C8D7A3F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967" y="3012311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Q &amp; A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9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BDFA-F9B2-4F75-9B01-E0F760F8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49" y="2769243"/>
            <a:ext cx="9601200" cy="1485900"/>
          </a:xfrm>
        </p:spPr>
        <p:txBody>
          <a:bodyPr/>
          <a:lstStyle/>
          <a:p>
            <a:pPr algn="ctr"/>
            <a:br>
              <a:rPr lang="en-US" altLang="zh-CN" dirty="0"/>
            </a:br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67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F502-2FAD-4C01-920A-45B5A2A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8DDF-485A-4976-915A-030DB078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</a:p>
          <a:p>
            <a:r>
              <a:rPr lang="en-US" altLang="zh-CN" dirty="0"/>
              <a:t>Text Detection (Refer to D3: Recognizing Garbage in OCR Output on Historical Documents)</a:t>
            </a:r>
          </a:p>
          <a:p>
            <a:r>
              <a:rPr lang="en-US" altLang="zh-CN" dirty="0"/>
              <a:t>Text Correction (Refer to C5: Context – Sensitive Error Correction: Using Topic Models to Improve OCR)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385253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7F58-56DB-4CEA-A080-5C282235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C02CB0-BCA4-4E24-B110-17834054C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73" y="1542255"/>
            <a:ext cx="10178005" cy="408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9F84-9DE9-4B9A-94B7-CC0D2F9E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8E40-E1D9-4CB2-9699-E1D115D2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and evaluate an algorithm for OCR post-processing to enhance Tesseract OCR output</a:t>
            </a:r>
          </a:p>
          <a:p>
            <a:r>
              <a:rPr lang="en-US" altLang="zh-CN" dirty="0"/>
              <a:t>Text Detection: Support Vector Machines (SVM) model </a:t>
            </a:r>
          </a:p>
          <a:p>
            <a:r>
              <a:rPr lang="en-US" altLang="zh-CN" dirty="0"/>
              <a:t>Text Correction: Latent Dirichlet Allocation (LDA)topic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38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0882-C0AE-40E9-8D9A-BDCCE63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Text Detection</a:t>
            </a:r>
            <a:br>
              <a:rPr lang="en-US" altLang="zh-CN" dirty="0"/>
            </a:br>
            <a:r>
              <a:rPr lang="en-US" altLang="zh-CN" dirty="0"/>
              <a:t>SVM (Support Vector Machines) Model </a:t>
            </a:r>
            <a:r>
              <a:rPr lang="zh-CN" altLang="en-US" dirty="0"/>
              <a:t>（</a:t>
            </a:r>
            <a:r>
              <a:rPr lang="en-US" altLang="zh-CN" dirty="0"/>
              <a:t>C=1</a:t>
            </a:r>
            <a:r>
              <a:rPr lang="zh-CN" altLang="en-US" dirty="0"/>
              <a:t>， </a:t>
            </a:r>
            <a:r>
              <a:rPr lang="en-US" altLang="zh-CN" dirty="0"/>
              <a:t>Kernel=</a:t>
            </a:r>
            <a:r>
              <a:rPr lang="zh-CN" altLang="en-US" dirty="0"/>
              <a:t>‘</a:t>
            </a:r>
            <a:r>
              <a:rPr lang="en-US" altLang="zh-CN" dirty="0" err="1"/>
              <a:t>rbf</a:t>
            </a:r>
            <a:r>
              <a:rPr lang="zh-CN" altLang="en-US" dirty="0"/>
              <a:t>’）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94C5-941F-4031-8667-1DB1BB6E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48988"/>
            <a:ext cx="9601200" cy="3581400"/>
          </a:xfrm>
        </p:spPr>
        <p:txBody>
          <a:bodyPr/>
          <a:lstStyle/>
          <a:p>
            <a:r>
              <a:rPr lang="en-US" altLang="zh-CN" sz="2400" dirty="0"/>
              <a:t>Definition</a:t>
            </a:r>
          </a:p>
          <a:p>
            <a:pPr lvl="1"/>
            <a:r>
              <a:rPr lang="en-US" altLang="zh-CN" sz="2400" dirty="0"/>
              <a:t>Binary problem (classification problem)</a:t>
            </a:r>
          </a:p>
          <a:p>
            <a:pPr lvl="1"/>
            <a:r>
              <a:rPr lang="en-US" altLang="zh-CN" sz="2400" dirty="0"/>
              <a:t>Feature extraction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Dataset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0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786C-23EB-42A0-8B9D-6B256325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27580" cy="888357"/>
          </a:xfrm>
        </p:spPr>
        <p:txBody>
          <a:bodyPr/>
          <a:lstStyle/>
          <a:p>
            <a:r>
              <a:rPr lang="en-US" altLang="zh-CN" dirty="0"/>
              <a:t>SVM-Features Extraction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4E6C-51B2-4331-8651-E8D68D7A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20" y="1574157"/>
            <a:ext cx="10353554" cy="4629873"/>
          </a:xfrm>
        </p:spPr>
        <p:txBody>
          <a:bodyPr>
            <a:normAutofit/>
          </a:bodyPr>
          <a:lstStyle/>
          <a:p>
            <a:r>
              <a:rPr lang="en-US" altLang="zh-CN" dirty="0"/>
              <a:t>Features extraction:</a:t>
            </a:r>
          </a:p>
          <a:p>
            <a:pPr lvl="1"/>
            <a:r>
              <a:rPr lang="en-US" altLang="zh-CN" dirty="0"/>
              <a:t> length of string, number of vowels and consonants, number of special symbols, number of digits and quotients, number of lower and upper case letters, consecutive same symbol, consecutive consonants; most frequent symbol; non-alphabetical symbols; </a:t>
            </a:r>
          </a:p>
          <a:p>
            <a:pPr lvl="1"/>
            <a:r>
              <a:rPr lang="en-US" altLang="zh-CN" dirty="0"/>
              <a:t>Bigram – for each bigram we checked if it occurs in the list LB and we looked at the frequency value. We derived a value for the total naturalness of bigram in the string‘</a:t>
            </a:r>
          </a:p>
          <a:p>
            <a:pPr lvl="2"/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1"/>
            <a:r>
              <a:rPr lang="en-US" altLang="zh-CN" dirty="0" err="1"/>
              <a:t>Levenshtein</a:t>
            </a:r>
            <a:r>
              <a:rPr lang="en-US" altLang="zh-CN" dirty="0"/>
              <a:t> distance (most complex features) : measure the plausibility of finding a simple correction of the input string  to a ‘</a:t>
            </a:r>
            <a:r>
              <a:rPr lang="en-US" altLang="zh-CN" dirty="0" err="1"/>
              <a:t>pausible</a:t>
            </a:r>
            <a:r>
              <a:rPr lang="en-US" altLang="zh-CN" dirty="0"/>
              <a:t> historical word’</a:t>
            </a:r>
            <a:endParaRPr lang="zh-CN" altLang="en-US" dirty="0"/>
          </a:p>
        </p:txBody>
      </p:sp>
      <p:pic>
        <p:nvPicPr>
          <p:cNvPr id="4" name="Google Shape;210;p22">
            <a:extLst>
              <a:ext uri="{FF2B5EF4-FFF2-40B4-BE49-F238E27FC236}">
                <a16:creationId xmlns:a16="http://schemas.microsoft.com/office/drawing/2014/main" id="{DA2E5C76-017B-47B0-8669-99CE749545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568" t="12878" r="8388" b="14033"/>
          <a:stretch/>
        </p:blipFill>
        <p:spPr>
          <a:xfrm>
            <a:off x="4065194" y="4019952"/>
            <a:ext cx="2020196" cy="914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A12-FBAE-4E35-B993-221AC6EC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– SVM model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AF8E6-1A0A-451B-9A52-CFDA0F16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Accuracy : 0.911</a:t>
            </a:r>
          </a:p>
          <a:p>
            <a:r>
              <a:rPr lang="en-US" altLang="zh-CN" sz="2800" dirty="0"/>
              <a:t>Precision: 0.966</a:t>
            </a:r>
          </a:p>
          <a:p>
            <a:r>
              <a:rPr lang="en-US" altLang="zh-CN" sz="2800" dirty="0"/>
              <a:t>Recall: 0.811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813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514F-BF8B-4F09-AFB3-380077AB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Correction – Latent Dirichlet Allocation (LDA)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FA54-A185-4770-97AC-7CA25109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Probabilities of different topic mixtures</a:t>
            </a:r>
          </a:p>
        </p:txBody>
      </p:sp>
    </p:spTree>
    <p:extLst>
      <p:ext uri="{BB962C8B-B14F-4D97-AF65-F5344CB8AC3E}">
        <p14:creationId xmlns:p14="http://schemas.microsoft.com/office/powerpoint/2010/main" val="28475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B0B9-D31D-4A05-AFAC-F8943CAD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24" y="746567"/>
            <a:ext cx="9601200" cy="35814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Topic model: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W is a word,</a:t>
            </a:r>
          </a:p>
          <a:p>
            <a:pPr marL="0" indent="0">
              <a:buNone/>
            </a:pPr>
            <a:r>
              <a:rPr lang="en-US" altLang="zh-CN" sz="2400" dirty="0"/>
              <a:t>	M is the number of  topics in the model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tk</a:t>
            </a:r>
            <a:r>
              <a:rPr lang="en-US" altLang="zh-CN" sz="2400" dirty="0"/>
              <a:t> is a topic</a:t>
            </a:r>
          </a:p>
          <a:p>
            <a:pPr marL="0" indent="0">
              <a:buNone/>
            </a:pPr>
            <a:r>
              <a:rPr lang="en-US" altLang="zh-CN" sz="2400" dirty="0"/>
              <a:t>	P(</a:t>
            </a:r>
            <a:r>
              <a:rPr lang="en-US" altLang="zh-CN" sz="2400" dirty="0" err="1"/>
              <a:t>tk</a:t>
            </a:r>
            <a:r>
              <a:rPr lang="en-US" altLang="zh-CN" sz="2400" dirty="0"/>
              <a:t>): applying the trained topic model to correctly recognizing words in the 	document</a:t>
            </a:r>
          </a:p>
          <a:p>
            <a:pPr lvl="1"/>
            <a:endParaRPr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B998-4904-45ED-A081-80CA081AE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88" y="1323000"/>
            <a:ext cx="2906874" cy="7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47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700</TotalTime>
  <Words>388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Optical Character Recognition</vt:lpstr>
      <vt:lpstr>Outline</vt:lpstr>
      <vt:lpstr>Task</vt:lpstr>
      <vt:lpstr>Task</vt:lpstr>
      <vt:lpstr>Text Detection SVM (Support Vector Machines) Model （C=1， Kernel=‘rbf’）</vt:lpstr>
      <vt:lpstr>SVM-Features Extraction</vt:lpstr>
      <vt:lpstr>Evaluation – SVM model</vt:lpstr>
      <vt:lpstr>Text Correction – Latent Dirichlet Allocation (LDA) Model</vt:lpstr>
      <vt:lpstr>PowerPoint Presentation</vt:lpstr>
      <vt:lpstr>Summary</vt:lpstr>
      <vt:lpstr>Performance</vt:lpstr>
      <vt:lpstr>Next Step</vt:lpstr>
      <vt:lpstr>Reference Paper</vt:lpstr>
      <vt:lpstr>Acknowledge</vt:lpstr>
      <vt:lpstr>Q &amp; A     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Sitong Liu</dc:creator>
  <cp:lastModifiedBy>Sitong Liu</cp:lastModifiedBy>
  <cp:revision>23</cp:revision>
  <dcterms:created xsi:type="dcterms:W3CDTF">2019-04-17T06:07:43Z</dcterms:created>
  <dcterms:modified xsi:type="dcterms:W3CDTF">2019-04-17T18:47:31Z</dcterms:modified>
</cp:coreProperties>
</file>