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4" r:id="rId9"/>
    <p:sldId id="263" r:id="rId10"/>
    <p:sldId id="265" r:id="rId11"/>
    <p:sldId id="277" r:id="rId12"/>
    <p:sldId id="278" r:id="rId13"/>
    <p:sldId id="273" r:id="rId14"/>
    <p:sldId id="279"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43" autoAdjust="0"/>
    <p:restoredTop sz="94618" autoAdjust="0"/>
  </p:normalViewPr>
  <p:slideViewPr>
    <p:cSldViewPr snapToGrid="0">
      <p:cViewPr varScale="1">
        <p:scale>
          <a:sx n="104" d="100"/>
          <a:sy n="104" d="100"/>
        </p:scale>
        <p:origin x="808" y="208"/>
      </p:cViewPr>
      <p:guideLst/>
    </p:cSldViewPr>
  </p:slideViewPr>
  <p:outlineViewPr>
    <p:cViewPr>
      <p:scale>
        <a:sx n="33" d="100"/>
        <a:sy n="33" d="100"/>
      </p:scale>
      <p:origin x="0" y="-146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2534A-2EE7-CB4E-AD02-2F8B168C9E97}" type="doc">
      <dgm:prSet loTypeId="urn:microsoft.com/office/officeart/2005/8/layout/process1" loCatId="" qsTypeId="urn:microsoft.com/office/officeart/2005/8/quickstyle/simple3" qsCatId="simple" csTypeId="urn:microsoft.com/office/officeart/2005/8/colors/accent0_3" csCatId="mainScheme" phldr="1"/>
      <dgm:spPr/>
    </dgm:pt>
    <dgm:pt modelId="{AC1D2945-D440-354D-A548-9AE175F31433}">
      <dgm:prSet phldrT="[Text]"/>
      <dgm:spPr/>
      <dgm:t>
        <a:bodyPr/>
        <a:lstStyle/>
        <a:p>
          <a:r>
            <a:rPr lang="en-US" dirty="0"/>
            <a:t>Tesseract</a:t>
          </a:r>
          <a:r>
            <a:rPr lang="zh-CN" altLang="en-US" dirty="0"/>
            <a:t> </a:t>
          </a:r>
          <a:r>
            <a:rPr lang="en-US" altLang="zh-CN" dirty="0"/>
            <a:t>text</a:t>
          </a:r>
          <a:endParaRPr lang="en-US" dirty="0"/>
        </a:p>
      </dgm:t>
    </dgm:pt>
    <dgm:pt modelId="{5E5A2664-0D5D-3840-82BB-90CB387FBDC7}" type="parTrans" cxnId="{1D4E57EF-ADA1-5648-82BA-98ADD63F5602}">
      <dgm:prSet/>
      <dgm:spPr/>
      <dgm:t>
        <a:bodyPr/>
        <a:lstStyle/>
        <a:p>
          <a:endParaRPr lang="en-US"/>
        </a:p>
      </dgm:t>
    </dgm:pt>
    <dgm:pt modelId="{6E7B5147-97E0-5C44-B2DC-FE3F0CEE4779}" type="sibTrans" cxnId="{1D4E57EF-ADA1-5648-82BA-98ADD63F5602}">
      <dgm:prSet/>
      <dgm:spPr/>
      <dgm:t>
        <a:bodyPr/>
        <a:lstStyle/>
        <a:p>
          <a:endParaRPr lang="en-US"/>
        </a:p>
      </dgm:t>
    </dgm:pt>
    <dgm:pt modelId="{77E050AD-C5A6-BE45-A8F4-697C3A77CAA7}">
      <dgm:prSet phldrT="[Text]"/>
      <dgm:spPr/>
      <dgm:t>
        <a:bodyPr/>
        <a:lstStyle/>
        <a:p>
          <a:r>
            <a:rPr lang="en-US" altLang="zh-CN" dirty="0"/>
            <a:t>Detected</a:t>
          </a:r>
          <a:r>
            <a:rPr lang="zh-CN" altLang="en-US" dirty="0"/>
            <a:t> </a:t>
          </a:r>
          <a:r>
            <a:rPr lang="en-US" altLang="zh-CN" dirty="0"/>
            <a:t>error</a:t>
          </a:r>
          <a:r>
            <a:rPr lang="zh-CN" altLang="en-US" dirty="0"/>
            <a:t> </a:t>
          </a:r>
          <a:r>
            <a:rPr lang="en-US" altLang="zh-CN" dirty="0"/>
            <a:t>words</a:t>
          </a:r>
          <a:endParaRPr lang="en-US" dirty="0"/>
        </a:p>
      </dgm:t>
    </dgm:pt>
    <dgm:pt modelId="{2CD80E60-09E5-D548-A2FC-CFF8AF1BC58F}" type="parTrans" cxnId="{6BBBD8B9-2EB8-BA4B-AB57-880C906C8A3F}">
      <dgm:prSet/>
      <dgm:spPr/>
      <dgm:t>
        <a:bodyPr/>
        <a:lstStyle/>
        <a:p>
          <a:endParaRPr lang="en-US"/>
        </a:p>
      </dgm:t>
    </dgm:pt>
    <dgm:pt modelId="{A2C0056D-9FFC-1147-AFF8-0DA9D7CC5AD1}" type="sibTrans" cxnId="{6BBBD8B9-2EB8-BA4B-AB57-880C906C8A3F}">
      <dgm:prSet/>
      <dgm:spPr/>
      <dgm:t>
        <a:bodyPr/>
        <a:lstStyle/>
        <a:p>
          <a:endParaRPr lang="en-US"/>
        </a:p>
      </dgm:t>
    </dgm:pt>
    <dgm:pt modelId="{FD12E47E-EA2D-C54D-BB4C-7C42D82B5924}">
      <dgm:prSet phldrT="[Text]"/>
      <dgm:spPr/>
      <dgm:t>
        <a:bodyPr/>
        <a:lstStyle/>
        <a:p>
          <a:r>
            <a:rPr lang="en-US" altLang="zh-CN" dirty="0"/>
            <a:t>Corrected</a:t>
          </a:r>
          <a:r>
            <a:rPr lang="zh-CN" altLang="en-US" dirty="0"/>
            <a:t> </a:t>
          </a:r>
          <a:r>
            <a:rPr lang="en-US" altLang="zh-CN" dirty="0"/>
            <a:t>words</a:t>
          </a:r>
          <a:endParaRPr lang="en-US" dirty="0"/>
        </a:p>
      </dgm:t>
    </dgm:pt>
    <dgm:pt modelId="{429CB566-20E7-D344-B2F4-0D5187B503F8}" type="parTrans" cxnId="{5456133E-A38E-D44F-93FF-F5BF06AB9A7E}">
      <dgm:prSet/>
      <dgm:spPr/>
      <dgm:t>
        <a:bodyPr/>
        <a:lstStyle/>
        <a:p>
          <a:endParaRPr lang="en-US"/>
        </a:p>
      </dgm:t>
    </dgm:pt>
    <dgm:pt modelId="{F4899266-F08E-A845-85F0-96FF4B5F3AC6}" type="sibTrans" cxnId="{5456133E-A38E-D44F-93FF-F5BF06AB9A7E}">
      <dgm:prSet/>
      <dgm:spPr/>
      <dgm:t>
        <a:bodyPr/>
        <a:lstStyle/>
        <a:p>
          <a:endParaRPr lang="en-US"/>
        </a:p>
      </dgm:t>
    </dgm:pt>
    <dgm:pt modelId="{CE8FE1B0-CF5A-8C4B-A523-B6E08C3032BD}" type="pres">
      <dgm:prSet presAssocID="{DF22534A-2EE7-CB4E-AD02-2F8B168C9E97}" presName="Name0" presStyleCnt="0">
        <dgm:presLayoutVars>
          <dgm:dir/>
          <dgm:resizeHandles val="exact"/>
        </dgm:presLayoutVars>
      </dgm:prSet>
      <dgm:spPr/>
    </dgm:pt>
    <dgm:pt modelId="{DB031C61-A06E-5343-B5EB-7BE3DD9AB537}" type="pres">
      <dgm:prSet presAssocID="{AC1D2945-D440-354D-A548-9AE175F31433}" presName="node" presStyleLbl="node1" presStyleIdx="0" presStyleCnt="3">
        <dgm:presLayoutVars>
          <dgm:bulletEnabled val="1"/>
        </dgm:presLayoutVars>
      </dgm:prSet>
      <dgm:spPr/>
    </dgm:pt>
    <dgm:pt modelId="{2F52B6F5-2E2F-354D-9A2B-53F653101D40}" type="pres">
      <dgm:prSet presAssocID="{6E7B5147-97E0-5C44-B2DC-FE3F0CEE4779}" presName="sibTrans" presStyleLbl="sibTrans2D1" presStyleIdx="0" presStyleCnt="2"/>
      <dgm:spPr/>
    </dgm:pt>
    <dgm:pt modelId="{E2A65BD5-956B-D141-AED0-DDCEAF41A82B}" type="pres">
      <dgm:prSet presAssocID="{6E7B5147-97E0-5C44-B2DC-FE3F0CEE4779}" presName="connectorText" presStyleLbl="sibTrans2D1" presStyleIdx="0" presStyleCnt="2"/>
      <dgm:spPr/>
    </dgm:pt>
    <dgm:pt modelId="{50521563-C6C5-C245-A4D5-5D74343F1FE7}" type="pres">
      <dgm:prSet presAssocID="{77E050AD-C5A6-BE45-A8F4-697C3A77CAA7}" presName="node" presStyleLbl="node1" presStyleIdx="1" presStyleCnt="3">
        <dgm:presLayoutVars>
          <dgm:bulletEnabled val="1"/>
        </dgm:presLayoutVars>
      </dgm:prSet>
      <dgm:spPr/>
    </dgm:pt>
    <dgm:pt modelId="{74B343DE-D68D-9849-958B-46C18805AC3D}" type="pres">
      <dgm:prSet presAssocID="{A2C0056D-9FFC-1147-AFF8-0DA9D7CC5AD1}" presName="sibTrans" presStyleLbl="sibTrans2D1" presStyleIdx="1" presStyleCnt="2"/>
      <dgm:spPr/>
    </dgm:pt>
    <dgm:pt modelId="{84FFFE60-686E-8748-9EAC-4DAC1724B109}" type="pres">
      <dgm:prSet presAssocID="{A2C0056D-9FFC-1147-AFF8-0DA9D7CC5AD1}" presName="connectorText" presStyleLbl="sibTrans2D1" presStyleIdx="1" presStyleCnt="2"/>
      <dgm:spPr/>
    </dgm:pt>
    <dgm:pt modelId="{F8BCD00A-BB69-3341-97D4-2EEE07929AE9}" type="pres">
      <dgm:prSet presAssocID="{FD12E47E-EA2D-C54D-BB4C-7C42D82B5924}" presName="node" presStyleLbl="node1" presStyleIdx="2" presStyleCnt="3">
        <dgm:presLayoutVars>
          <dgm:bulletEnabled val="1"/>
        </dgm:presLayoutVars>
      </dgm:prSet>
      <dgm:spPr/>
    </dgm:pt>
  </dgm:ptLst>
  <dgm:cxnLst>
    <dgm:cxn modelId="{CA4A2C03-CD0A-1140-AE7A-A9A30A3FCA2B}" type="presOf" srcId="{FD12E47E-EA2D-C54D-BB4C-7C42D82B5924}" destId="{F8BCD00A-BB69-3341-97D4-2EEE07929AE9}" srcOrd="0" destOrd="0" presId="urn:microsoft.com/office/officeart/2005/8/layout/process1"/>
    <dgm:cxn modelId="{0EFFCE2D-8BCD-CF43-B7C9-ED6AB356F3C0}" type="presOf" srcId="{6E7B5147-97E0-5C44-B2DC-FE3F0CEE4779}" destId="{E2A65BD5-956B-D141-AED0-DDCEAF41A82B}" srcOrd="1" destOrd="0" presId="urn:microsoft.com/office/officeart/2005/8/layout/process1"/>
    <dgm:cxn modelId="{A02C042F-9775-AA4D-AA7B-BED28446B686}" type="presOf" srcId="{77E050AD-C5A6-BE45-A8F4-697C3A77CAA7}" destId="{50521563-C6C5-C245-A4D5-5D74343F1FE7}" srcOrd="0" destOrd="0" presId="urn:microsoft.com/office/officeart/2005/8/layout/process1"/>
    <dgm:cxn modelId="{F203E336-A220-6249-9BC5-192F93BA9CE8}" type="presOf" srcId="{DF22534A-2EE7-CB4E-AD02-2F8B168C9E97}" destId="{CE8FE1B0-CF5A-8C4B-A523-B6E08C3032BD}" srcOrd="0" destOrd="0" presId="urn:microsoft.com/office/officeart/2005/8/layout/process1"/>
    <dgm:cxn modelId="{5456133E-A38E-D44F-93FF-F5BF06AB9A7E}" srcId="{DF22534A-2EE7-CB4E-AD02-2F8B168C9E97}" destId="{FD12E47E-EA2D-C54D-BB4C-7C42D82B5924}" srcOrd="2" destOrd="0" parTransId="{429CB566-20E7-D344-B2F4-0D5187B503F8}" sibTransId="{F4899266-F08E-A845-85F0-96FF4B5F3AC6}"/>
    <dgm:cxn modelId="{7B95E342-735B-ED4B-B40E-49ABA6EAE178}" type="presOf" srcId="{A2C0056D-9FFC-1147-AFF8-0DA9D7CC5AD1}" destId="{74B343DE-D68D-9849-958B-46C18805AC3D}" srcOrd="0" destOrd="0" presId="urn:microsoft.com/office/officeart/2005/8/layout/process1"/>
    <dgm:cxn modelId="{AB261F4A-FE59-F346-9411-61E88DE93DEF}" type="presOf" srcId="{AC1D2945-D440-354D-A548-9AE175F31433}" destId="{DB031C61-A06E-5343-B5EB-7BE3DD9AB537}" srcOrd="0" destOrd="0" presId="urn:microsoft.com/office/officeart/2005/8/layout/process1"/>
    <dgm:cxn modelId="{81B7DF55-42EF-354B-9A53-24D513E18CBD}" type="presOf" srcId="{6E7B5147-97E0-5C44-B2DC-FE3F0CEE4779}" destId="{2F52B6F5-2E2F-354D-9A2B-53F653101D40}" srcOrd="0" destOrd="0" presId="urn:microsoft.com/office/officeart/2005/8/layout/process1"/>
    <dgm:cxn modelId="{6BBBD8B9-2EB8-BA4B-AB57-880C906C8A3F}" srcId="{DF22534A-2EE7-CB4E-AD02-2F8B168C9E97}" destId="{77E050AD-C5A6-BE45-A8F4-697C3A77CAA7}" srcOrd="1" destOrd="0" parTransId="{2CD80E60-09E5-D548-A2FC-CFF8AF1BC58F}" sibTransId="{A2C0056D-9FFC-1147-AFF8-0DA9D7CC5AD1}"/>
    <dgm:cxn modelId="{758F10D1-0A8D-FA4D-8A48-91B05804F6B9}" type="presOf" srcId="{A2C0056D-9FFC-1147-AFF8-0DA9D7CC5AD1}" destId="{84FFFE60-686E-8748-9EAC-4DAC1724B109}" srcOrd="1" destOrd="0" presId="urn:microsoft.com/office/officeart/2005/8/layout/process1"/>
    <dgm:cxn modelId="{1D4E57EF-ADA1-5648-82BA-98ADD63F5602}" srcId="{DF22534A-2EE7-CB4E-AD02-2F8B168C9E97}" destId="{AC1D2945-D440-354D-A548-9AE175F31433}" srcOrd="0" destOrd="0" parTransId="{5E5A2664-0D5D-3840-82BB-90CB387FBDC7}" sibTransId="{6E7B5147-97E0-5C44-B2DC-FE3F0CEE4779}"/>
    <dgm:cxn modelId="{F45D3576-1BB3-BB48-8486-0E732271C0F0}" type="presParOf" srcId="{CE8FE1B0-CF5A-8C4B-A523-B6E08C3032BD}" destId="{DB031C61-A06E-5343-B5EB-7BE3DD9AB537}" srcOrd="0" destOrd="0" presId="urn:microsoft.com/office/officeart/2005/8/layout/process1"/>
    <dgm:cxn modelId="{C0F9FEDE-2F6D-FF4F-9D10-63574CEF79B7}" type="presParOf" srcId="{CE8FE1B0-CF5A-8C4B-A523-B6E08C3032BD}" destId="{2F52B6F5-2E2F-354D-9A2B-53F653101D40}" srcOrd="1" destOrd="0" presId="urn:microsoft.com/office/officeart/2005/8/layout/process1"/>
    <dgm:cxn modelId="{DF31ED04-E7A8-2144-A444-5723FFEA8384}" type="presParOf" srcId="{2F52B6F5-2E2F-354D-9A2B-53F653101D40}" destId="{E2A65BD5-956B-D141-AED0-DDCEAF41A82B}" srcOrd="0" destOrd="0" presId="urn:microsoft.com/office/officeart/2005/8/layout/process1"/>
    <dgm:cxn modelId="{9FE2C45D-F86A-6F4D-8B43-666C6E94B3D8}" type="presParOf" srcId="{CE8FE1B0-CF5A-8C4B-A523-B6E08C3032BD}" destId="{50521563-C6C5-C245-A4D5-5D74343F1FE7}" srcOrd="2" destOrd="0" presId="urn:microsoft.com/office/officeart/2005/8/layout/process1"/>
    <dgm:cxn modelId="{D607892A-8E9A-5D4E-BBCE-B859EA9743D4}" type="presParOf" srcId="{CE8FE1B0-CF5A-8C4B-A523-B6E08C3032BD}" destId="{74B343DE-D68D-9849-958B-46C18805AC3D}" srcOrd="3" destOrd="0" presId="urn:microsoft.com/office/officeart/2005/8/layout/process1"/>
    <dgm:cxn modelId="{1445B558-7A0A-4341-9C3E-7C4C464C023E}" type="presParOf" srcId="{74B343DE-D68D-9849-958B-46C18805AC3D}" destId="{84FFFE60-686E-8748-9EAC-4DAC1724B109}" srcOrd="0" destOrd="0" presId="urn:microsoft.com/office/officeart/2005/8/layout/process1"/>
    <dgm:cxn modelId="{B0CAC20C-7144-724E-BF08-357934CF3998}" type="presParOf" srcId="{CE8FE1B0-CF5A-8C4B-A523-B6E08C3032BD}" destId="{F8BCD00A-BB69-3341-97D4-2EEE07929AE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31C61-A06E-5343-B5EB-7BE3DD9AB537}">
      <dsp:nvSpPr>
        <dsp:cNvPr id="0" name=""/>
        <dsp:cNvSpPr/>
      </dsp:nvSpPr>
      <dsp:spPr>
        <a:xfrm>
          <a:off x="9099" y="1031891"/>
          <a:ext cx="2719861" cy="1631917"/>
        </a:xfrm>
        <a:prstGeom prst="roundRect">
          <a:avLst>
            <a:gd name="adj" fmla="val 10000"/>
          </a:avLst>
        </a:prstGeom>
        <a:gradFill rotWithShape="0">
          <a:gsLst>
            <a:gs pos="0">
              <a:schemeClr val="dk2">
                <a:hueOff val="0"/>
                <a:satOff val="0"/>
                <a:lumOff val="0"/>
                <a:alphaOff val="0"/>
                <a:tint val="48000"/>
                <a:satMod val="105000"/>
                <a:lumMod val="110000"/>
              </a:schemeClr>
            </a:gs>
            <a:gs pos="100000">
              <a:schemeClr val="dk2">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Tesseract</a:t>
          </a:r>
          <a:r>
            <a:rPr lang="zh-CN" altLang="en-US" sz="3400" kern="1200" dirty="0"/>
            <a:t> </a:t>
          </a:r>
          <a:r>
            <a:rPr lang="en-US" altLang="zh-CN" sz="3400" kern="1200" dirty="0"/>
            <a:t>text</a:t>
          </a:r>
          <a:endParaRPr lang="en-US" sz="3400" kern="1200" dirty="0"/>
        </a:p>
      </dsp:txBody>
      <dsp:txXfrm>
        <a:off x="56896" y="1079688"/>
        <a:ext cx="2624267" cy="1536323"/>
      </dsp:txXfrm>
    </dsp:sp>
    <dsp:sp modelId="{2F52B6F5-2E2F-354D-9A2B-53F653101D40}">
      <dsp:nvSpPr>
        <dsp:cNvPr id="0" name=""/>
        <dsp:cNvSpPr/>
      </dsp:nvSpPr>
      <dsp:spPr>
        <a:xfrm>
          <a:off x="3000947" y="1510587"/>
          <a:ext cx="576610" cy="674525"/>
        </a:xfrm>
        <a:prstGeom prst="rightArrow">
          <a:avLst>
            <a:gd name="adj1" fmla="val 60000"/>
            <a:gd name="adj2" fmla="val 50000"/>
          </a:avLst>
        </a:prstGeom>
        <a:gradFill rotWithShape="0">
          <a:gsLst>
            <a:gs pos="0">
              <a:schemeClr val="dk2">
                <a:tint val="60000"/>
                <a:hueOff val="0"/>
                <a:satOff val="0"/>
                <a:lumOff val="0"/>
                <a:alphaOff val="0"/>
                <a:tint val="48000"/>
                <a:satMod val="105000"/>
                <a:lumMod val="110000"/>
              </a:schemeClr>
            </a:gs>
            <a:gs pos="100000">
              <a:schemeClr val="dk2">
                <a:tint val="60000"/>
                <a:hueOff val="0"/>
                <a:satOff val="0"/>
                <a:lumOff val="0"/>
                <a:alphaOff val="0"/>
                <a:tint val="78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000947" y="1645492"/>
        <a:ext cx="403627" cy="404715"/>
      </dsp:txXfrm>
    </dsp:sp>
    <dsp:sp modelId="{50521563-C6C5-C245-A4D5-5D74343F1FE7}">
      <dsp:nvSpPr>
        <dsp:cNvPr id="0" name=""/>
        <dsp:cNvSpPr/>
      </dsp:nvSpPr>
      <dsp:spPr>
        <a:xfrm>
          <a:off x="3816906" y="1031891"/>
          <a:ext cx="2719861" cy="1631917"/>
        </a:xfrm>
        <a:prstGeom prst="roundRect">
          <a:avLst>
            <a:gd name="adj" fmla="val 10000"/>
          </a:avLst>
        </a:prstGeom>
        <a:gradFill rotWithShape="0">
          <a:gsLst>
            <a:gs pos="0">
              <a:schemeClr val="dk2">
                <a:hueOff val="0"/>
                <a:satOff val="0"/>
                <a:lumOff val="0"/>
                <a:alphaOff val="0"/>
                <a:tint val="48000"/>
                <a:satMod val="105000"/>
                <a:lumMod val="110000"/>
              </a:schemeClr>
            </a:gs>
            <a:gs pos="100000">
              <a:schemeClr val="dk2">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t>Detected</a:t>
          </a:r>
          <a:r>
            <a:rPr lang="zh-CN" altLang="en-US" sz="3400" kern="1200" dirty="0"/>
            <a:t> </a:t>
          </a:r>
          <a:r>
            <a:rPr lang="en-US" altLang="zh-CN" sz="3400" kern="1200" dirty="0"/>
            <a:t>error</a:t>
          </a:r>
          <a:r>
            <a:rPr lang="zh-CN" altLang="en-US" sz="3400" kern="1200" dirty="0"/>
            <a:t> </a:t>
          </a:r>
          <a:r>
            <a:rPr lang="en-US" altLang="zh-CN" sz="3400" kern="1200" dirty="0"/>
            <a:t>words</a:t>
          </a:r>
          <a:endParaRPr lang="en-US" sz="3400" kern="1200" dirty="0"/>
        </a:p>
      </dsp:txBody>
      <dsp:txXfrm>
        <a:off x="3864703" y="1079688"/>
        <a:ext cx="2624267" cy="1536323"/>
      </dsp:txXfrm>
    </dsp:sp>
    <dsp:sp modelId="{74B343DE-D68D-9849-958B-46C18805AC3D}">
      <dsp:nvSpPr>
        <dsp:cNvPr id="0" name=""/>
        <dsp:cNvSpPr/>
      </dsp:nvSpPr>
      <dsp:spPr>
        <a:xfrm>
          <a:off x="6808754" y="1510587"/>
          <a:ext cx="576610" cy="674525"/>
        </a:xfrm>
        <a:prstGeom prst="rightArrow">
          <a:avLst>
            <a:gd name="adj1" fmla="val 60000"/>
            <a:gd name="adj2" fmla="val 50000"/>
          </a:avLst>
        </a:prstGeom>
        <a:gradFill rotWithShape="0">
          <a:gsLst>
            <a:gs pos="0">
              <a:schemeClr val="dk2">
                <a:tint val="60000"/>
                <a:hueOff val="0"/>
                <a:satOff val="0"/>
                <a:lumOff val="0"/>
                <a:alphaOff val="0"/>
                <a:tint val="48000"/>
                <a:satMod val="105000"/>
                <a:lumMod val="110000"/>
              </a:schemeClr>
            </a:gs>
            <a:gs pos="100000">
              <a:schemeClr val="dk2">
                <a:tint val="60000"/>
                <a:hueOff val="0"/>
                <a:satOff val="0"/>
                <a:lumOff val="0"/>
                <a:alphaOff val="0"/>
                <a:tint val="78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808754" y="1645492"/>
        <a:ext cx="403627" cy="404715"/>
      </dsp:txXfrm>
    </dsp:sp>
    <dsp:sp modelId="{F8BCD00A-BB69-3341-97D4-2EEE07929AE9}">
      <dsp:nvSpPr>
        <dsp:cNvPr id="0" name=""/>
        <dsp:cNvSpPr/>
      </dsp:nvSpPr>
      <dsp:spPr>
        <a:xfrm>
          <a:off x="7624713" y="1031891"/>
          <a:ext cx="2719861" cy="1631917"/>
        </a:xfrm>
        <a:prstGeom prst="roundRect">
          <a:avLst>
            <a:gd name="adj" fmla="val 10000"/>
          </a:avLst>
        </a:prstGeom>
        <a:gradFill rotWithShape="0">
          <a:gsLst>
            <a:gs pos="0">
              <a:schemeClr val="dk2">
                <a:hueOff val="0"/>
                <a:satOff val="0"/>
                <a:lumOff val="0"/>
                <a:alphaOff val="0"/>
                <a:tint val="48000"/>
                <a:satMod val="105000"/>
                <a:lumMod val="110000"/>
              </a:schemeClr>
            </a:gs>
            <a:gs pos="100000">
              <a:schemeClr val="dk2">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t>Corrected</a:t>
          </a:r>
          <a:r>
            <a:rPr lang="zh-CN" altLang="en-US" sz="3400" kern="1200" dirty="0"/>
            <a:t> </a:t>
          </a:r>
          <a:r>
            <a:rPr lang="en-US" altLang="zh-CN" sz="3400" kern="1200" dirty="0"/>
            <a:t>words</a:t>
          </a:r>
          <a:endParaRPr lang="en-US" sz="3400" kern="1200" dirty="0"/>
        </a:p>
      </dsp:txBody>
      <dsp:txXfrm>
        <a:off x="7672510" y="1079688"/>
        <a:ext cx="2624267" cy="15363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33E31FBB-2555-4F64-B6CE-2274FC089F63}" type="datetimeFigureOut">
              <a:rPr lang="en-US" smtClean="0"/>
              <a:t>4/17/19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22A63-77A1-41AC-81F7-DA8A01B11CD1}" type="slidenum">
              <a:rPr lang="en-US" smtClean="0"/>
              <a:t>‹#›</a:t>
            </a:fld>
            <a:endParaRPr lang="en-US"/>
          </a:p>
        </p:txBody>
      </p:sp>
    </p:spTree>
    <p:extLst>
      <p:ext uri="{BB962C8B-B14F-4D97-AF65-F5344CB8AC3E}">
        <p14:creationId xmlns:p14="http://schemas.microsoft.com/office/powerpoint/2010/main" val="36802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a:t>
            </a:fld>
            <a:endParaRPr lang="en-US"/>
          </a:p>
        </p:txBody>
      </p:sp>
    </p:spTree>
    <p:extLst>
      <p:ext uri="{BB962C8B-B14F-4D97-AF65-F5344CB8AC3E}">
        <p14:creationId xmlns:p14="http://schemas.microsoft.com/office/powerpoint/2010/main" val="127654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10</a:t>
            </a:fld>
            <a:endParaRPr lang="en-US"/>
          </a:p>
        </p:txBody>
      </p:sp>
    </p:spTree>
    <p:extLst>
      <p:ext uri="{BB962C8B-B14F-4D97-AF65-F5344CB8AC3E}">
        <p14:creationId xmlns:p14="http://schemas.microsoft.com/office/powerpoint/2010/main" val="1542220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11</a:t>
            </a:fld>
            <a:endParaRPr lang="en-US"/>
          </a:p>
        </p:txBody>
      </p:sp>
    </p:spTree>
    <p:extLst>
      <p:ext uri="{BB962C8B-B14F-4D97-AF65-F5344CB8AC3E}">
        <p14:creationId xmlns:p14="http://schemas.microsoft.com/office/powerpoint/2010/main" val="4149649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12</a:t>
            </a:fld>
            <a:endParaRPr lang="en-US"/>
          </a:p>
        </p:txBody>
      </p:sp>
    </p:spTree>
    <p:extLst>
      <p:ext uri="{BB962C8B-B14F-4D97-AF65-F5344CB8AC3E}">
        <p14:creationId xmlns:p14="http://schemas.microsoft.com/office/powerpoint/2010/main" val="615546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numbers here are kinda strange, so I’m not sure how accurate the metrics are here. I do believe that word-wise metrics being in the neighborhood of 60% is accurate, but character-wise metrics may not be so accurate (and we were having issues getting them for the pre-processed data).</a:t>
            </a:r>
          </a:p>
        </p:txBody>
      </p:sp>
      <p:sp>
        <p:nvSpPr>
          <p:cNvPr id="4" name="Slide Number Placeholder 3"/>
          <p:cNvSpPr>
            <a:spLocks noGrp="1"/>
          </p:cNvSpPr>
          <p:nvPr>
            <p:ph type="sldNum" sz="quarter" idx="5"/>
          </p:nvPr>
        </p:nvSpPr>
        <p:spPr/>
        <p:txBody>
          <a:bodyPr/>
          <a:lstStyle/>
          <a:p>
            <a:fld id="{13122A63-77A1-41AC-81F7-DA8A01B11CD1}" type="slidenum">
              <a:rPr lang="en-US" smtClean="0"/>
              <a:t>13</a:t>
            </a:fld>
            <a:endParaRPr lang="en-US"/>
          </a:p>
        </p:txBody>
      </p:sp>
    </p:spTree>
    <p:extLst>
      <p:ext uri="{BB962C8B-B14F-4D97-AF65-F5344CB8AC3E}">
        <p14:creationId xmlns:p14="http://schemas.microsoft.com/office/powerpoint/2010/main" val="3654624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numbers here are kinda strange, so I’m not sure how accurate the metrics are here. I do believe that word-wise metrics being in the neighborhood of 60% is accurate, but character-wise metrics may not be so accurate (and we were having issues getting them for the pre-processed data).</a:t>
            </a:r>
          </a:p>
        </p:txBody>
      </p:sp>
      <p:sp>
        <p:nvSpPr>
          <p:cNvPr id="4" name="Slide Number Placeholder 3"/>
          <p:cNvSpPr>
            <a:spLocks noGrp="1"/>
          </p:cNvSpPr>
          <p:nvPr>
            <p:ph type="sldNum" sz="quarter" idx="5"/>
          </p:nvPr>
        </p:nvSpPr>
        <p:spPr/>
        <p:txBody>
          <a:bodyPr/>
          <a:lstStyle/>
          <a:p>
            <a:fld id="{13122A63-77A1-41AC-81F7-DA8A01B11CD1}" type="slidenum">
              <a:rPr lang="en-US" smtClean="0"/>
              <a:t>15</a:t>
            </a:fld>
            <a:endParaRPr lang="en-US"/>
          </a:p>
        </p:txBody>
      </p:sp>
    </p:spTree>
    <p:extLst>
      <p:ext uri="{BB962C8B-B14F-4D97-AF65-F5344CB8AC3E}">
        <p14:creationId xmlns:p14="http://schemas.microsoft.com/office/powerpoint/2010/main" val="3110004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2</a:t>
            </a:fld>
            <a:endParaRPr lang="en-US"/>
          </a:p>
        </p:txBody>
      </p:sp>
    </p:spTree>
    <p:extLst>
      <p:ext uri="{BB962C8B-B14F-4D97-AF65-F5344CB8AC3E}">
        <p14:creationId xmlns:p14="http://schemas.microsoft.com/office/powerpoint/2010/main" val="193605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steps are excluded here, like how the ground truth and Tesseract tokens were compared to each other to create training labels on which strings were correct or not. In the D-3 paper, these were separated out from the data set. </a:t>
            </a:r>
          </a:p>
        </p:txBody>
      </p:sp>
      <p:sp>
        <p:nvSpPr>
          <p:cNvPr id="4" name="Slide Number Placeholder 3"/>
          <p:cNvSpPr>
            <a:spLocks noGrp="1"/>
          </p:cNvSpPr>
          <p:nvPr>
            <p:ph type="sldNum" sz="quarter" idx="5"/>
          </p:nvPr>
        </p:nvSpPr>
        <p:spPr/>
        <p:txBody>
          <a:bodyPr/>
          <a:lstStyle/>
          <a:p>
            <a:fld id="{13122A63-77A1-41AC-81F7-DA8A01B11CD1}" type="slidenum">
              <a:rPr lang="en-US" smtClean="0"/>
              <a:t>3</a:t>
            </a:fld>
            <a:endParaRPr lang="en-US"/>
          </a:p>
        </p:txBody>
      </p:sp>
    </p:spTree>
    <p:extLst>
      <p:ext uri="{BB962C8B-B14F-4D97-AF65-F5344CB8AC3E}">
        <p14:creationId xmlns:p14="http://schemas.microsoft.com/office/powerpoint/2010/main" val="251960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D-3 paper, the features were decided on through manual (by-hand) analysis of patterns within the garbage and not-garbage strings (essentially, trial and error). They mentioned measuring things like the average lengths of strings in both groups which evidently did not make the cut for the final feature list. We did not speculate as to any additional features that might be of use for our particular corpus; doing so might have improved results.</a:t>
            </a:r>
          </a:p>
        </p:txBody>
      </p:sp>
      <p:sp>
        <p:nvSpPr>
          <p:cNvPr id="4" name="Slide Number Placeholder 3"/>
          <p:cNvSpPr>
            <a:spLocks noGrp="1"/>
          </p:cNvSpPr>
          <p:nvPr>
            <p:ph type="sldNum" sz="quarter" idx="5"/>
          </p:nvPr>
        </p:nvSpPr>
        <p:spPr/>
        <p:txBody>
          <a:bodyPr/>
          <a:lstStyle/>
          <a:p>
            <a:fld id="{13122A63-77A1-41AC-81F7-DA8A01B11CD1}" type="slidenum">
              <a:rPr lang="en-US" smtClean="0"/>
              <a:t>4</a:t>
            </a:fld>
            <a:endParaRPr lang="en-US"/>
          </a:p>
        </p:txBody>
      </p:sp>
    </p:spTree>
    <p:extLst>
      <p:ext uri="{BB962C8B-B14F-4D97-AF65-F5344CB8AC3E}">
        <p14:creationId xmlns:p14="http://schemas.microsoft.com/office/powerpoint/2010/main" val="845089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5</a:t>
            </a:fld>
            <a:endParaRPr lang="en-US"/>
          </a:p>
        </p:txBody>
      </p:sp>
    </p:spTree>
    <p:extLst>
      <p:ext uri="{BB962C8B-B14F-4D97-AF65-F5344CB8AC3E}">
        <p14:creationId xmlns:p14="http://schemas.microsoft.com/office/powerpoint/2010/main" val="342375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D-3 paper, the average garbage token had a bigram score of 5.3 while the average non-garbage token had a bigram score of 17.4.</a:t>
            </a:r>
          </a:p>
        </p:txBody>
      </p:sp>
      <p:sp>
        <p:nvSpPr>
          <p:cNvPr id="4" name="Slide Number Placeholder 3"/>
          <p:cNvSpPr>
            <a:spLocks noGrp="1"/>
          </p:cNvSpPr>
          <p:nvPr>
            <p:ph type="sldNum" sz="quarter" idx="5"/>
          </p:nvPr>
        </p:nvSpPr>
        <p:spPr/>
        <p:txBody>
          <a:bodyPr/>
          <a:lstStyle/>
          <a:p>
            <a:fld id="{13122A63-77A1-41AC-81F7-DA8A01B11CD1}" type="slidenum">
              <a:rPr lang="en-US" smtClean="0"/>
              <a:t>6</a:t>
            </a:fld>
            <a:endParaRPr lang="en-US"/>
          </a:p>
        </p:txBody>
      </p:sp>
    </p:spTree>
    <p:extLst>
      <p:ext uri="{BB962C8B-B14F-4D97-AF65-F5344CB8AC3E}">
        <p14:creationId xmlns:p14="http://schemas.microsoft.com/office/powerpoint/2010/main" val="316649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7</a:t>
            </a:fld>
            <a:endParaRPr lang="en-US"/>
          </a:p>
        </p:txBody>
      </p:sp>
    </p:spTree>
    <p:extLst>
      <p:ext uri="{BB962C8B-B14F-4D97-AF65-F5344CB8AC3E}">
        <p14:creationId xmlns:p14="http://schemas.microsoft.com/office/powerpoint/2010/main" val="129413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24,000 tokens were correctly classified, compared to about 8,500 incorrect classifications. This gives us 80% average precision and recall. Precision is defined as the ratio of correctly classified tokens to the total number of tokens predicted as a particular category. Recall is the ratio of correctly classified tokens to the total number of tokens that actually belong to a particular category. Our model has higher precision and recall for not-garbage tokens, which is good news (and also not too surprising, given that the data is likely imbalanced). F1 score is the harmonic mean of precision and recall. The D-3 algorithm without Levenshtein distance has precision higher by 8 points but recall higher by only 1 point.</a:t>
            </a:r>
          </a:p>
        </p:txBody>
      </p:sp>
      <p:sp>
        <p:nvSpPr>
          <p:cNvPr id="4" name="Slide Number Placeholder 3"/>
          <p:cNvSpPr>
            <a:spLocks noGrp="1"/>
          </p:cNvSpPr>
          <p:nvPr>
            <p:ph type="sldNum" sz="quarter" idx="5"/>
          </p:nvPr>
        </p:nvSpPr>
        <p:spPr/>
        <p:txBody>
          <a:bodyPr/>
          <a:lstStyle/>
          <a:p>
            <a:fld id="{13122A63-77A1-41AC-81F7-DA8A01B11CD1}" type="slidenum">
              <a:rPr lang="en-US" smtClean="0"/>
              <a:t>8</a:t>
            </a:fld>
            <a:endParaRPr lang="en-US"/>
          </a:p>
        </p:txBody>
      </p:sp>
    </p:spTree>
    <p:extLst>
      <p:ext uri="{BB962C8B-B14F-4D97-AF65-F5344CB8AC3E}">
        <p14:creationId xmlns:p14="http://schemas.microsoft.com/office/powerpoint/2010/main" val="18093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Levenshtein distance is measured between a token and some external dictionary or lexicon of accepted terms, perhaps taken from the ground truth data. This is the reason behind why Levenshtein distance is the culprit of significant speed reductions in the evaluation of error detection.</a:t>
            </a:r>
          </a:p>
        </p:txBody>
      </p:sp>
      <p:sp>
        <p:nvSpPr>
          <p:cNvPr id="4" name="Slide Number Placeholder 3"/>
          <p:cNvSpPr>
            <a:spLocks noGrp="1"/>
          </p:cNvSpPr>
          <p:nvPr>
            <p:ph type="sldNum" sz="quarter" idx="5"/>
          </p:nvPr>
        </p:nvSpPr>
        <p:spPr/>
        <p:txBody>
          <a:bodyPr/>
          <a:lstStyle/>
          <a:p>
            <a:fld id="{13122A63-77A1-41AC-81F7-DA8A01B11CD1}" type="slidenum">
              <a:rPr lang="en-US" smtClean="0"/>
              <a:t>9</a:t>
            </a:fld>
            <a:endParaRPr lang="en-US"/>
          </a:p>
        </p:txBody>
      </p:sp>
    </p:spTree>
    <p:extLst>
      <p:ext uri="{BB962C8B-B14F-4D97-AF65-F5344CB8AC3E}">
        <p14:creationId xmlns:p14="http://schemas.microsoft.com/office/powerpoint/2010/main" val="412568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891383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23158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755082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48864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2307698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9F3A7E-ABE6-4DCD-B189-D746202C11A7}" type="datetimeFigureOut">
              <a:rPr lang="en-US" smtClean="0"/>
              <a:t>4/17/19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929414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9F3A7E-ABE6-4DCD-B189-D746202C11A7}" type="datetimeFigureOut">
              <a:rPr lang="en-US" smtClean="0"/>
              <a:t>4/17/19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2468499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515960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42695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79652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9F3A7E-ABE6-4DCD-B189-D746202C11A7}"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407073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1123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9F3A7E-ABE6-4DCD-B189-D746202C11A7}" type="datetimeFigureOut">
              <a:rPr lang="en-US" smtClean="0"/>
              <a:t>4/17/19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96287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9F3A7E-ABE6-4DCD-B189-D746202C11A7}" type="datetimeFigureOut">
              <a:rPr lang="en-US" smtClean="0"/>
              <a:t>4/17/19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69756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F3A7E-ABE6-4DCD-B189-D746202C11A7}" type="datetimeFigureOut">
              <a:rPr lang="en-US" smtClean="0"/>
              <a:t>4/17/19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29392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41080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90449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19F3A7E-ABE6-4DCD-B189-D746202C11A7}" type="datetimeFigureOut">
              <a:rPr lang="en-US" smtClean="0"/>
              <a:t>4/17/19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B097279-51E1-4233-A9C0-E172C87D42C8}" type="slidenum">
              <a:rPr lang="en-US" smtClean="0"/>
              <a:t>‹#›</a:t>
            </a:fld>
            <a:endParaRPr lang="en-US"/>
          </a:p>
        </p:txBody>
      </p:sp>
    </p:spTree>
    <p:extLst>
      <p:ext uri="{BB962C8B-B14F-4D97-AF65-F5344CB8AC3E}">
        <p14:creationId xmlns:p14="http://schemas.microsoft.com/office/powerpoint/2010/main" val="12276519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1DE1-6493-48C0-B7DD-CFCB2225DB39}"/>
              </a:ext>
            </a:extLst>
          </p:cNvPr>
          <p:cNvSpPr>
            <a:spLocks noGrp="1"/>
          </p:cNvSpPr>
          <p:nvPr>
            <p:ph type="ctrTitle"/>
          </p:nvPr>
        </p:nvSpPr>
        <p:spPr/>
        <p:txBody>
          <a:bodyPr/>
          <a:lstStyle/>
          <a:p>
            <a:r>
              <a:rPr lang="en-US" dirty="0"/>
              <a:t>Applied Data Science</a:t>
            </a:r>
            <a:br>
              <a:rPr lang="en-US" dirty="0"/>
            </a:br>
            <a:r>
              <a:rPr lang="en-US" dirty="0"/>
              <a:t>Project 4</a:t>
            </a:r>
            <a:br>
              <a:rPr lang="en-US" dirty="0"/>
            </a:br>
            <a:r>
              <a:rPr lang="en-US" dirty="0"/>
              <a:t>Group </a:t>
            </a:r>
            <a:r>
              <a:rPr lang="en-US" altLang="zh-CN" dirty="0"/>
              <a:t>5</a:t>
            </a:r>
            <a:endParaRPr lang="en-US" dirty="0"/>
          </a:p>
        </p:txBody>
      </p:sp>
      <p:sp>
        <p:nvSpPr>
          <p:cNvPr id="3" name="Subtitle 2">
            <a:extLst>
              <a:ext uri="{FF2B5EF4-FFF2-40B4-BE49-F238E27FC236}">
                <a16:creationId xmlns:a16="http://schemas.microsoft.com/office/drawing/2014/main" id="{E9104761-9AF2-437D-A841-9EC13EEAAA14}"/>
              </a:ext>
            </a:extLst>
          </p:cNvPr>
          <p:cNvSpPr>
            <a:spLocks noGrp="1"/>
          </p:cNvSpPr>
          <p:nvPr>
            <p:ph type="subTitle" idx="1"/>
          </p:nvPr>
        </p:nvSpPr>
        <p:spPr/>
        <p:txBody>
          <a:bodyPr/>
          <a:lstStyle/>
          <a:p>
            <a:r>
              <a:rPr lang="en-US" dirty="0"/>
              <a:t>Papers: D-3, C-</a:t>
            </a:r>
            <a:r>
              <a:rPr lang="en-US" altLang="zh-CN" dirty="0"/>
              <a:t>4</a:t>
            </a:r>
            <a:endParaRPr lang="en-US" dirty="0"/>
          </a:p>
          <a:p>
            <a:r>
              <a:rPr lang="en-US" dirty="0" err="1"/>
              <a:t>Shengwei</a:t>
            </a:r>
            <a:r>
              <a:rPr lang="en-US" dirty="0"/>
              <a:t> Huang(sh3825), </a:t>
            </a:r>
            <a:r>
              <a:rPr lang="en-US" altLang="zh-CN" dirty="0" err="1"/>
              <a:t>Shaofu</a:t>
            </a:r>
            <a:r>
              <a:rPr lang="zh-CN" altLang="en-US" dirty="0"/>
              <a:t> </a:t>
            </a:r>
            <a:r>
              <a:rPr lang="en-US" altLang="zh-CN" dirty="0"/>
              <a:t>Wang</a:t>
            </a:r>
            <a:r>
              <a:rPr lang="en-US" dirty="0"/>
              <a:t>(sw3294), </a:t>
            </a:r>
            <a:r>
              <a:rPr lang="en-US" altLang="zh-CN" dirty="0" err="1"/>
              <a:t>Liwei</a:t>
            </a:r>
            <a:r>
              <a:rPr lang="zh-CN" altLang="en-US" dirty="0"/>
              <a:t> </a:t>
            </a:r>
            <a:r>
              <a:rPr lang="en-US" altLang="zh-CN" dirty="0"/>
              <a:t>Zhang</a:t>
            </a:r>
            <a:r>
              <a:rPr lang="en-US" dirty="0"/>
              <a:t> (lz2655), </a:t>
            </a:r>
            <a:r>
              <a:rPr lang="en-US" altLang="zh-CN" dirty="0" err="1"/>
              <a:t>Yiwei</a:t>
            </a:r>
            <a:r>
              <a:rPr lang="zh-CN" altLang="en-US" dirty="0"/>
              <a:t> </a:t>
            </a:r>
            <a:r>
              <a:rPr lang="en-US" altLang="zh-CN" dirty="0"/>
              <a:t>Li</a:t>
            </a:r>
            <a:r>
              <a:rPr lang="en-US" dirty="0"/>
              <a:t>(yl3950), </a:t>
            </a:r>
            <a:r>
              <a:rPr lang="en-US" altLang="zh-CN" dirty="0" err="1"/>
              <a:t>Xishi</a:t>
            </a:r>
            <a:r>
              <a:rPr lang="zh-CN" altLang="en-US" dirty="0"/>
              <a:t> </a:t>
            </a:r>
            <a:r>
              <a:rPr lang="en-US" altLang="zh-CN" dirty="0"/>
              <a:t>Chen</a:t>
            </a:r>
            <a:r>
              <a:rPr lang="en-US" dirty="0"/>
              <a:t>(</a:t>
            </a:r>
            <a:r>
              <a:rPr lang="en-US" altLang="zh-CN" dirty="0"/>
              <a:t>xc2455</a:t>
            </a:r>
            <a:r>
              <a:rPr lang="en-US" dirty="0"/>
              <a:t>)</a:t>
            </a:r>
          </a:p>
        </p:txBody>
      </p:sp>
    </p:spTree>
    <p:extLst>
      <p:ext uri="{BB962C8B-B14F-4D97-AF65-F5344CB8AC3E}">
        <p14:creationId xmlns:p14="http://schemas.microsoft.com/office/powerpoint/2010/main" val="81778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371A-8893-4AC0-9F6D-9D5AEB5C4489}"/>
              </a:ext>
            </a:extLst>
          </p:cNvPr>
          <p:cNvSpPr>
            <a:spLocks noGrp="1"/>
          </p:cNvSpPr>
          <p:nvPr>
            <p:ph type="title"/>
          </p:nvPr>
        </p:nvSpPr>
        <p:spPr>
          <a:xfrm>
            <a:off x="913796" y="191911"/>
            <a:ext cx="10353761" cy="1326321"/>
          </a:xfrm>
        </p:spPr>
        <p:txBody>
          <a:bodyPr/>
          <a:lstStyle/>
          <a:p>
            <a:r>
              <a:rPr lang="en-US" dirty="0"/>
              <a:t>Error Correction</a:t>
            </a:r>
          </a:p>
        </p:txBody>
      </p:sp>
      <p:sp>
        <p:nvSpPr>
          <p:cNvPr id="5" name="Content Placeholder 4">
            <a:extLst>
              <a:ext uri="{FF2B5EF4-FFF2-40B4-BE49-F238E27FC236}">
                <a16:creationId xmlns:a16="http://schemas.microsoft.com/office/drawing/2014/main" id="{5819F7D8-E908-1E47-AD8C-37DE81DCA262}"/>
              </a:ext>
            </a:extLst>
          </p:cNvPr>
          <p:cNvSpPr>
            <a:spLocks noGrp="1"/>
          </p:cNvSpPr>
          <p:nvPr>
            <p:ph idx="1"/>
          </p:nvPr>
        </p:nvSpPr>
        <p:spPr>
          <a:xfrm>
            <a:off x="913794" y="2096064"/>
            <a:ext cx="11409503" cy="3695136"/>
          </a:xfrm>
        </p:spPr>
        <p:txBody>
          <a:bodyPr>
            <a:noAutofit/>
          </a:bodyPr>
          <a:lstStyle/>
          <a:p>
            <a:r>
              <a:rPr lang="en-US" altLang="zh-CN" sz="3200" dirty="0"/>
              <a:t>Listed</a:t>
            </a:r>
            <a:r>
              <a:rPr lang="zh-CN" altLang="en-US" sz="3200" dirty="0"/>
              <a:t> </a:t>
            </a:r>
            <a:r>
              <a:rPr lang="en-US" altLang="zh-CN" sz="3200" dirty="0"/>
              <a:t>corrected</a:t>
            </a:r>
            <a:r>
              <a:rPr lang="zh-CN" altLang="en-US" sz="3200" dirty="0"/>
              <a:t> </a:t>
            </a:r>
            <a:r>
              <a:rPr lang="en-US" altLang="zh-CN" sz="3200" dirty="0"/>
              <a:t>candidates </a:t>
            </a:r>
          </a:p>
          <a:p>
            <a:pPr marL="0" indent="0">
              <a:buNone/>
            </a:pPr>
            <a:endParaRPr lang="en-US" altLang="zh-CN" sz="3200" dirty="0"/>
          </a:p>
          <a:p>
            <a:pPr marL="0" indent="0">
              <a:buNone/>
            </a:pPr>
            <a:endParaRPr lang="en-US" altLang="zh-CN" sz="3200" dirty="0"/>
          </a:p>
          <a:p>
            <a:pPr marL="0" indent="0">
              <a:buNone/>
            </a:pPr>
            <a:r>
              <a:rPr lang="en-US" altLang="zh-CN" sz="3200" dirty="0"/>
              <a:t>Four types: insertion, deletion, substitution, reversal</a:t>
            </a:r>
          </a:p>
          <a:p>
            <a:pPr marL="0" indent="0">
              <a:buNone/>
            </a:pPr>
            <a:r>
              <a:rPr lang="en-US" altLang="zh-CN" sz="3200" dirty="0"/>
              <a:t>Change one place for every word</a:t>
            </a:r>
          </a:p>
          <a:p>
            <a:pPr marL="0" indent="0">
              <a:buNone/>
            </a:pPr>
            <a:endParaRPr lang="en-US" altLang="zh-CN" sz="3200" dirty="0"/>
          </a:p>
        </p:txBody>
      </p:sp>
      <p:pic>
        <p:nvPicPr>
          <p:cNvPr id="9" name="Picture 8">
            <a:extLst>
              <a:ext uri="{FF2B5EF4-FFF2-40B4-BE49-F238E27FC236}">
                <a16:creationId xmlns:a16="http://schemas.microsoft.com/office/drawing/2014/main" id="{8E3747CC-2ADC-8A4C-8583-3BDE3FF36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4" y="2965732"/>
            <a:ext cx="10553700" cy="977900"/>
          </a:xfrm>
          <a:prstGeom prst="rect">
            <a:avLst/>
          </a:prstGeom>
        </p:spPr>
      </p:pic>
    </p:spTree>
    <p:extLst>
      <p:ext uri="{BB962C8B-B14F-4D97-AF65-F5344CB8AC3E}">
        <p14:creationId xmlns:p14="http://schemas.microsoft.com/office/powerpoint/2010/main" val="266975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371A-8893-4AC0-9F6D-9D5AEB5C4489}"/>
              </a:ext>
            </a:extLst>
          </p:cNvPr>
          <p:cNvSpPr>
            <a:spLocks noGrp="1"/>
          </p:cNvSpPr>
          <p:nvPr>
            <p:ph type="title"/>
          </p:nvPr>
        </p:nvSpPr>
        <p:spPr>
          <a:xfrm>
            <a:off x="913796" y="191911"/>
            <a:ext cx="10353761" cy="1326321"/>
          </a:xfrm>
        </p:spPr>
        <p:txBody>
          <a:bodyPr/>
          <a:lstStyle/>
          <a:p>
            <a:r>
              <a:rPr lang="en-US" dirty="0"/>
              <a:t>Error Correction</a:t>
            </a:r>
          </a:p>
        </p:txBody>
      </p:sp>
      <p:sp>
        <p:nvSpPr>
          <p:cNvPr id="5" name="Content Placeholder 4">
            <a:extLst>
              <a:ext uri="{FF2B5EF4-FFF2-40B4-BE49-F238E27FC236}">
                <a16:creationId xmlns:a16="http://schemas.microsoft.com/office/drawing/2014/main" id="{5819F7D8-E908-1E47-AD8C-37DE81DCA262}"/>
              </a:ext>
            </a:extLst>
          </p:cNvPr>
          <p:cNvSpPr>
            <a:spLocks noGrp="1"/>
          </p:cNvSpPr>
          <p:nvPr>
            <p:ph idx="1"/>
          </p:nvPr>
        </p:nvSpPr>
        <p:spPr>
          <a:xfrm>
            <a:off x="913794" y="2096063"/>
            <a:ext cx="9515309" cy="4490087"/>
          </a:xfrm>
        </p:spPr>
        <p:txBody>
          <a:bodyPr>
            <a:noAutofit/>
          </a:bodyPr>
          <a:lstStyle/>
          <a:p>
            <a:r>
              <a:rPr lang="en-US" altLang="zh-CN" sz="3200" dirty="0"/>
              <a:t>Listed</a:t>
            </a:r>
            <a:r>
              <a:rPr lang="zh-CN" altLang="en-US" sz="3200" dirty="0"/>
              <a:t> </a:t>
            </a:r>
            <a:r>
              <a:rPr lang="en-US" altLang="zh-CN" sz="3200" dirty="0"/>
              <a:t>corrected</a:t>
            </a:r>
            <a:r>
              <a:rPr lang="zh-CN" altLang="en-US" sz="3200" dirty="0"/>
              <a:t> </a:t>
            </a:r>
            <a:r>
              <a:rPr lang="en-US" altLang="zh-CN" sz="3200" dirty="0"/>
              <a:t>candidates</a:t>
            </a:r>
          </a:p>
          <a:p>
            <a:r>
              <a:rPr lang="en-US" altLang="zh-CN" sz="3200" dirty="0"/>
              <a:t>Calculated</a:t>
            </a:r>
            <a:r>
              <a:rPr lang="zh-CN" altLang="en-US" sz="3200" dirty="0"/>
              <a:t> </a:t>
            </a:r>
            <a:r>
              <a:rPr lang="en-US" altLang="zh-CN" sz="3200" dirty="0"/>
              <a:t>scores</a:t>
            </a:r>
            <a:r>
              <a:rPr lang="zh-CN" altLang="en-US" sz="3200" dirty="0"/>
              <a:t> </a:t>
            </a:r>
            <a:r>
              <a:rPr lang="en-US" altLang="zh-CN" sz="3200" dirty="0"/>
              <a:t>of</a:t>
            </a:r>
            <a:r>
              <a:rPr lang="zh-CN" altLang="en-US" sz="3200" dirty="0"/>
              <a:t> </a:t>
            </a:r>
            <a:r>
              <a:rPr lang="en-US" altLang="zh-CN" sz="3200" dirty="0"/>
              <a:t>candidates</a:t>
            </a:r>
          </a:p>
          <a:p>
            <a:pPr marL="0" indent="0">
              <a:buNone/>
            </a:pPr>
            <a:r>
              <a:rPr lang="en-US" altLang="zh-CN" sz="3200" dirty="0"/>
              <a:t>	p(c): MLE, ELE, GT</a:t>
            </a:r>
          </a:p>
          <a:p>
            <a:pPr marL="0" indent="0">
              <a:buNone/>
            </a:pPr>
            <a:r>
              <a:rPr lang="en-US" altLang="zh-CN" sz="3200" dirty="0"/>
              <a:t>	p(</a:t>
            </a:r>
            <a:r>
              <a:rPr lang="en-US" altLang="zh-CN" sz="3200" dirty="0" err="1"/>
              <a:t>t|c</a:t>
            </a:r>
            <a:r>
              <a:rPr lang="en-US" altLang="zh-CN" sz="3200" dirty="0"/>
              <a:t>)</a:t>
            </a:r>
          </a:p>
          <a:p>
            <a:pPr marL="0" indent="0">
              <a:buNone/>
            </a:pPr>
            <a:r>
              <a:rPr lang="en-US" altLang="zh-CN" sz="3200" dirty="0"/>
              <a:t>	p(</a:t>
            </a:r>
            <a:r>
              <a:rPr lang="en-US" altLang="zh-CN" sz="3200" dirty="0" err="1"/>
              <a:t>l|c</a:t>
            </a:r>
            <a:r>
              <a:rPr lang="en-US" altLang="zh-CN" sz="3200" dirty="0"/>
              <a:t>), p(</a:t>
            </a:r>
            <a:r>
              <a:rPr lang="en-US" altLang="zh-CN" sz="3200" dirty="0" err="1"/>
              <a:t>r|c</a:t>
            </a:r>
            <a:r>
              <a:rPr lang="en-US" altLang="zh-CN" sz="3200" dirty="0"/>
              <a:t>)</a:t>
            </a:r>
          </a:p>
        </p:txBody>
      </p:sp>
    </p:spTree>
    <p:extLst>
      <p:ext uri="{BB962C8B-B14F-4D97-AF65-F5344CB8AC3E}">
        <p14:creationId xmlns:p14="http://schemas.microsoft.com/office/powerpoint/2010/main" val="347177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371A-8893-4AC0-9F6D-9D5AEB5C4489}"/>
              </a:ext>
            </a:extLst>
          </p:cNvPr>
          <p:cNvSpPr>
            <a:spLocks noGrp="1"/>
          </p:cNvSpPr>
          <p:nvPr>
            <p:ph type="title"/>
          </p:nvPr>
        </p:nvSpPr>
        <p:spPr>
          <a:xfrm>
            <a:off x="913796" y="191911"/>
            <a:ext cx="10353761" cy="1326321"/>
          </a:xfrm>
        </p:spPr>
        <p:txBody>
          <a:bodyPr/>
          <a:lstStyle/>
          <a:p>
            <a:r>
              <a:rPr lang="en-US" dirty="0"/>
              <a:t>Error Correction</a:t>
            </a:r>
          </a:p>
        </p:txBody>
      </p:sp>
      <p:sp>
        <p:nvSpPr>
          <p:cNvPr id="5" name="Content Placeholder 4">
            <a:extLst>
              <a:ext uri="{FF2B5EF4-FFF2-40B4-BE49-F238E27FC236}">
                <a16:creationId xmlns:a16="http://schemas.microsoft.com/office/drawing/2014/main" id="{5819F7D8-E908-1E47-AD8C-37DE81DCA262}"/>
              </a:ext>
            </a:extLst>
          </p:cNvPr>
          <p:cNvSpPr>
            <a:spLocks noGrp="1"/>
          </p:cNvSpPr>
          <p:nvPr>
            <p:ph idx="1"/>
          </p:nvPr>
        </p:nvSpPr>
        <p:spPr>
          <a:xfrm>
            <a:off x="913795" y="2096064"/>
            <a:ext cx="11578886" cy="3695136"/>
          </a:xfrm>
        </p:spPr>
        <p:txBody>
          <a:bodyPr>
            <a:noAutofit/>
          </a:bodyPr>
          <a:lstStyle/>
          <a:p>
            <a:r>
              <a:rPr lang="en-US" altLang="zh-CN" sz="3200" dirty="0"/>
              <a:t>Listed</a:t>
            </a:r>
            <a:r>
              <a:rPr lang="zh-CN" altLang="en-US" sz="3200" dirty="0"/>
              <a:t> </a:t>
            </a:r>
            <a:r>
              <a:rPr lang="en-US" altLang="zh-CN" sz="3200" dirty="0"/>
              <a:t>corrected</a:t>
            </a:r>
            <a:r>
              <a:rPr lang="zh-CN" altLang="en-US" sz="3200" dirty="0"/>
              <a:t> </a:t>
            </a:r>
            <a:r>
              <a:rPr lang="en-US" altLang="zh-CN" sz="3200" dirty="0"/>
              <a:t>candidates</a:t>
            </a:r>
          </a:p>
          <a:p>
            <a:r>
              <a:rPr lang="en-US" altLang="zh-CN" sz="3200" dirty="0"/>
              <a:t>Calculated</a:t>
            </a:r>
            <a:r>
              <a:rPr lang="zh-CN" altLang="en-US" sz="3200" dirty="0"/>
              <a:t> </a:t>
            </a:r>
            <a:r>
              <a:rPr lang="en-US" altLang="zh-CN" sz="3200" dirty="0"/>
              <a:t>scores</a:t>
            </a:r>
            <a:r>
              <a:rPr lang="zh-CN" altLang="en-US" sz="3200" dirty="0"/>
              <a:t> </a:t>
            </a:r>
            <a:r>
              <a:rPr lang="en-US" altLang="zh-CN" sz="3200" dirty="0"/>
              <a:t>of</a:t>
            </a:r>
            <a:r>
              <a:rPr lang="zh-CN" altLang="en-US" sz="3200" dirty="0"/>
              <a:t> </a:t>
            </a:r>
            <a:r>
              <a:rPr lang="en-US" altLang="zh-CN" sz="3200" dirty="0"/>
              <a:t>candidates</a:t>
            </a:r>
          </a:p>
          <a:p>
            <a:r>
              <a:rPr lang="en-US" altLang="zh-CN" sz="3200" dirty="0"/>
              <a:t>Chose</a:t>
            </a:r>
            <a:r>
              <a:rPr lang="zh-CN" altLang="en-US" sz="3200" dirty="0"/>
              <a:t> </a:t>
            </a:r>
            <a:r>
              <a:rPr lang="en-US" altLang="zh-CN" sz="3200" dirty="0"/>
              <a:t>the</a:t>
            </a:r>
            <a:r>
              <a:rPr lang="zh-CN" altLang="en-US" sz="3200" dirty="0"/>
              <a:t> </a:t>
            </a:r>
            <a:r>
              <a:rPr lang="en-US" altLang="zh-CN" sz="3200" dirty="0"/>
              <a:t>candidate</a:t>
            </a:r>
            <a:r>
              <a:rPr lang="zh-CN" altLang="en-US" sz="3200" dirty="0"/>
              <a:t> </a:t>
            </a:r>
            <a:r>
              <a:rPr lang="en-US" altLang="zh-CN" sz="3200" dirty="0"/>
              <a:t>with</a:t>
            </a:r>
            <a:r>
              <a:rPr lang="zh-CN" altLang="en-US" sz="3200" dirty="0"/>
              <a:t> </a:t>
            </a:r>
            <a:r>
              <a:rPr lang="en-US" altLang="zh-CN" sz="3200" dirty="0"/>
              <a:t>the</a:t>
            </a:r>
            <a:r>
              <a:rPr lang="zh-CN" altLang="en-US" sz="3200" dirty="0"/>
              <a:t> </a:t>
            </a:r>
            <a:r>
              <a:rPr lang="en-US" altLang="zh-CN" sz="3200" dirty="0"/>
              <a:t>highest</a:t>
            </a:r>
            <a:r>
              <a:rPr lang="zh-CN" altLang="en-US" sz="3200" dirty="0"/>
              <a:t> </a:t>
            </a:r>
            <a:r>
              <a:rPr lang="en-US" altLang="zh-CN" sz="3200" dirty="0"/>
              <a:t>posterior</a:t>
            </a:r>
            <a:r>
              <a:rPr lang="zh-CN" altLang="en-US" sz="3200" dirty="0"/>
              <a:t> </a:t>
            </a:r>
            <a:r>
              <a:rPr lang="en-US" altLang="zh-CN" sz="3200" dirty="0"/>
              <a:t>probability</a:t>
            </a:r>
          </a:p>
        </p:txBody>
      </p:sp>
      <p:pic>
        <p:nvPicPr>
          <p:cNvPr id="7" name="Picture 6">
            <a:extLst>
              <a:ext uri="{FF2B5EF4-FFF2-40B4-BE49-F238E27FC236}">
                <a16:creationId xmlns:a16="http://schemas.microsoft.com/office/drawing/2014/main" id="{5E8EE7C2-23DD-4344-AA0D-184F5A0C6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939" y="4352153"/>
            <a:ext cx="10706100" cy="1638300"/>
          </a:xfrm>
          <a:prstGeom prst="rect">
            <a:avLst/>
          </a:prstGeom>
        </p:spPr>
      </p:pic>
    </p:spTree>
    <p:extLst>
      <p:ext uri="{BB962C8B-B14F-4D97-AF65-F5344CB8AC3E}">
        <p14:creationId xmlns:p14="http://schemas.microsoft.com/office/powerpoint/2010/main" val="427597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5D73-9736-4F75-BD2D-20AA44B8500F}"/>
              </a:ext>
            </a:extLst>
          </p:cNvPr>
          <p:cNvSpPr>
            <a:spLocks noGrp="1"/>
          </p:cNvSpPr>
          <p:nvPr>
            <p:ph type="title"/>
          </p:nvPr>
        </p:nvSpPr>
        <p:spPr/>
        <p:txBody>
          <a:bodyPr/>
          <a:lstStyle/>
          <a:p>
            <a:r>
              <a:rPr lang="en-US" dirty="0"/>
              <a:t>Correction Performance</a:t>
            </a:r>
          </a:p>
        </p:txBody>
      </p:sp>
      <p:pic>
        <p:nvPicPr>
          <p:cNvPr id="6" name="Content Placeholder 5">
            <a:extLst>
              <a:ext uri="{FF2B5EF4-FFF2-40B4-BE49-F238E27FC236}">
                <a16:creationId xmlns:a16="http://schemas.microsoft.com/office/drawing/2014/main" id="{60EB22B6-18B4-E744-AB51-B490F1621F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817" y="2323070"/>
            <a:ext cx="12061715" cy="2622111"/>
          </a:xfrm>
        </p:spPr>
      </p:pic>
    </p:spTree>
    <p:extLst>
      <p:ext uri="{BB962C8B-B14F-4D97-AF65-F5344CB8AC3E}">
        <p14:creationId xmlns:p14="http://schemas.microsoft.com/office/powerpoint/2010/main" val="119137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C2DE-DE41-9446-9697-BF004D3184D8}"/>
              </a:ext>
            </a:extLst>
          </p:cNvPr>
          <p:cNvSpPr>
            <a:spLocks noGrp="1"/>
          </p:cNvSpPr>
          <p:nvPr>
            <p:ph type="title"/>
          </p:nvPr>
        </p:nvSpPr>
        <p:spPr/>
        <p:txBody>
          <a:bodyPr/>
          <a:lstStyle/>
          <a:p>
            <a:r>
              <a:rPr lang="en-US" dirty="0"/>
              <a:t>Problems we meet</a:t>
            </a:r>
          </a:p>
        </p:txBody>
      </p:sp>
      <p:sp>
        <p:nvSpPr>
          <p:cNvPr id="3" name="Content Placeholder 2">
            <a:extLst>
              <a:ext uri="{FF2B5EF4-FFF2-40B4-BE49-F238E27FC236}">
                <a16:creationId xmlns:a16="http://schemas.microsoft.com/office/drawing/2014/main" id="{25FD0236-04A6-2A4D-B0B9-FA83D1DA476F}"/>
              </a:ext>
            </a:extLst>
          </p:cNvPr>
          <p:cNvSpPr>
            <a:spLocks noGrp="1"/>
          </p:cNvSpPr>
          <p:nvPr>
            <p:ph idx="1"/>
          </p:nvPr>
        </p:nvSpPr>
        <p:spPr>
          <a:xfrm>
            <a:off x="913794" y="2145491"/>
            <a:ext cx="10353762" cy="2760141"/>
          </a:xfrm>
        </p:spPr>
        <p:txBody>
          <a:bodyPr>
            <a:normAutofit/>
          </a:bodyPr>
          <a:lstStyle/>
          <a:p>
            <a:r>
              <a:rPr lang="en-US" sz="2800" dirty="0"/>
              <a:t>Frequency in p(c) might be zero, like N(r+1) </a:t>
            </a:r>
          </a:p>
          <a:p>
            <a:pPr marL="0" indent="0">
              <a:buNone/>
            </a:pPr>
            <a:r>
              <a:rPr lang="en-US" sz="2800" dirty="0">
                <a:sym typeface="Wingdings" pitchFamily="2" charset="2"/>
              </a:rPr>
              <a:t>	 set zero as 0.5</a:t>
            </a:r>
          </a:p>
          <a:p>
            <a:r>
              <a:rPr lang="en-US" sz="2800" dirty="0"/>
              <a:t>Insertion at the beginning of words</a:t>
            </a:r>
          </a:p>
          <a:p>
            <a:pPr lvl="2">
              <a:buFont typeface="Wingdings" pitchFamily="2" charset="2"/>
              <a:buChar char="à"/>
            </a:pPr>
            <a:r>
              <a:rPr lang="en-US" sz="2800" dirty="0">
                <a:sym typeface="Wingdings" pitchFamily="2" charset="2"/>
              </a:rPr>
              <a:t>Use ‘{’ to represent it</a:t>
            </a:r>
            <a:endParaRPr lang="en-US" sz="2800" dirty="0"/>
          </a:p>
          <a:p>
            <a:pPr marL="0" indent="0">
              <a:buNone/>
            </a:pPr>
            <a:endParaRPr lang="en-US" sz="2800" dirty="0"/>
          </a:p>
        </p:txBody>
      </p:sp>
    </p:spTree>
    <p:extLst>
      <p:ext uri="{BB962C8B-B14F-4D97-AF65-F5344CB8AC3E}">
        <p14:creationId xmlns:p14="http://schemas.microsoft.com/office/powerpoint/2010/main" val="3906748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049D9F-D5F6-9D4D-AF52-A84D70D85D13}"/>
              </a:ext>
            </a:extLst>
          </p:cNvPr>
          <p:cNvSpPr>
            <a:spLocks noGrp="1"/>
          </p:cNvSpPr>
          <p:nvPr>
            <p:ph idx="4294967295"/>
          </p:nvPr>
        </p:nvSpPr>
        <p:spPr>
          <a:xfrm>
            <a:off x="1111348" y="2630072"/>
            <a:ext cx="10353675" cy="1168205"/>
          </a:xfrm>
        </p:spPr>
        <p:txBody>
          <a:bodyPr>
            <a:normAutofit/>
          </a:bodyPr>
          <a:lstStyle/>
          <a:p>
            <a:pPr marL="0" indent="0" algn="ctr">
              <a:buNone/>
            </a:pPr>
            <a:r>
              <a:rPr lang="en-US" sz="6000" dirty="0"/>
              <a:t>Than</a:t>
            </a:r>
            <a:r>
              <a:rPr lang="en-US" altLang="zh-CN" sz="6000" dirty="0"/>
              <a:t>ks</a:t>
            </a:r>
            <a:r>
              <a:rPr lang="zh-CN" altLang="en-US" sz="6000" dirty="0"/>
              <a:t> </a:t>
            </a:r>
            <a:r>
              <a:rPr lang="en-US" altLang="zh-CN" sz="6000" dirty="0"/>
              <a:t>for</a:t>
            </a:r>
            <a:r>
              <a:rPr lang="zh-CN" altLang="en-US" sz="6000" dirty="0"/>
              <a:t> </a:t>
            </a:r>
            <a:r>
              <a:rPr lang="en-US" altLang="zh-CN" sz="6000" dirty="0"/>
              <a:t>listening!</a:t>
            </a:r>
            <a:endParaRPr lang="en-US" sz="6000" dirty="0"/>
          </a:p>
        </p:txBody>
      </p:sp>
    </p:spTree>
    <p:extLst>
      <p:ext uri="{BB962C8B-B14F-4D97-AF65-F5344CB8AC3E}">
        <p14:creationId xmlns:p14="http://schemas.microsoft.com/office/powerpoint/2010/main" val="316461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60B4-A6FD-47C8-A4B1-BA15D47C3908}"/>
              </a:ext>
            </a:extLst>
          </p:cNvPr>
          <p:cNvSpPr>
            <a:spLocks noGrp="1"/>
          </p:cNvSpPr>
          <p:nvPr>
            <p:ph type="title"/>
          </p:nvPr>
        </p:nvSpPr>
        <p:spPr/>
        <p:txBody>
          <a:bodyPr/>
          <a:lstStyle/>
          <a:p>
            <a:r>
              <a:rPr lang="en-US" dirty="0"/>
              <a:t>Project Goals</a:t>
            </a:r>
          </a:p>
        </p:txBody>
      </p:sp>
      <p:graphicFrame>
        <p:nvGraphicFramePr>
          <p:cNvPr id="6" name="Content Placeholder 5">
            <a:extLst>
              <a:ext uri="{FF2B5EF4-FFF2-40B4-BE49-F238E27FC236}">
                <a16:creationId xmlns:a16="http://schemas.microsoft.com/office/drawing/2014/main" id="{08EDEC6F-FD04-1E45-AC7D-E88A2ADEC49E}"/>
              </a:ext>
            </a:extLst>
          </p:cNvPr>
          <p:cNvGraphicFramePr>
            <a:graphicFrameLocks noGrp="1"/>
          </p:cNvGraphicFramePr>
          <p:nvPr>
            <p:ph idx="1"/>
            <p:extLst>
              <p:ext uri="{D42A27DB-BD31-4B8C-83A1-F6EECF244321}">
                <p14:modId xmlns:p14="http://schemas.microsoft.com/office/powerpoint/2010/main" val="3383250617"/>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391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693C-7B27-4026-9E2B-5DCC8BA423CF}"/>
              </a:ext>
            </a:extLst>
          </p:cNvPr>
          <p:cNvSpPr>
            <a:spLocks noGrp="1"/>
          </p:cNvSpPr>
          <p:nvPr>
            <p:ph type="title"/>
          </p:nvPr>
        </p:nvSpPr>
        <p:spPr/>
        <p:txBody>
          <a:bodyPr/>
          <a:lstStyle/>
          <a:p>
            <a:r>
              <a:rPr lang="en-US" dirty="0"/>
              <a:t>ERROR Detection (D-3)</a:t>
            </a:r>
          </a:p>
        </p:txBody>
      </p:sp>
      <p:sp>
        <p:nvSpPr>
          <p:cNvPr id="6" name="Content Placeholder 5">
            <a:extLst>
              <a:ext uri="{FF2B5EF4-FFF2-40B4-BE49-F238E27FC236}">
                <a16:creationId xmlns:a16="http://schemas.microsoft.com/office/drawing/2014/main" id="{E7DCA9F1-FC3B-9B43-A7CE-A459AC17F278}"/>
              </a:ext>
            </a:extLst>
          </p:cNvPr>
          <p:cNvSpPr>
            <a:spLocks noGrp="1"/>
          </p:cNvSpPr>
          <p:nvPr>
            <p:ph idx="1"/>
          </p:nvPr>
        </p:nvSpPr>
        <p:spPr/>
        <p:txBody>
          <a:bodyPr>
            <a:normAutofit/>
          </a:bodyPr>
          <a:lstStyle/>
          <a:p>
            <a:r>
              <a:rPr lang="en-US" altLang="zh-CN" sz="3200" dirty="0"/>
              <a:t>Extracted</a:t>
            </a:r>
            <a:r>
              <a:rPr lang="zh-CN" altLang="en-US" sz="3200" dirty="0"/>
              <a:t> </a:t>
            </a:r>
            <a:r>
              <a:rPr lang="en-US" altLang="zh-CN" sz="3200" dirty="0"/>
              <a:t>some</a:t>
            </a:r>
            <a:r>
              <a:rPr lang="zh-CN" altLang="en-US" sz="3200" dirty="0"/>
              <a:t> </a:t>
            </a:r>
            <a:r>
              <a:rPr lang="en-US" altLang="zh-CN" sz="3200" dirty="0"/>
              <a:t>features</a:t>
            </a:r>
          </a:p>
          <a:p>
            <a:pPr marL="0" indent="0">
              <a:buNone/>
            </a:pPr>
            <a:endParaRPr lang="en-US" altLang="zh-CN" sz="3200" dirty="0"/>
          </a:p>
          <a:p>
            <a:r>
              <a:rPr lang="en-US" altLang="zh-CN" sz="3200" dirty="0"/>
              <a:t>Trained</a:t>
            </a:r>
            <a:r>
              <a:rPr lang="zh-CN" altLang="en-US" sz="3200" dirty="0"/>
              <a:t> </a:t>
            </a:r>
            <a:r>
              <a:rPr lang="en-US" altLang="zh-CN" sz="3200" dirty="0"/>
              <a:t>SVM</a:t>
            </a:r>
            <a:r>
              <a:rPr lang="zh-CN" altLang="en-US" sz="3200" dirty="0"/>
              <a:t> </a:t>
            </a:r>
            <a:r>
              <a:rPr lang="en-US" altLang="zh-CN" sz="3200" dirty="0"/>
              <a:t>model</a:t>
            </a:r>
            <a:r>
              <a:rPr lang="zh-CN" altLang="en-US" sz="3200" dirty="0"/>
              <a:t> </a:t>
            </a:r>
            <a:r>
              <a:rPr lang="en-US" altLang="zh-CN" sz="3200" dirty="0"/>
              <a:t>with</a:t>
            </a:r>
            <a:r>
              <a:rPr lang="zh-CN" altLang="en-US" sz="3200" dirty="0"/>
              <a:t> </a:t>
            </a:r>
            <a:r>
              <a:rPr lang="en-US" altLang="zh-CN" sz="3200" dirty="0"/>
              <a:t>this</a:t>
            </a:r>
            <a:r>
              <a:rPr lang="zh-CN" altLang="en-US" sz="3200" dirty="0"/>
              <a:t> </a:t>
            </a:r>
            <a:r>
              <a:rPr lang="en-US" altLang="zh-CN" sz="3200" dirty="0"/>
              <a:t>features</a:t>
            </a:r>
          </a:p>
          <a:p>
            <a:pPr marL="0" indent="0">
              <a:buNone/>
            </a:pPr>
            <a:endParaRPr lang="en-US" altLang="zh-CN" sz="3200" dirty="0"/>
          </a:p>
          <a:p>
            <a:r>
              <a:rPr lang="en-US" altLang="zh-CN" sz="3200" dirty="0"/>
              <a:t>Predict</a:t>
            </a:r>
            <a:r>
              <a:rPr lang="zh-CN" altLang="en-US" sz="3200" dirty="0"/>
              <a:t> </a:t>
            </a:r>
            <a:r>
              <a:rPr lang="en-US" altLang="zh-CN" sz="3200" dirty="0"/>
              <a:t>error</a:t>
            </a:r>
            <a:r>
              <a:rPr lang="zh-CN" altLang="en-US" sz="3200" dirty="0"/>
              <a:t> </a:t>
            </a:r>
            <a:r>
              <a:rPr lang="en-US" altLang="zh-CN" sz="3200" dirty="0"/>
              <a:t>words</a:t>
            </a:r>
            <a:endParaRPr lang="en-US" sz="3200" dirty="0"/>
          </a:p>
        </p:txBody>
      </p:sp>
    </p:spTree>
    <p:extLst>
      <p:ext uri="{BB962C8B-B14F-4D97-AF65-F5344CB8AC3E}">
        <p14:creationId xmlns:p14="http://schemas.microsoft.com/office/powerpoint/2010/main" val="224390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69B3-2E0C-4ADF-BC01-02886AAEC9E7}"/>
              </a:ext>
            </a:extLst>
          </p:cNvPr>
          <p:cNvSpPr>
            <a:spLocks noGrp="1"/>
          </p:cNvSpPr>
          <p:nvPr>
            <p:ph type="title"/>
          </p:nvPr>
        </p:nvSpPr>
        <p:spPr/>
        <p:txBody>
          <a:bodyPr/>
          <a:lstStyle/>
          <a:p>
            <a:r>
              <a:rPr lang="en-US" dirty="0"/>
              <a:t>Feature List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A65C2-48AB-428C-BFC2-3CB3D3753E8D}"/>
                  </a:ext>
                </a:extLst>
              </p:cNvPr>
              <p:cNvSpPr>
                <a:spLocks noGrp="1"/>
              </p:cNvSpPr>
              <p:nvPr>
                <p:ph idx="1"/>
              </p:nvPr>
            </p:nvSpPr>
            <p:spPr/>
            <p:txBody>
              <a:bodyPr/>
              <a:lstStyle/>
              <a:p>
                <a:pPr marL="457200" indent="-457200">
                  <a:buFont typeface="+mj-lt"/>
                  <a:buAutoNum type="arabicPeriod"/>
                </a:pPr>
                <a:r>
                  <a:rPr lang="en-US" dirty="0"/>
                  <a:t>The length </a:t>
                </a:r>
                <a14:m>
                  <m:oMath xmlns:m="http://schemas.openxmlformats.org/officeDocument/2006/math">
                    <m:r>
                      <a:rPr lang="en-US" b="0" i="1" smtClean="0">
                        <a:solidFill>
                          <a:schemeClr val="accent6"/>
                        </a:solidFill>
                        <a:latin typeface="Cambria Math" panose="02040503050406030204" pitchFamily="18" charset="0"/>
                      </a:rPr>
                      <m:t>𝑙</m:t>
                    </m:r>
                  </m:oMath>
                </a14:m>
                <a:r>
                  <a:rPr lang="en-US" dirty="0"/>
                  <a:t> of the input string (token).</a:t>
                </a:r>
              </a:p>
              <a:p>
                <a:pPr marL="457200" indent="-457200">
                  <a:buFont typeface="+mj-lt"/>
                  <a:buAutoNum type="arabicPeriod"/>
                </a:pPr>
                <a:r>
                  <a:rPr lang="en-US" dirty="0"/>
                  <a:t>The number of vowels </a:t>
                </a:r>
                <a14:m>
                  <m:oMath xmlns:m="http://schemas.openxmlformats.org/officeDocument/2006/math">
                    <m:r>
                      <a:rPr lang="en-US" b="0" i="1" smtClean="0">
                        <a:solidFill>
                          <a:schemeClr val="accent6"/>
                        </a:solidFill>
                        <a:latin typeface="Cambria Math" panose="02040503050406030204" pitchFamily="18" charset="0"/>
                      </a:rPr>
                      <m:t>𝑣</m:t>
                    </m:r>
                  </m:oMath>
                </a14:m>
                <a:r>
                  <a:rPr lang="en-US" dirty="0"/>
                  <a:t> and consonants </a:t>
                </a:r>
                <a14:m>
                  <m:oMath xmlns:m="http://schemas.openxmlformats.org/officeDocument/2006/math">
                    <m:r>
                      <a:rPr lang="en-US" b="0" i="1" smtClean="0">
                        <a:solidFill>
                          <a:schemeClr val="accent6"/>
                        </a:solidFill>
                        <a:latin typeface="Cambria Math" panose="02040503050406030204" pitchFamily="18" charset="0"/>
                      </a:rPr>
                      <m:t>𝑐</m:t>
                    </m:r>
                  </m:oMath>
                </a14:m>
                <a:r>
                  <a:rPr lang="en-US" dirty="0"/>
                  <a:t> in the token, as well as the ratios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𝑣</m:t>
                        </m:r>
                      </m:num>
                      <m:den>
                        <m:r>
                          <a:rPr lang="en-US" b="0" i="1" smtClean="0">
                            <a:solidFill>
                              <a:schemeClr val="accent6"/>
                            </a:solidFill>
                            <a:latin typeface="Cambria Math" panose="02040503050406030204" pitchFamily="18" charset="0"/>
                          </a:rPr>
                          <m:t>𝑙</m:t>
                        </m:r>
                      </m:den>
                    </m:f>
                    <m:r>
                      <a:rPr lang="en-US" b="0" i="1" smtClean="0">
                        <a:solidFill>
                          <a:schemeClr val="tx1"/>
                        </a:solidFill>
                        <a:latin typeface="Cambria Math" panose="02040503050406030204" pitchFamily="18" charset="0"/>
                      </a:rPr>
                      <m:t>,</m:t>
                    </m:r>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𝑐</m:t>
                        </m:r>
                      </m:num>
                      <m:den>
                        <m:r>
                          <a:rPr lang="en-US" b="0" i="1" smtClean="0">
                            <a:solidFill>
                              <a:schemeClr val="accent6"/>
                            </a:solidFill>
                            <a:latin typeface="Cambria Math" panose="02040503050406030204" pitchFamily="18" charset="0"/>
                          </a:rPr>
                          <m:t>𝑙</m:t>
                        </m:r>
                      </m:den>
                    </m:f>
                    <m:r>
                      <a:rPr lang="en-US" b="0" i="1" smtClean="0">
                        <a:solidFill>
                          <a:schemeClr val="tx1"/>
                        </a:solidFill>
                        <a:latin typeface="Cambria Math" panose="02040503050406030204" pitchFamily="18" charset="0"/>
                      </a:rPr>
                      <m:t>,</m:t>
                    </m:r>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𝑣</m:t>
                        </m:r>
                      </m:num>
                      <m:den>
                        <m:r>
                          <a:rPr lang="en-US" b="0" i="1" smtClean="0">
                            <a:solidFill>
                              <a:schemeClr val="accent6"/>
                            </a:solidFill>
                            <a:latin typeface="Cambria Math" panose="02040503050406030204" pitchFamily="18" charset="0"/>
                          </a:rPr>
                          <m:t>𝑐</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≠0</m:t>
                        </m:r>
                      </m:e>
                    </m:d>
                  </m:oMath>
                </a14:m>
                <a:r>
                  <a:rPr lang="en-US" dirty="0"/>
                  <a:t>.</a:t>
                </a:r>
              </a:p>
              <a:p>
                <a:pPr marL="457200" indent="-457200">
                  <a:buFont typeface="+mj-lt"/>
                  <a:buAutoNum type="arabicPeriod"/>
                </a:pPr>
                <a:r>
                  <a:rPr lang="en-US" dirty="0"/>
                  <a:t>The number of special non-alphanumeric symbols </a:t>
                </a:r>
                <a14:m>
                  <m:oMath xmlns:m="http://schemas.openxmlformats.org/officeDocument/2006/math">
                    <m:r>
                      <a:rPr lang="en-US" b="0" i="1" smtClean="0">
                        <a:solidFill>
                          <a:schemeClr val="accent6"/>
                        </a:solidFill>
                        <a:latin typeface="Cambria Math" panose="02040503050406030204" pitchFamily="18" charset="0"/>
                      </a:rPr>
                      <m:t>𝑠</m:t>
                    </m:r>
                  </m:oMath>
                </a14:m>
                <a:r>
                  <a:rPr lang="en-US" dirty="0"/>
                  <a:t> and the ratio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𝑠</m:t>
                        </m:r>
                      </m:num>
                      <m:den>
                        <m:r>
                          <a:rPr lang="en-US" b="0" i="1" smtClean="0">
                            <a:solidFill>
                              <a:schemeClr val="accent6"/>
                            </a:solidFill>
                            <a:latin typeface="Cambria Math" panose="02040503050406030204" pitchFamily="18" charset="0"/>
                          </a:rPr>
                          <m:t>𝑙</m:t>
                        </m:r>
                      </m:den>
                    </m:f>
                  </m:oMath>
                </a14:m>
                <a:r>
                  <a:rPr lang="en-US" dirty="0"/>
                  <a:t>.</a:t>
                </a:r>
              </a:p>
              <a:p>
                <a:pPr marL="457200" indent="-457200">
                  <a:buFont typeface="+mj-lt"/>
                  <a:buAutoNum type="arabicPeriod"/>
                </a:pPr>
                <a:r>
                  <a:rPr lang="en-US" dirty="0"/>
                  <a:t>The number of digits </a:t>
                </a:r>
                <a14:m>
                  <m:oMath xmlns:m="http://schemas.openxmlformats.org/officeDocument/2006/math">
                    <m:r>
                      <a:rPr lang="en-US" b="0" i="1" smtClean="0">
                        <a:solidFill>
                          <a:schemeClr val="accent6"/>
                        </a:solidFill>
                        <a:latin typeface="Cambria Math" panose="02040503050406030204" pitchFamily="18" charset="0"/>
                      </a:rPr>
                      <m:t>𝑑</m:t>
                    </m:r>
                  </m:oMath>
                </a14:m>
                <a:r>
                  <a:rPr lang="en-US" dirty="0"/>
                  <a:t> and the quotient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𝑑</m:t>
                        </m:r>
                      </m:num>
                      <m:den>
                        <m:r>
                          <a:rPr lang="en-US" b="0" i="1" smtClean="0">
                            <a:solidFill>
                              <a:schemeClr val="accent6"/>
                            </a:solidFill>
                            <a:latin typeface="Cambria Math" panose="02040503050406030204" pitchFamily="18" charset="0"/>
                          </a:rPr>
                          <m:t>𝑙</m:t>
                        </m:r>
                      </m:den>
                    </m:f>
                  </m:oMath>
                </a14:m>
                <a:r>
                  <a:rPr lang="en-US" dirty="0"/>
                  <a:t>.</a:t>
                </a:r>
              </a:p>
              <a:p>
                <a:pPr marL="457200" indent="-457200">
                  <a:buFont typeface="+mj-lt"/>
                  <a:buAutoNum type="arabicPeriod"/>
                </a:pPr>
                <a:r>
                  <a:rPr lang="en-US" dirty="0"/>
                  <a:t>The number of lowercase (uppercase) letters </a:t>
                </a:r>
                <a14:m>
                  <m:oMath xmlns:m="http://schemas.openxmlformats.org/officeDocument/2006/math">
                    <m:r>
                      <a:rPr lang="en-US" b="0" i="1" smtClean="0">
                        <a:solidFill>
                          <a:schemeClr val="accent6"/>
                        </a:solidFill>
                        <a:latin typeface="Cambria Math" panose="02040503050406030204" pitchFamily="18" charset="0"/>
                      </a:rPr>
                      <m:t>𝑙𝑜𝑤</m:t>
                    </m:r>
                  </m:oMath>
                </a14:m>
                <a:r>
                  <a:rPr lang="en-US" dirty="0"/>
                  <a:t> (</a:t>
                </a:r>
                <a14:m>
                  <m:oMath xmlns:m="http://schemas.openxmlformats.org/officeDocument/2006/math">
                    <m:r>
                      <a:rPr lang="en-US" b="0" i="1" dirty="0" smtClean="0">
                        <a:solidFill>
                          <a:schemeClr val="accent6"/>
                        </a:solidFill>
                        <a:latin typeface="Cambria Math" panose="02040503050406030204" pitchFamily="18" charset="0"/>
                      </a:rPr>
                      <m:t>𝑢𝑝𝑝</m:t>
                    </m:r>
                  </m:oMath>
                </a14:m>
                <a:r>
                  <a:rPr lang="en-US" dirty="0"/>
                  <a:t>) and the ratios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𝑙𝑜𝑤</m:t>
                        </m:r>
                      </m:num>
                      <m:den>
                        <m:r>
                          <a:rPr lang="en-US" b="0" i="1" smtClean="0">
                            <a:solidFill>
                              <a:schemeClr val="accent6"/>
                            </a:solidFill>
                            <a:latin typeface="Cambria Math" panose="02040503050406030204" pitchFamily="18" charset="0"/>
                          </a:rPr>
                          <m:t>𝑙</m:t>
                        </m:r>
                      </m:den>
                    </m:f>
                    <m:r>
                      <a:rPr lang="en-US" b="0" i="1" smtClean="0">
                        <a:solidFill>
                          <a:schemeClr val="tx1"/>
                        </a:solidFill>
                        <a:latin typeface="Cambria Math" panose="02040503050406030204" pitchFamily="18" charset="0"/>
                      </a:rPr>
                      <m:t>,</m:t>
                    </m:r>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𝑢𝑝𝑝</m:t>
                        </m:r>
                      </m:num>
                      <m:den>
                        <m:r>
                          <a:rPr lang="en-US" b="0" i="1" smtClean="0">
                            <a:solidFill>
                              <a:schemeClr val="accent6"/>
                            </a:solidFill>
                            <a:latin typeface="Cambria Math" panose="02040503050406030204" pitchFamily="18" charset="0"/>
                          </a:rPr>
                          <m:t>𝑙</m:t>
                        </m:r>
                      </m:den>
                    </m:f>
                  </m:oMath>
                </a14:m>
                <a:r>
                  <a:rPr lang="en-US" dirty="0"/>
                  <a:t>.</a:t>
                </a:r>
              </a:p>
            </p:txBody>
          </p:sp>
        </mc:Choice>
        <mc:Fallback xmlns="">
          <p:sp>
            <p:nvSpPr>
              <p:cNvPr id="3" name="Content Placeholder 2">
                <a:extLst>
                  <a:ext uri="{FF2B5EF4-FFF2-40B4-BE49-F238E27FC236}">
                    <a16:creationId xmlns:a16="http://schemas.microsoft.com/office/drawing/2014/main" id="{9FBA65C2-48AB-428C-BFC2-3CB3D3753E8D}"/>
                  </a:ext>
                </a:extLst>
              </p:cNvPr>
              <p:cNvSpPr>
                <a:spLocks noGrp="1" noRot="1" noChangeAspect="1" noMove="1" noResize="1" noEditPoints="1" noAdjustHandles="1" noChangeArrowheads="1" noChangeShapeType="1" noTextEdit="1"/>
              </p:cNvSpPr>
              <p:nvPr>
                <p:ph idx="1"/>
              </p:nvPr>
            </p:nvSpPr>
            <p:spPr>
              <a:blipFill>
                <a:blip r:embed="rId3"/>
                <a:stretch>
                  <a:fillRect l="-736"/>
                </a:stretch>
              </a:blipFill>
            </p:spPr>
            <p:txBody>
              <a:bodyPr/>
              <a:lstStyle/>
              <a:p>
                <a:r>
                  <a:rPr lang="en-US">
                    <a:noFill/>
                  </a:rPr>
                  <a:t> </a:t>
                </a:r>
              </a:p>
            </p:txBody>
          </p:sp>
        </mc:Fallback>
      </mc:AlternateContent>
    </p:spTree>
    <p:extLst>
      <p:ext uri="{BB962C8B-B14F-4D97-AF65-F5344CB8AC3E}">
        <p14:creationId xmlns:p14="http://schemas.microsoft.com/office/powerpoint/2010/main" val="151169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1892-4DC9-4D60-8808-ED6DA6B27304}"/>
              </a:ext>
            </a:extLst>
          </p:cNvPr>
          <p:cNvSpPr>
            <a:spLocks noGrp="1"/>
          </p:cNvSpPr>
          <p:nvPr>
            <p:ph type="title"/>
          </p:nvPr>
        </p:nvSpPr>
        <p:spPr/>
        <p:txBody>
          <a:bodyPr/>
          <a:lstStyle/>
          <a:p>
            <a:r>
              <a:rPr lang="en-US" dirty="0"/>
              <a:t>Feature List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5543A2-DCD1-453C-B229-3E97CD079E8F}"/>
                  </a:ext>
                </a:extLst>
              </p:cNvPr>
              <p:cNvSpPr>
                <a:spLocks noGrp="1"/>
              </p:cNvSpPr>
              <p:nvPr>
                <p:ph idx="1"/>
              </p:nvPr>
            </p:nvSpPr>
            <p:spPr/>
            <p:txBody>
              <a:bodyPr/>
              <a:lstStyle/>
              <a:p>
                <a:pPr marL="457200" indent="-457200">
                  <a:buFont typeface="+mj-lt"/>
                  <a:buAutoNum type="arabicPeriod" startAt="6"/>
                </a:pPr>
                <a:r>
                  <a:rPr lang="en-US" dirty="0"/>
                  <a:t>Let the length of the maximal sequence of identical characters be denoted by </a:t>
                </a:r>
                <a14:m>
                  <m:oMath xmlns:m="http://schemas.openxmlformats.org/officeDocument/2006/math">
                    <m:r>
                      <a:rPr lang="en-US" b="0" i="1" smtClean="0">
                        <a:solidFill>
                          <a:schemeClr val="accent6"/>
                        </a:solidFill>
                        <a:latin typeface="Cambria Math" panose="02040503050406030204" pitchFamily="18" charset="0"/>
                      </a:rPr>
                      <m:t>𝑚</m:t>
                    </m:r>
                  </m:oMath>
                </a14:m>
                <a:r>
                  <a:rPr lang="en-US" dirty="0"/>
                  <a:t>. If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≥3</m:t>
                    </m:r>
                  </m:oMath>
                </a14:m>
                <a:r>
                  <a:rPr lang="en-US" dirty="0"/>
                  <a:t>, record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𝑚</m:t>
                        </m:r>
                      </m:num>
                      <m:den>
                        <m:r>
                          <a:rPr lang="en-US" b="0" i="1" smtClean="0">
                            <a:solidFill>
                              <a:schemeClr val="accent6"/>
                            </a:solidFill>
                            <a:latin typeface="Cambria Math" panose="02040503050406030204" pitchFamily="18" charset="0"/>
                          </a:rPr>
                          <m:t>𝑙</m:t>
                        </m:r>
                      </m:den>
                    </m:f>
                  </m:oMath>
                </a14:m>
                <a:r>
                  <a:rPr lang="en-US" dirty="0"/>
                  <a:t> for this token. Otherwise, record </a:t>
                </a:r>
                <a14:m>
                  <m:oMath xmlns:m="http://schemas.openxmlformats.org/officeDocument/2006/math">
                    <m:r>
                      <a:rPr lang="en-US" b="0" i="1" smtClean="0">
                        <a:latin typeface="Cambria Math" panose="02040503050406030204" pitchFamily="18" charset="0"/>
                      </a:rPr>
                      <m:t>0</m:t>
                    </m:r>
                  </m:oMath>
                </a14:m>
                <a:r>
                  <a:rPr lang="en-US" dirty="0"/>
                  <a:t>.</a:t>
                </a:r>
              </a:p>
              <a:p>
                <a:pPr marL="457200" indent="-457200">
                  <a:buFont typeface="+mj-lt"/>
                  <a:buAutoNum type="arabicPeriod" startAt="6"/>
                </a:pPr>
                <a:r>
                  <a:rPr lang="en-US" dirty="0"/>
                  <a:t>Let </a:t>
                </a:r>
                <a14:m>
                  <m:oMath xmlns:m="http://schemas.openxmlformats.org/officeDocument/2006/math">
                    <m:r>
                      <a:rPr lang="en-US" i="1" smtClean="0">
                        <a:solidFill>
                          <a:schemeClr val="accent6"/>
                        </a:solidFill>
                        <a:latin typeface="Cambria Math" panose="02040503050406030204" pitchFamily="18" charset="0"/>
                        <a:ea typeface="Cambria Math" panose="02040503050406030204" pitchFamily="18" charset="0"/>
                      </a:rPr>
                      <m:t>𝛼</m:t>
                    </m:r>
                  </m:oMath>
                </a14:m>
                <a:r>
                  <a:rPr lang="en-US" dirty="0"/>
                  <a:t> be the number of alphanumeric characters in the token. If </a:t>
                </a:r>
                <a14:m>
                  <m:oMath xmlns:m="http://schemas.openxmlformats.org/officeDocument/2006/math">
                    <m:r>
                      <a:rPr lang="en-US" i="1" smtClean="0">
                        <a:solidFill>
                          <a:schemeClr val="accent6"/>
                        </a:solidFill>
                        <a:latin typeface="Cambria Math" panose="02040503050406030204" pitchFamily="18" charset="0"/>
                        <a:ea typeface="Cambria Math" panose="02040503050406030204" pitchFamily="18" charset="0"/>
                      </a:rPr>
                      <m:t>𝛼</m:t>
                    </m:r>
                    <m:r>
                      <a:rPr lang="en-US" b="0" i="1" smtClean="0">
                        <a:solidFill>
                          <a:schemeClr val="accent6"/>
                        </a:solidFill>
                        <a:latin typeface="Cambria Math" panose="02040503050406030204" pitchFamily="18" charset="0"/>
                        <a:ea typeface="Cambria Math" panose="02040503050406030204" pitchFamily="18" charset="0"/>
                      </a:rPr>
                      <m:t>&gt;</m:t>
                    </m:r>
                    <m:r>
                      <a:rPr lang="en-US" b="0" i="1" smtClean="0">
                        <a:solidFill>
                          <a:schemeClr val="accent6"/>
                        </a:solidFill>
                        <a:latin typeface="Cambria Math" panose="02040503050406030204" pitchFamily="18" charset="0"/>
                        <a:ea typeface="Cambria Math" panose="02040503050406030204" pitchFamily="18" charset="0"/>
                      </a:rPr>
                      <m:t>𝑠</m:t>
                    </m:r>
                  </m:oMath>
                </a14:m>
                <a:r>
                  <a:rPr lang="en-US" dirty="0"/>
                  <a:t>, record </a:t>
                </a:r>
                <a14:m>
                  <m:oMath xmlns:m="http://schemas.openxmlformats.org/officeDocument/2006/math">
                    <m:r>
                      <a:rPr lang="en-US" b="0" i="1" smtClean="0">
                        <a:latin typeface="Cambria Math" panose="02040503050406030204" pitchFamily="18" charset="0"/>
                      </a:rPr>
                      <m:t>1</m:t>
                    </m:r>
                  </m:oMath>
                </a14:m>
                <a:r>
                  <a:rPr lang="en-US" dirty="0"/>
                  <a:t> for this feature. Otherwise, record </a:t>
                </a:r>
                <a14:m>
                  <m:oMath xmlns:m="http://schemas.openxmlformats.org/officeDocument/2006/math">
                    <m:r>
                      <a:rPr lang="en-US" i="1">
                        <a:latin typeface="Cambria Math" panose="02040503050406030204" pitchFamily="18" charset="0"/>
                      </a:rPr>
                      <m:t>0</m:t>
                    </m:r>
                  </m:oMath>
                </a14:m>
                <a:r>
                  <a:rPr lang="en-US" dirty="0"/>
                  <a:t>.</a:t>
                </a:r>
              </a:p>
              <a:p>
                <a:pPr marL="457200" indent="-457200">
                  <a:buFont typeface="+mj-lt"/>
                  <a:buAutoNum type="arabicPeriod" startAt="6"/>
                </a:pPr>
                <a:r>
                  <a:rPr lang="en-US" dirty="0"/>
                  <a:t>If the input token contains a subsequence of </a:t>
                </a:r>
                <a14:m>
                  <m:oMath xmlns:m="http://schemas.openxmlformats.org/officeDocument/2006/math">
                    <m:r>
                      <a:rPr lang="en-US"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6</m:t>
                    </m:r>
                  </m:oMath>
                </a14:m>
                <a:r>
                  <a:rPr lang="en-US" dirty="0">
                    <a:solidFill>
                      <a:schemeClr val="accent6"/>
                    </a:solidFill>
                  </a:rPr>
                  <a:t> directly consecutive consonants</a:t>
                </a:r>
                <a:r>
                  <a:rPr lang="en-US" dirty="0"/>
                  <a:t>, record </a:t>
                </a:r>
                <a14:m>
                  <m:oMath xmlns:m="http://schemas.openxmlformats.org/officeDocument/2006/math">
                    <m:r>
                      <a:rPr lang="en-US" b="0" i="1" smtClean="0">
                        <a:latin typeface="Cambria Math" panose="02040503050406030204" pitchFamily="18" charset="0"/>
                      </a:rPr>
                      <m:t>1</m:t>
                    </m:r>
                  </m:oMath>
                </a14:m>
                <a:r>
                  <a:rPr lang="en-US" dirty="0"/>
                  <a:t>. Otherwise, record </a:t>
                </a:r>
                <a14:m>
                  <m:oMath xmlns:m="http://schemas.openxmlformats.org/officeDocument/2006/math">
                    <m:r>
                      <a:rPr lang="en-US" i="1">
                        <a:latin typeface="Cambria Math" panose="02040503050406030204" pitchFamily="18" charset="0"/>
                      </a:rPr>
                      <m:t>0</m:t>
                    </m:r>
                  </m:oMath>
                </a14:m>
                <a:r>
                  <a:rPr lang="en-US" dirty="0"/>
                  <a:t>.</a:t>
                </a:r>
              </a:p>
              <a:p>
                <a:pPr marL="457200" indent="-457200">
                  <a:buFont typeface="+mj-lt"/>
                  <a:buAutoNum type="arabicPeriod" startAt="6"/>
                </a:pPr>
                <a:r>
                  <a:rPr lang="en-US" dirty="0"/>
                  <a:t>After deleting the first and last characters in the token, if the resulting infix has </a:t>
                </a:r>
                <a:r>
                  <a:rPr lang="en-US" dirty="0">
                    <a:solidFill>
                      <a:schemeClr val="accent6"/>
                    </a:solidFill>
                  </a:rPr>
                  <a:t>at least two non-alphanumeric characters</a:t>
                </a:r>
                <a:r>
                  <a:rPr lang="en-US" dirty="0"/>
                  <a:t>, record </a:t>
                </a:r>
                <a14:m>
                  <m:oMath xmlns:m="http://schemas.openxmlformats.org/officeDocument/2006/math">
                    <m:r>
                      <a:rPr lang="en-US" i="1">
                        <a:latin typeface="Cambria Math" panose="02040503050406030204" pitchFamily="18" charset="0"/>
                      </a:rPr>
                      <m:t>1</m:t>
                    </m:r>
                  </m:oMath>
                </a14:m>
                <a:r>
                  <a:rPr lang="en-US" dirty="0"/>
                  <a:t>. Otherwise, record </a:t>
                </a:r>
                <a14:m>
                  <m:oMath xmlns:m="http://schemas.openxmlformats.org/officeDocument/2006/math">
                    <m:r>
                      <a:rPr lang="en-US" i="1">
                        <a:latin typeface="Cambria Math" panose="02040503050406030204" pitchFamily="18" charset="0"/>
                      </a:rPr>
                      <m:t>0</m:t>
                    </m:r>
                  </m:oMath>
                </a14:m>
                <a:r>
                  <a:rPr lang="en-US" dirty="0"/>
                  <a:t>.</a:t>
                </a:r>
              </a:p>
              <a:p>
                <a:pPr marL="457200" indent="-457200">
                  <a:buFont typeface="+mj-lt"/>
                  <a:buAutoNum type="arabicPeriod" startAt="6"/>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75543A2-DCD1-453C-B229-3E97CD079E8F}"/>
                  </a:ext>
                </a:extLst>
              </p:cNvPr>
              <p:cNvSpPr>
                <a:spLocks noGrp="1" noRot="1" noChangeAspect="1" noMove="1" noResize="1" noEditPoints="1" noAdjustHandles="1" noChangeArrowheads="1" noChangeShapeType="1" noTextEdit="1"/>
              </p:cNvSpPr>
              <p:nvPr>
                <p:ph idx="1"/>
              </p:nvPr>
            </p:nvSpPr>
            <p:spPr>
              <a:blipFill>
                <a:blip r:embed="rId3"/>
                <a:stretch>
                  <a:fillRect l="-707" t="-330"/>
                </a:stretch>
              </a:blipFill>
            </p:spPr>
            <p:txBody>
              <a:bodyPr/>
              <a:lstStyle/>
              <a:p>
                <a:r>
                  <a:rPr lang="en-US">
                    <a:noFill/>
                  </a:rPr>
                  <a:t> </a:t>
                </a:r>
              </a:p>
            </p:txBody>
          </p:sp>
        </mc:Fallback>
      </mc:AlternateContent>
    </p:spTree>
    <p:extLst>
      <p:ext uri="{BB962C8B-B14F-4D97-AF65-F5344CB8AC3E}">
        <p14:creationId xmlns:p14="http://schemas.microsoft.com/office/powerpoint/2010/main" val="355840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1F75-35B6-47CA-A2B5-D4E9BC036E4D}"/>
              </a:ext>
            </a:extLst>
          </p:cNvPr>
          <p:cNvSpPr>
            <a:spLocks noGrp="1"/>
          </p:cNvSpPr>
          <p:nvPr>
            <p:ph type="title"/>
          </p:nvPr>
        </p:nvSpPr>
        <p:spPr/>
        <p:txBody>
          <a:bodyPr/>
          <a:lstStyle/>
          <a:p>
            <a:r>
              <a:rPr lang="en-US" dirty="0"/>
              <a:t>Feature List (Bigrams)</a:t>
            </a:r>
          </a:p>
        </p:txBody>
      </p:sp>
      <p:sp>
        <p:nvSpPr>
          <p:cNvPr id="5" name="Rectangle: Rounded Corners 4">
            <a:extLst>
              <a:ext uri="{FF2B5EF4-FFF2-40B4-BE49-F238E27FC236}">
                <a16:creationId xmlns:a16="http://schemas.microsoft.com/office/drawing/2014/main" id="{835AB766-7DB5-4AC0-AB8D-561809C3AF9C}"/>
              </a:ext>
            </a:extLst>
          </p:cNvPr>
          <p:cNvSpPr/>
          <p:nvPr/>
        </p:nvSpPr>
        <p:spPr>
          <a:xfrm>
            <a:off x="5142408" y="4030134"/>
            <a:ext cx="1896534" cy="10498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442618-4FCD-430A-86CB-410532351EC6}"/>
                  </a:ext>
                </a:extLst>
              </p:cNvPr>
              <p:cNvSpPr>
                <a:spLocks noGrp="1"/>
              </p:cNvSpPr>
              <p:nvPr>
                <p:ph idx="1"/>
              </p:nvPr>
            </p:nvSpPr>
            <p:spPr>
              <a:xfrm>
                <a:off x="913795" y="2096064"/>
                <a:ext cx="10353762" cy="3695136"/>
              </a:xfrm>
            </p:spPr>
            <p:txBody>
              <a:bodyPr>
                <a:normAutofit lnSpcReduction="10000"/>
              </a:bodyPr>
              <a:lstStyle/>
              <a:p>
                <a:r>
                  <a:rPr lang="en-US" dirty="0"/>
                  <a:t>In addition to the </a:t>
                </a:r>
                <a:r>
                  <a:rPr lang="en-US" dirty="0">
                    <a:solidFill>
                      <a:schemeClr val="accent2"/>
                    </a:solidFill>
                  </a:rPr>
                  <a:t>nine basic features</a:t>
                </a:r>
                <a:r>
                  <a:rPr lang="en-US" dirty="0"/>
                  <a:t>, we added a few more advanced features as well.</a:t>
                </a:r>
              </a:p>
              <a:p>
                <a:r>
                  <a:rPr lang="en-US" b="1" dirty="0">
                    <a:solidFill>
                      <a:schemeClr val="accent5"/>
                    </a:solidFill>
                  </a:rPr>
                  <a:t>Bigrams.</a:t>
                </a:r>
                <a:r>
                  <a:rPr lang="en-US" b="1" dirty="0"/>
                  <a:t> </a:t>
                </a:r>
                <a:r>
                  <a:rPr lang="en-US" dirty="0"/>
                  <a:t>We compiled a </a:t>
                </a:r>
                <a:r>
                  <a:rPr lang="en-US" dirty="0">
                    <a:solidFill>
                      <a:schemeClr val="accent5"/>
                    </a:solidFill>
                  </a:rPr>
                  <a:t>frequency list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𝐵</m:t>
                        </m:r>
                      </m:sub>
                    </m:sSub>
                  </m:oMath>
                </a14:m>
                <a:r>
                  <a:rPr lang="en-US" dirty="0"/>
                  <a:t> of the (consecutive) bigrams as they appear in the ground truth data (normalizing to lowercase). Using these numbers, as well as some data easily computed from the input token, we compute the following:</a:t>
                </a:r>
                <a:endParaRPr lang="en-US" b="0" dirty="0"/>
              </a:p>
              <a:p>
                <a:pPr marL="0" indent="0" algn="ctr">
                  <a:buNone/>
                </a:pPr>
                <a14:m>
                  <m:oMathPara xmlns:m="http://schemas.openxmlformats.org/officeDocument/2006/math">
                    <m:oMathParaPr>
                      <m:jc m:val="centerGroup"/>
                    </m:oMathParaPr>
                    <m:oMath xmlns:m="http://schemas.openxmlformats.org/officeDocument/2006/math">
                      <m:r>
                        <a:rPr lang="en-US" i="1" smtClean="0">
                          <a:solidFill>
                            <a:sysClr val="windowText" lastClr="000000"/>
                          </a:solidFill>
                          <a:latin typeface="Cambria Math" panose="02040503050406030204" pitchFamily="18" charset="0"/>
                          <a:ea typeface="Cambria Math" panose="02040503050406030204" pitchFamily="18" charset="0"/>
                        </a:rPr>
                        <m:t>𝛽</m:t>
                      </m:r>
                      <m:r>
                        <a:rPr lang="en-US" b="0" i="1" smtClean="0">
                          <a:solidFill>
                            <a:sysClr val="windowText" lastClr="000000"/>
                          </a:solidFill>
                          <a:latin typeface="Cambria Math" panose="02040503050406030204" pitchFamily="18" charset="0"/>
                          <a:ea typeface="Cambria Math" panose="02040503050406030204" pitchFamily="18" charset="0"/>
                        </a:rPr>
                        <m:t>=</m:t>
                      </m:r>
                      <m:f>
                        <m:fPr>
                          <m:ctrlPr>
                            <a:rPr lang="en-US" b="0" i="1" smtClean="0">
                              <a:solidFill>
                                <a:sysClr val="windowText" lastClr="000000"/>
                              </a:solidFill>
                              <a:latin typeface="Cambria Math" panose="02040503050406030204" pitchFamily="18" charset="0"/>
                              <a:ea typeface="Cambria Math" panose="02040503050406030204" pitchFamily="18" charset="0"/>
                            </a:rPr>
                          </m:ctrlPr>
                        </m:fPr>
                        <m:num>
                          <m:r>
                            <a:rPr lang="en-US" b="0" i="1" smtClean="0">
                              <a:solidFill>
                                <a:sysClr val="windowText" lastClr="000000"/>
                              </a:solidFill>
                              <a:latin typeface="Cambria Math" panose="02040503050406030204" pitchFamily="18" charset="0"/>
                              <a:ea typeface="Cambria Math" panose="02040503050406030204" pitchFamily="18" charset="0"/>
                            </a:rPr>
                            <m:t>1</m:t>
                          </m:r>
                        </m:num>
                        <m:den>
                          <m:r>
                            <a:rPr lang="en-US" b="0" i="1" smtClean="0">
                              <a:solidFill>
                                <a:sysClr val="windowText" lastClr="000000"/>
                              </a:solidFill>
                              <a:latin typeface="Cambria Math" panose="02040503050406030204" pitchFamily="18" charset="0"/>
                              <a:ea typeface="Cambria Math" panose="02040503050406030204" pitchFamily="18" charset="0"/>
                            </a:rPr>
                            <m:t>𝑘𝑛</m:t>
                          </m:r>
                        </m:den>
                      </m:f>
                      <m:nary>
                        <m:naryPr>
                          <m:chr m:val="∑"/>
                          <m:ctrlPr>
                            <a:rPr lang="en-US" b="0" i="1" smtClean="0">
                              <a:solidFill>
                                <a:sysClr val="windowText" lastClr="000000"/>
                              </a:solidFill>
                              <a:latin typeface="Cambria Math" panose="02040503050406030204" pitchFamily="18" charset="0"/>
                              <a:ea typeface="Cambria Math" panose="02040503050406030204" pitchFamily="18" charset="0"/>
                            </a:rPr>
                          </m:ctrlPr>
                        </m:naryPr>
                        <m:sub>
                          <m:r>
                            <m:rPr>
                              <m:brk m:alnAt="23"/>
                            </m:rPr>
                            <a:rPr lang="en-US" b="0" i="1" smtClean="0">
                              <a:solidFill>
                                <a:sysClr val="windowText" lastClr="000000"/>
                              </a:solidFill>
                              <a:latin typeface="Cambria Math" panose="02040503050406030204" pitchFamily="18" charset="0"/>
                              <a:ea typeface="Cambria Math" panose="02040503050406030204" pitchFamily="18" charset="0"/>
                            </a:rPr>
                            <m:t>𝑖</m:t>
                          </m:r>
                          <m:r>
                            <a:rPr lang="en-US" b="0" i="1" smtClean="0">
                              <a:solidFill>
                                <a:sysClr val="windowText" lastClr="000000"/>
                              </a:solidFill>
                              <a:latin typeface="Cambria Math" panose="02040503050406030204" pitchFamily="18" charset="0"/>
                              <a:ea typeface="Cambria Math" panose="02040503050406030204" pitchFamily="18" charset="0"/>
                            </a:rPr>
                            <m:t>=1</m:t>
                          </m:r>
                        </m:sub>
                        <m:sup>
                          <m:r>
                            <a:rPr lang="en-US" b="0" i="1" smtClean="0">
                              <a:solidFill>
                                <a:sysClr val="windowText" lastClr="000000"/>
                              </a:solidFill>
                              <a:latin typeface="Cambria Math" panose="02040503050406030204" pitchFamily="18" charset="0"/>
                              <a:ea typeface="Cambria Math" panose="02040503050406030204" pitchFamily="18" charset="0"/>
                            </a:rPr>
                            <m:t>𝑛</m:t>
                          </m:r>
                        </m:sup>
                        <m:e>
                          <m:sSub>
                            <m:sSubPr>
                              <m:ctrlPr>
                                <a:rPr lang="en-US" b="0" i="1" smtClean="0">
                                  <a:solidFill>
                                    <a:sysClr val="windowText" lastClr="000000"/>
                                  </a:solidFill>
                                  <a:latin typeface="Cambria Math" panose="02040503050406030204" pitchFamily="18" charset="0"/>
                                  <a:ea typeface="Cambria Math" panose="02040503050406030204" pitchFamily="18" charset="0"/>
                                </a:rPr>
                              </m:ctrlPr>
                            </m:sSubPr>
                            <m:e>
                              <m:r>
                                <a:rPr lang="en-US" b="0" i="1" smtClean="0">
                                  <a:solidFill>
                                    <a:sysClr val="windowText" lastClr="000000"/>
                                  </a:solidFill>
                                  <a:latin typeface="Cambria Math" panose="02040503050406030204" pitchFamily="18" charset="0"/>
                                  <a:ea typeface="Cambria Math" panose="02040503050406030204" pitchFamily="18" charset="0"/>
                                </a:rPr>
                                <m:t>𝑏</m:t>
                              </m:r>
                            </m:e>
                            <m:sub>
                              <m:r>
                                <a:rPr lang="en-US" b="0" i="1" smtClean="0">
                                  <a:solidFill>
                                    <a:sysClr val="windowText" lastClr="000000"/>
                                  </a:solidFill>
                                  <a:latin typeface="Cambria Math" panose="02040503050406030204" pitchFamily="18" charset="0"/>
                                  <a:ea typeface="Cambria Math" panose="02040503050406030204" pitchFamily="18" charset="0"/>
                                </a:rPr>
                                <m:t>𝑖</m:t>
                              </m:r>
                            </m:sub>
                          </m:sSub>
                        </m:e>
                      </m:nary>
                    </m:oMath>
                  </m:oMathPara>
                </a14:m>
                <a:endParaRPr lang="en-US" dirty="0">
                  <a:solidFill>
                    <a:sysClr val="windowText" lastClr="000000"/>
                  </a:solidFill>
                </a:endParaRPr>
              </a:p>
              <a:p>
                <a:r>
                  <a:rPr lang="en-US" dirty="0"/>
                  <a:t>Here, </a:t>
                </a:r>
                <a14:m>
                  <m:oMath xmlns:m="http://schemas.openxmlformats.org/officeDocument/2006/math">
                    <m:r>
                      <a:rPr lang="en-US" b="0" i="1" smtClean="0">
                        <a:solidFill>
                          <a:schemeClr val="accent5"/>
                        </a:solidFill>
                        <a:latin typeface="Cambria Math" panose="02040503050406030204" pitchFamily="18" charset="0"/>
                      </a:rPr>
                      <m:t>𝑛</m:t>
                    </m:r>
                  </m:oMath>
                </a14:m>
                <a:r>
                  <a:rPr lang="en-US" dirty="0"/>
                  <a:t> is the number of bigrams in the token,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𝑏</m:t>
                        </m:r>
                      </m:e>
                      <m:sub>
                        <m:r>
                          <a:rPr lang="en-US" b="0" i="1" smtClean="0">
                            <a:solidFill>
                              <a:schemeClr val="accent5"/>
                            </a:solidFill>
                            <a:latin typeface="Cambria Math" panose="02040503050406030204" pitchFamily="18" charset="0"/>
                          </a:rPr>
                          <m:t>𝑖</m:t>
                        </m:r>
                      </m:sub>
                    </m:sSub>
                  </m:oMath>
                </a14:m>
                <a:r>
                  <a:rPr lang="en-US" dirty="0"/>
                  <a:t> is the frequency of the </a:t>
                </a:r>
                <a14:m>
                  <m:oMath xmlns:m="http://schemas.openxmlformats.org/officeDocument/2006/math">
                    <m:r>
                      <a:rPr lang="en-US" b="0" i="1" smtClean="0">
                        <a:latin typeface="Cambria Math" panose="02040503050406030204" pitchFamily="18" charset="0"/>
                      </a:rPr>
                      <m:t>𝑖</m:t>
                    </m:r>
                  </m:oMath>
                </a14:m>
                <a:r>
                  <a:rPr lang="en-US" dirty="0"/>
                  <a:t>th bigram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𝐵</m:t>
                        </m:r>
                      </m:sub>
                    </m:sSub>
                  </m:oMath>
                </a14:m>
                <a:r>
                  <a:rPr lang="en-US" dirty="0"/>
                  <a:t>, and </a:t>
                </a:r>
                <a14:m>
                  <m:oMath xmlns:m="http://schemas.openxmlformats.org/officeDocument/2006/math">
                    <m:r>
                      <a:rPr lang="en-US" b="0" i="1" smtClean="0">
                        <a:solidFill>
                          <a:schemeClr val="accent5"/>
                        </a:solidFill>
                        <a:latin typeface="Cambria Math" panose="02040503050406030204" pitchFamily="18" charset="0"/>
                      </a:rPr>
                      <m:t>𝑘</m:t>
                    </m:r>
                    <m:r>
                      <a:rPr lang="en-US" b="0" i="1" smtClean="0">
                        <a:solidFill>
                          <a:schemeClr val="accent5"/>
                        </a:solidFill>
                        <a:latin typeface="Cambria Math" panose="02040503050406030204" pitchFamily="18" charset="0"/>
                      </a:rPr>
                      <m:t>=10,000</m:t>
                    </m:r>
                  </m:oMath>
                </a14:m>
                <a:r>
                  <a:rPr lang="en-US" dirty="0">
                    <a:solidFill>
                      <a:schemeClr val="accent5"/>
                    </a:solidFill>
                  </a:rPr>
                  <a:t> </a:t>
                </a:r>
                <a:r>
                  <a:rPr lang="en-US" dirty="0"/>
                  <a:t>is a scaling factor. Garbage tokens have smaller </a:t>
                </a:r>
                <a14:m>
                  <m:oMath xmlns:m="http://schemas.openxmlformats.org/officeDocument/2006/math">
                    <m:r>
                      <a:rPr lang="en-US" b="0" i="1" smtClean="0">
                        <a:latin typeface="Cambria Math" panose="02040503050406030204" pitchFamily="18" charset="0"/>
                      </a:rPr>
                      <m:t>𝛽</m:t>
                    </m:r>
                  </m:oMath>
                </a14:m>
                <a:r>
                  <a:rPr lang="en-US" dirty="0"/>
                  <a:t>’s on average.</a:t>
                </a:r>
              </a:p>
            </p:txBody>
          </p:sp>
        </mc:Choice>
        <mc:Fallback xmlns="">
          <p:sp>
            <p:nvSpPr>
              <p:cNvPr id="3" name="Content Placeholder 2">
                <a:extLst>
                  <a:ext uri="{FF2B5EF4-FFF2-40B4-BE49-F238E27FC236}">
                    <a16:creationId xmlns:a16="http://schemas.microsoft.com/office/drawing/2014/main" id="{0E442618-4FCD-430A-86CB-410532351EC6}"/>
                  </a:ext>
                </a:extLst>
              </p:cNvPr>
              <p:cNvSpPr>
                <a:spLocks noGrp="1" noRot="1" noChangeAspect="1" noMove="1" noResize="1" noEditPoints="1" noAdjustHandles="1" noChangeArrowheads="1" noChangeShapeType="1" noTextEdit="1"/>
              </p:cNvSpPr>
              <p:nvPr>
                <p:ph idx="1"/>
              </p:nvPr>
            </p:nvSpPr>
            <p:spPr>
              <a:xfrm>
                <a:off x="913795" y="2096064"/>
                <a:ext cx="10353762" cy="3695136"/>
              </a:xfrm>
              <a:blipFill>
                <a:blip r:embed="rId3"/>
                <a:stretch>
                  <a:fillRect l="-648" t="-990" r="-236" b="-3135"/>
                </a:stretch>
              </a:blipFill>
            </p:spPr>
            <p:txBody>
              <a:bodyPr/>
              <a:lstStyle/>
              <a:p>
                <a:r>
                  <a:rPr lang="en-US">
                    <a:noFill/>
                  </a:rPr>
                  <a:t> </a:t>
                </a:r>
              </a:p>
            </p:txBody>
          </p:sp>
        </mc:Fallback>
      </mc:AlternateContent>
    </p:spTree>
    <p:extLst>
      <p:ext uri="{BB962C8B-B14F-4D97-AF65-F5344CB8AC3E}">
        <p14:creationId xmlns:p14="http://schemas.microsoft.com/office/powerpoint/2010/main" val="117913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A4AB-A1E7-4E76-B503-EC961D61883C}"/>
              </a:ext>
            </a:extLst>
          </p:cNvPr>
          <p:cNvSpPr>
            <a:spLocks noGrp="1"/>
          </p:cNvSpPr>
          <p:nvPr>
            <p:ph type="title"/>
          </p:nvPr>
        </p:nvSpPr>
        <p:spPr/>
        <p:txBody>
          <a:bodyPr/>
          <a:lstStyle/>
          <a:p>
            <a:r>
              <a:rPr lang="en-US" dirty="0"/>
              <a:t>Feature List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3F7F25-AF86-4AEB-AFFD-1457D468F7DA}"/>
                  </a:ext>
                </a:extLst>
              </p:cNvPr>
              <p:cNvSpPr>
                <a:spLocks noGrp="1"/>
              </p:cNvSpPr>
              <p:nvPr>
                <p:ph idx="1"/>
              </p:nvPr>
            </p:nvSpPr>
            <p:spPr/>
            <p:txBody>
              <a:bodyPr/>
              <a:lstStyle/>
              <a:p>
                <a:r>
                  <a:rPr lang="en-US" b="1" dirty="0">
                    <a:solidFill>
                      <a:schemeClr val="accent5"/>
                    </a:solidFill>
                  </a:rPr>
                  <a:t>Most frequent symbol. </a:t>
                </a:r>
                <a:r>
                  <a:rPr lang="en-US" dirty="0"/>
                  <a:t>Let </a:t>
                </a:r>
                <a14:m>
                  <m:oMath xmlns:m="http://schemas.openxmlformats.org/officeDocument/2006/math">
                    <m:r>
                      <a:rPr lang="en-US" b="0" i="1" smtClean="0">
                        <a:solidFill>
                          <a:schemeClr val="accent5"/>
                        </a:solidFill>
                        <a:latin typeface="Cambria Math" panose="02040503050406030204" pitchFamily="18" charset="0"/>
                      </a:rPr>
                      <m:t>𝑖</m:t>
                    </m:r>
                  </m:oMath>
                </a14:m>
                <a:r>
                  <a:rPr lang="en-US" b="1" dirty="0">
                    <a:solidFill>
                      <a:schemeClr val="accent5"/>
                    </a:solidFill>
                  </a:rPr>
                  <a:t> </a:t>
                </a:r>
                <a:r>
                  <a:rPr lang="en-US" dirty="0"/>
                  <a:t>be the number of occurrences of the most frequently occurring symbol (doesn’t matter what the symbol is). If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≥3</m:t>
                    </m:r>
                  </m:oMath>
                </a14:m>
                <a:r>
                  <a:rPr lang="en-US" dirty="0"/>
                  <a:t>, record </a:t>
                </a:r>
                <a14:m>
                  <m:oMath xmlns:m="http://schemas.openxmlformats.org/officeDocument/2006/math">
                    <m:f>
                      <m:fPr>
                        <m:ctrlPr>
                          <a:rPr lang="en-US" b="0" i="1" smtClean="0">
                            <a:solidFill>
                              <a:schemeClr val="accent5"/>
                            </a:solidFill>
                            <a:latin typeface="Cambria Math" panose="02040503050406030204" pitchFamily="18" charset="0"/>
                          </a:rPr>
                        </m:ctrlPr>
                      </m:fPr>
                      <m:num>
                        <m:r>
                          <a:rPr lang="en-US" b="0" i="1" smtClean="0">
                            <a:solidFill>
                              <a:schemeClr val="accent5"/>
                            </a:solidFill>
                            <a:latin typeface="Cambria Math" panose="02040503050406030204" pitchFamily="18" charset="0"/>
                          </a:rPr>
                          <m:t>𝑖</m:t>
                        </m:r>
                      </m:num>
                      <m:den>
                        <m:r>
                          <a:rPr lang="en-US" b="0" i="1" smtClean="0">
                            <a:solidFill>
                              <a:schemeClr val="accent5"/>
                            </a:solidFill>
                            <a:latin typeface="Cambria Math" panose="02040503050406030204" pitchFamily="18" charset="0"/>
                          </a:rPr>
                          <m:t>𝑙</m:t>
                        </m:r>
                      </m:den>
                    </m:f>
                  </m:oMath>
                </a14:m>
                <a:r>
                  <a:rPr lang="en-US" dirty="0"/>
                  <a:t>; if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≤2</m:t>
                    </m:r>
                  </m:oMath>
                </a14:m>
                <a:r>
                  <a:rPr lang="en-US" dirty="0"/>
                  <a:t>, record </a:t>
                </a:r>
                <a14:m>
                  <m:oMath xmlns:m="http://schemas.openxmlformats.org/officeDocument/2006/math">
                    <m:r>
                      <a:rPr lang="en-US" b="0" i="1" smtClean="0">
                        <a:latin typeface="Cambria Math" panose="02040503050406030204" pitchFamily="18" charset="0"/>
                      </a:rPr>
                      <m:t>0</m:t>
                    </m:r>
                  </m:oMath>
                </a14:m>
                <a:r>
                  <a:rPr lang="en-US" dirty="0"/>
                  <a:t>. This feature is similar to Feature 6 and is motivated by the observation that most garbage tokens repeat the same symbol multiple times.</a:t>
                </a:r>
              </a:p>
              <a:p>
                <a:r>
                  <a:rPr lang="en-US" b="1" dirty="0">
                    <a:solidFill>
                      <a:schemeClr val="accent5"/>
                    </a:solidFill>
                  </a:rPr>
                  <a:t>Non-alphabetical symbol ratio.</a:t>
                </a:r>
                <a:r>
                  <a:rPr lang="en-US" dirty="0">
                    <a:solidFill>
                      <a:schemeClr val="accent5"/>
                    </a:solidFill>
                  </a:rPr>
                  <a:t> </a:t>
                </a:r>
                <a:r>
                  <a:rPr lang="en-US" dirty="0"/>
                  <a:t>Let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1</m:t>
                        </m:r>
                      </m:sub>
                    </m:sSub>
                  </m:oMath>
                </a14:m>
                <a:r>
                  <a:rPr lang="en-US" b="1" dirty="0">
                    <a:solidFill>
                      <a:schemeClr val="accent5"/>
                    </a:solidFill>
                  </a:rPr>
                  <a:t> </a:t>
                </a:r>
                <a:r>
                  <a:rPr lang="en-US" dirty="0"/>
                  <a:t>and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2</m:t>
                        </m:r>
                      </m:sub>
                    </m:sSub>
                    <m:r>
                      <a:rPr lang="en-US" b="0" i="1" smtClean="0">
                        <a:solidFill>
                          <a:schemeClr val="accent5"/>
                        </a:solidFill>
                        <a:latin typeface="Cambria Math" panose="02040503050406030204" pitchFamily="18" charset="0"/>
                      </a:rPr>
                      <m:t>=</m:t>
                    </m:r>
                    <m:r>
                      <a:rPr lang="en-US" b="0" i="1" smtClean="0">
                        <a:solidFill>
                          <a:schemeClr val="accent5"/>
                        </a:solidFill>
                        <a:latin typeface="Cambria Math" panose="02040503050406030204" pitchFamily="18" charset="0"/>
                      </a:rPr>
                      <m:t>𝑙</m:t>
                    </m:r>
                    <m:r>
                      <a:rPr lang="en-US" b="0" i="1" smtClean="0">
                        <a:solidFill>
                          <a:schemeClr val="accent5"/>
                        </a:solidFill>
                        <a:latin typeface="Cambria Math" panose="02040503050406030204" pitchFamily="18" charset="0"/>
                      </a:rPr>
                      <m:t>−</m:t>
                    </m:r>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1</m:t>
                        </m:r>
                      </m:sub>
                    </m:sSub>
                  </m:oMath>
                </a14:m>
                <a:r>
                  <a:rPr lang="en-US" dirty="0">
                    <a:solidFill>
                      <a:schemeClr val="accent5"/>
                    </a:solidFill>
                  </a:rPr>
                  <a:t> </a:t>
                </a:r>
                <a:r>
                  <a:rPr lang="en-US" dirty="0"/>
                  <a:t>represent the number of alphabetical and non-alphabetical symbols in the token respectively. Record </a:t>
                </a:r>
                <a14:m>
                  <m:oMath xmlns:m="http://schemas.openxmlformats.org/officeDocument/2006/math">
                    <m:f>
                      <m:fPr>
                        <m:ctrlPr>
                          <a:rPr lang="en-US" b="0" i="1" smtClean="0">
                            <a:solidFill>
                              <a:schemeClr val="accent5"/>
                            </a:solidFill>
                            <a:latin typeface="Cambria Math" panose="02040503050406030204" pitchFamily="18" charset="0"/>
                          </a:rPr>
                        </m:ctrlPr>
                      </m:fPr>
                      <m:num>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2</m:t>
                            </m:r>
                          </m:sub>
                        </m:sSub>
                      </m:num>
                      <m:den>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1</m:t>
                            </m:r>
                          </m:sub>
                        </m:sSub>
                      </m:den>
                    </m:f>
                  </m:oMath>
                </a14:m>
                <a:r>
                  <a:rPr lang="en-US" dirty="0"/>
                  <a:t>.</a:t>
                </a:r>
              </a:p>
            </p:txBody>
          </p:sp>
        </mc:Choice>
        <mc:Fallback xmlns="">
          <p:sp>
            <p:nvSpPr>
              <p:cNvPr id="3" name="Content Placeholder 2">
                <a:extLst>
                  <a:ext uri="{FF2B5EF4-FFF2-40B4-BE49-F238E27FC236}">
                    <a16:creationId xmlns:a16="http://schemas.microsoft.com/office/drawing/2014/main" id="{7B3F7F25-AF86-4AEB-AFFD-1457D468F7DA}"/>
                  </a:ext>
                </a:extLst>
              </p:cNvPr>
              <p:cNvSpPr>
                <a:spLocks noGrp="1" noRot="1" noChangeAspect="1" noMove="1" noResize="1" noEditPoints="1" noAdjustHandles="1" noChangeArrowheads="1" noChangeShapeType="1" noTextEdit="1"/>
              </p:cNvSpPr>
              <p:nvPr>
                <p:ph idx="1"/>
              </p:nvPr>
            </p:nvSpPr>
            <p:spPr>
              <a:blipFill>
                <a:blip r:embed="rId3"/>
                <a:stretch>
                  <a:fillRect l="-648" t="-330" r="-1531"/>
                </a:stretch>
              </a:blipFill>
            </p:spPr>
            <p:txBody>
              <a:bodyPr/>
              <a:lstStyle/>
              <a:p>
                <a:r>
                  <a:rPr lang="en-US">
                    <a:noFill/>
                  </a:rPr>
                  <a:t> </a:t>
                </a:r>
              </a:p>
            </p:txBody>
          </p:sp>
        </mc:Fallback>
      </mc:AlternateContent>
    </p:spTree>
    <p:extLst>
      <p:ext uri="{BB962C8B-B14F-4D97-AF65-F5344CB8AC3E}">
        <p14:creationId xmlns:p14="http://schemas.microsoft.com/office/powerpoint/2010/main" val="386613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D324-446A-42C8-874D-22D145F8D047}"/>
              </a:ext>
            </a:extLst>
          </p:cNvPr>
          <p:cNvSpPr>
            <a:spLocks noGrp="1"/>
          </p:cNvSpPr>
          <p:nvPr>
            <p:ph type="title"/>
          </p:nvPr>
        </p:nvSpPr>
        <p:spPr/>
        <p:txBody>
          <a:bodyPr/>
          <a:lstStyle/>
          <a:p>
            <a:r>
              <a:rPr lang="en-US" dirty="0"/>
              <a:t>SVM Performance</a:t>
            </a:r>
          </a:p>
        </p:txBody>
      </p:sp>
      <p:pic>
        <p:nvPicPr>
          <p:cNvPr id="9" name="Content Placeholder 8">
            <a:extLst>
              <a:ext uri="{FF2B5EF4-FFF2-40B4-BE49-F238E27FC236}">
                <a16:creationId xmlns:a16="http://schemas.microsoft.com/office/drawing/2014/main" id="{5FD641F3-1D64-2843-AB9C-D787E4E35D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0704" y="2188112"/>
            <a:ext cx="9479941" cy="3213882"/>
          </a:xfrm>
        </p:spPr>
      </p:pic>
    </p:spTree>
    <p:extLst>
      <p:ext uri="{BB962C8B-B14F-4D97-AF65-F5344CB8AC3E}">
        <p14:creationId xmlns:p14="http://schemas.microsoft.com/office/powerpoint/2010/main" val="193782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9E5C-CFAC-4BB5-9C5B-1919ED90BF79}"/>
              </a:ext>
            </a:extLst>
          </p:cNvPr>
          <p:cNvSpPr>
            <a:spLocks noGrp="1"/>
          </p:cNvSpPr>
          <p:nvPr>
            <p:ph type="title"/>
          </p:nvPr>
        </p:nvSpPr>
        <p:spPr/>
        <p:txBody>
          <a:bodyPr/>
          <a:lstStyle/>
          <a:p>
            <a:r>
              <a:rPr lang="en-US" altLang="zh-CN" dirty="0"/>
              <a:t>Random</a:t>
            </a:r>
            <a:r>
              <a:rPr lang="zh-CN" altLang="en-US" dirty="0"/>
              <a:t> </a:t>
            </a:r>
            <a:r>
              <a:rPr lang="en-US" altLang="zh-CN" dirty="0"/>
              <a:t>forest</a:t>
            </a:r>
            <a:r>
              <a:rPr lang="zh-CN" altLang="en-US" dirty="0"/>
              <a:t> </a:t>
            </a:r>
            <a:r>
              <a:rPr lang="en-US" altLang="zh-CN" dirty="0"/>
              <a:t>performance</a:t>
            </a:r>
            <a:endParaRPr lang="en-US" dirty="0"/>
          </a:p>
        </p:txBody>
      </p:sp>
      <p:pic>
        <p:nvPicPr>
          <p:cNvPr id="7" name="Content Placeholder 6">
            <a:extLst>
              <a:ext uri="{FF2B5EF4-FFF2-40B4-BE49-F238E27FC236}">
                <a16:creationId xmlns:a16="http://schemas.microsoft.com/office/drawing/2014/main" id="{EAEC461F-BAD2-0349-8793-7BA8BFB83C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4187" y="2199444"/>
            <a:ext cx="9592975" cy="3197658"/>
          </a:xfrm>
        </p:spPr>
      </p:pic>
    </p:spTree>
    <p:extLst>
      <p:ext uri="{BB962C8B-B14F-4D97-AF65-F5344CB8AC3E}">
        <p14:creationId xmlns:p14="http://schemas.microsoft.com/office/powerpoint/2010/main" val="2848707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994</Words>
  <Application>Microsoft Macintosh PowerPoint</Application>
  <PresentationFormat>Widescreen</PresentationFormat>
  <Paragraphs>78</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宋体</vt:lpstr>
      <vt:lpstr>Arial</vt:lpstr>
      <vt:lpstr>Bookman Old Style</vt:lpstr>
      <vt:lpstr>Calibri</vt:lpstr>
      <vt:lpstr>Cambria Math</vt:lpstr>
      <vt:lpstr>Rockwell</vt:lpstr>
      <vt:lpstr>Wingdings</vt:lpstr>
      <vt:lpstr>Damask</vt:lpstr>
      <vt:lpstr>Applied Data Science Project 4 Group 5</vt:lpstr>
      <vt:lpstr>Project Goals</vt:lpstr>
      <vt:lpstr>ERROR Detection (D-3)</vt:lpstr>
      <vt:lpstr>Feature List</vt:lpstr>
      <vt:lpstr>Feature List</vt:lpstr>
      <vt:lpstr>Feature List (Bigrams)</vt:lpstr>
      <vt:lpstr>Feature List</vt:lpstr>
      <vt:lpstr>SVM Performance</vt:lpstr>
      <vt:lpstr>Random forest performance</vt:lpstr>
      <vt:lpstr>Error Correction</vt:lpstr>
      <vt:lpstr>Error Correction</vt:lpstr>
      <vt:lpstr>Error Correction</vt:lpstr>
      <vt:lpstr>Correction Performance</vt:lpstr>
      <vt:lpstr>Problems we meet</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Project 4 Section 2, Group 3</dc:title>
  <dc:creator>Sam Kolins</dc:creator>
  <cp:lastModifiedBy>pan sunny</cp:lastModifiedBy>
  <cp:revision>21</cp:revision>
  <dcterms:created xsi:type="dcterms:W3CDTF">2018-11-29T09:56:04Z</dcterms:created>
  <dcterms:modified xsi:type="dcterms:W3CDTF">2019-04-17T22:51:52Z</dcterms:modified>
</cp:coreProperties>
</file>