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14350" y="2286634"/>
            <a:ext cx="7200900" cy="183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ADS PROJECT 4 GROUP 1</a:t>
            </a:r>
            <a:endParaRPr i="1" sz="2400">
              <a:solidFill>
                <a:srgbClr val="414141"/>
              </a:solidFill>
            </a:endParaRP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508000" y="4140200"/>
            <a:ext cx="7789317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Optical Character Recognition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Yang, Xi xy2378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Shu, Jason jls2319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Xu, Haiqing hx2259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Zhang, Yue yz3383</a:t>
            </a:r>
            <a:endParaRPr sz="24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Zhang, Yun yz3384</a:t>
            </a:r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4408" y="147264"/>
            <a:ext cx="4813784" cy="3772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Calculation of channel probability</a:t>
            </a:r>
          </a:p>
        </p:txBody>
      </p:sp>
      <p:pic>
        <p:nvPicPr>
          <p:cNvPr id="8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6300" y="2451801"/>
            <a:ext cx="6175842" cy="1396548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8379" y="5155500"/>
            <a:ext cx="6175842" cy="3139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2440" y="5155500"/>
            <a:ext cx="5907986" cy="313951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414023" y="4122099"/>
            <a:ext cx="115332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Value from confusion matrix &amp; Frequency matrix (single character  &amp;  character pair)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024" y="1391065"/>
            <a:ext cx="12778352" cy="667616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939800" y="7615501"/>
            <a:ext cx="332185" cy="334699"/>
          </a:xfrm>
          <a:prstGeom prst="rect">
            <a:avLst/>
          </a:prstGeom>
          <a:solidFill>
            <a:srgbClr val="B0564E">
              <a:alpha val="30471"/>
            </a:srgbClr>
          </a:solidFill>
          <a:ln w="25400">
            <a:solidFill>
              <a:srgbClr val="66635F">
                <a:alpha val="30471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/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Calculation of Pr(l|c)Pr(r|c)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Three methods: MLE, ELE, GT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MLE method is uninformative in nearly half of the cases since the probability is 0.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ELE estimates assign non-zero probabilities, even when the observed frequencies is equal zero. But sometimes it badly overestimates the probability of a bigram that has not been seen in the training set.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GT is the most sophisticated method of fixing the zeros.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GT Implementation</a:t>
            </a:r>
          </a:p>
        </p:txBody>
      </p:sp>
      <p:pic>
        <p:nvPicPr>
          <p:cNvPr id="9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44712"/>
            <a:ext cx="13004801" cy="6464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Evaluation</a:t>
            </a:r>
          </a:p>
        </p:txBody>
      </p:sp>
      <p:pic>
        <p:nvPicPr>
          <p:cNvPr id="101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9537" y="2406151"/>
            <a:ext cx="7725726" cy="242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mmexport1555426496562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743" y="5215804"/>
            <a:ext cx="12657314" cy="2863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Content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xfrm>
            <a:off x="508000" y="2628900"/>
            <a:ext cx="5364758" cy="6096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Error Detection</a:t>
            </a:r>
            <a:endParaRPr b="1" sz="3600">
              <a:solidFill>
                <a:srgbClr val="414141"/>
              </a:solidFill>
            </a:endParaRPr>
          </a:p>
          <a:p>
            <a:pPr lvl="0" marL="469900" indent="-469900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Positional binary n-gram technique</a:t>
            </a:r>
            <a:endParaRPr sz="28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Error Correction</a:t>
            </a:r>
            <a:endParaRPr b="1" sz="3600">
              <a:solidFill>
                <a:srgbClr val="414141"/>
              </a:solidFill>
            </a:endParaRPr>
          </a:p>
          <a:p>
            <a:pPr lvl="0" marL="469900" indent="-469900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14141"/>
                </a:solidFill>
              </a:rPr>
              <a:t>probability scoring with contextual constraints</a:t>
            </a:r>
            <a:endParaRPr sz="28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Evaluation</a:t>
            </a:r>
          </a:p>
        </p:txBody>
      </p:sp>
      <p:sp>
        <p:nvSpPr>
          <p:cNvPr id="50" name="Shape 50"/>
          <p:cNvSpPr/>
          <p:nvPr/>
        </p:nvSpPr>
        <p:spPr>
          <a:xfrm>
            <a:off x="7052733" y="2628900"/>
            <a:ext cx="5364758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marL="469900" indent="-469900" algn="l">
              <a:spcBef>
                <a:spcPts val="2400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Paper: D2 + C4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Detection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Main idea: </a:t>
            </a:r>
            <a:r>
              <a:rPr b="1" sz="3239">
                <a:solidFill>
                  <a:srgbClr val="414141"/>
                </a:solidFill>
              </a:rPr>
              <a:t>Positional binary n-gram technique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Implementation:  </a:t>
            </a:r>
            <a:r>
              <a:rPr b="1" sz="3239">
                <a:solidFill>
                  <a:srgbClr val="414141"/>
                </a:solidFill>
              </a:rPr>
              <a:t>dictionary</a:t>
            </a:r>
            <a:endParaRPr b="1"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The dictionary may be partitioned by word</a:t>
            </a:r>
            <a:r>
              <a:rPr sz="1440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length.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For each of these sub-dictionaries, a pair of letter positions (i, j) can be used to define a 26 X 26 binary matrix D</a:t>
            </a:r>
            <a:r>
              <a:rPr sz="1440">
                <a:solidFill>
                  <a:srgbClr val="414141"/>
                </a:solidFill>
              </a:rPr>
              <a:t>ij</a:t>
            </a:r>
            <a:r>
              <a:rPr sz="3239">
                <a:solidFill>
                  <a:srgbClr val="414141"/>
                </a:solidFill>
              </a:rPr>
              <a:t>.</a:t>
            </a:r>
            <a:endParaRPr sz="3239">
              <a:solidFill>
                <a:srgbClr val="414141"/>
              </a:solidFill>
            </a:endParaRPr>
          </a:p>
          <a:p>
            <a:pPr lvl="0" marL="422909" indent="-422909" defTabSz="525779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3239">
                <a:solidFill>
                  <a:srgbClr val="414141"/>
                </a:solidFill>
              </a:rPr>
              <a:t>The (k, l) th position of D</a:t>
            </a:r>
            <a:r>
              <a:rPr sz="1440">
                <a:solidFill>
                  <a:srgbClr val="414141"/>
                </a:solidFill>
              </a:rPr>
              <a:t>ij</a:t>
            </a:r>
            <a:r>
              <a:rPr baseline="-8928" sz="1680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is defined to be 1 only if some words in the ground truth data contain letter k in the i th position</a:t>
            </a:r>
            <a:r>
              <a:rPr sz="1559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and letter l</a:t>
            </a:r>
            <a:r>
              <a:rPr baseline="3086" sz="3239">
                <a:solidFill>
                  <a:srgbClr val="414141"/>
                </a:solidFill>
              </a:rPr>
              <a:t> </a:t>
            </a:r>
            <a:r>
              <a:rPr sz="3239">
                <a:solidFill>
                  <a:srgbClr val="414141"/>
                </a:solidFill>
              </a:rPr>
              <a:t>in the j th position. Otherwise, it should be 0.</a:t>
            </a:r>
            <a:endParaRPr sz="1079">
              <a:solidFill>
                <a:srgbClr val="41414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Positional binary n-gram</a:t>
            </a:r>
          </a:p>
        </p:txBody>
      </p:sp>
      <p:pic>
        <p:nvPicPr>
          <p:cNvPr id="56" name="Screen Shot 2019-04-14 at 12.42.01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1729" y="2231181"/>
            <a:ext cx="5481660" cy="2890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Screen Shot 2019-04-14 at 12.42.13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21729" y="5148945"/>
            <a:ext cx="5481660" cy="3085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Screen Shot 2019-04-14 at 12.42.32 PM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5382" y="8194121"/>
            <a:ext cx="5474354" cy="170983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807979" y="4229100"/>
            <a:ext cx="515327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word length: 3</a:t>
            </a:r>
            <a:endParaRPr b="1" sz="3600">
              <a:solidFill>
                <a:srgbClr val="41414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414141"/>
                </a:solidFill>
              </a:rPr>
              <a:t>positional pair: (0, 1)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Detection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For word in test dataset: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Enter the sub-dictionary based on the word length.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Check each pair of letters in the word in the positional n-gram.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If the corresponding value is 0, then we detect the error. </a:t>
            </a:r>
          </a:p>
        </p:txBody>
      </p:sp>
      <p:pic>
        <p:nvPicPr>
          <p:cNvPr id="6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642" y="8227390"/>
            <a:ext cx="11425516" cy="387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Correction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169333" y="1291166"/>
            <a:ext cx="6334324" cy="64008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Four major types of errors: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Insertion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Deletion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Substitution</a:t>
            </a:r>
            <a:endParaRPr sz="3600">
              <a:solidFill>
                <a:srgbClr val="414141"/>
              </a:solidFill>
            </a:endParaRPr>
          </a:p>
          <a:p>
            <a:pPr lvl="0" marL="660400" indent="-660400">
              <a:buClrTx/>
              <a:buSzPct val="100000"/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Reversal</a:t>
            </a:r>
          </a:p>
        </p:txBody>
      </p:sp>
      <p:pic>
        <p:nvPicPr>
          <p:cNvPr id="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6897" y="3702050"/>
            <a:ext cx="8047659" cy="414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Find Candidates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508000" y="2178050"/>
            <a:ext cx="11988801" cy="635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Find candidates based on the error type.</a:t>
            </a:r>
            <a:endParaRPr sz="30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Example: ‘ank’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insertion: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deletion:</a:t>
            </a:r>
            <a:endParaRPr sz="3000">
              <a:solidFill>
                <a:srgbClr val="414141"/>
              </a:solidFill>
            </a:endParaRPr>
          </a:p>
          <a:p>
            <a:pPr lvl="0" marL="391583" indent="-391583">
              <a:buClrTx/>
              <a:buSzPct val="75000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substitution:</a:t>
            </a:r>
          </a:p>
        </p:txBody>
      </p:sp>
      <p:pic>
        <p:nvPicPr>
          <p:cNvPr id="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7192" y="5206429"/>
            <a:ext cx="4217084" cy="29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5905" y="5974141"/>
            <a:ext cx="9496977" cy="345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4754" y="7178016"/>
            <a:ext cx="11766158" cy="308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asted-image.png"/>
          <p:cNvPicPr/>
          <p:nvPr/>
        </p:nvPicPr>
        <p:blipFill>
          <a:blip r:embed="rId5">
            <a:extLst/>
          </a:blip>
          <a:srcRect l="0" t="0" r="7140" b="0"/>
          <a:stretch>
            <a:fillRect/>
          </a:stretch>
        </p:blipFill>
        <p:spPr>
          <a:xfrm>
            <a:off x="890393" y="7735566"/>
            <a:ext cx="7990825" cy="3033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Error Correction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Main idea: </a:t>
            </a:r>
            <a:r>
              <a:rPr b="1" sz="3600">
                <a:solidFill>
                  <a:srgbClr val="414141"/>
                </a:solidFill>
              </a:rPr>
              <a:t>Probability scoring with contextual constraints</a:t>
            </a:r>
            <a:endParaRPr b="1"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Formula</a:t>
            </a:r>
            <a:r>
              <a:rPr b="1" sz="3600">
                <a:solidFill>
                  <a:srgbClr val="414141"/>
                </a:solidFill>
              </a:rPr>
              <a:t>: </a:t>
            </a:r>
          </a:p>
        </p:txBody>
      </p:sp>
      <p:pic>
        <p:nvPicPr>
          <p:cNvPr id="7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5078" y="6238544"/>
            <a:ext cx="5130801" cy="50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Probability Calculation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Pr(c): expected likelihood estimate (ELE)</a:t>
            </a: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Pr(t|c): confusion matrix</a:t>
            </a: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endParaRPr sz="2484">
              <a:solidFill>
                <a:srgbClr val="414141"/>
              </a:solidFill>
            </a:endParaRPr>
          </a:p>
          <a:p>
            <a:pPr lvl="0" marL="324231" indent="-324231" defTabSz="403097">
              <a:spcBef>
                <a:spcPts val="1600"/>
              </a:spcBef>
              <a:defRPr sz="1800">
                <a:solidFill>
                  <a:srgbClr val="000000"/>
                </a:solidFill>
              </a:defRPr>
            </a:pPr>
            <a:r>
              <a:rPr sz="2484">
                <a:solidFill>
                  <a:srgbClr val="414141"/>
                </a:solidFill>
              </a:rPr>
              <a:t>Pr(l|c) Pr(r|c): maximum likelihood estimate(MLE), expected likelihood estimate (ELE), Good-Turing(GT).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828" y="3284339"/>
            <a:ext cx="44958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466" y="4667911"/>
            <a:ext cx="10109201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