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73" r:id="rId5"/>
    <p:sldId id="259" r:id="rId6"/>
    <p:sldId id="262" r:id="rId7"/>
    <p:sldId id="260" r:id="rId8"/>
    <p:sldId id="261" r:id="rId9"/>
    <p:sldId id="263" r:id="rId10"/>
    <p:sldId id="264" r:id="rId11"/>
    <p:sldId id="274" r:id="rId12"/>
    <p:sldId id="276" r:id="rId13"/>
    <p:sldId id="277" r:id="rId14"/>
    <p:sldId id="275" r:id="rId15"/>
    <p:sldId id="279" r:id="rId16"/>
    <p:sldId id="265" r:id="rId17"/>
    <p:sldId id="266" r:id="rId18"/>
    <p:sldId id="267" r:id="rId19"/>
    <p:sldId id="268" r:id="rId20"/>
    <p:sldId id="272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3"/>
  </p:normalViewPr>
  <p:slideViewPr>
    <p:cSldViewPr snapToGrid="0" snapToObjects="1">
      <p:cViewPr varScale="1"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D068-928B-7743-A215-FD091B752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7DF6F-BEF8-F64E-A7ED-19AD63C7C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1E178-7CA3-9241-82C8-7F68BD4E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39629-F837-E543-9858-E7B8DE87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F1EF3-2FA2-C44E-8E28-CDF59CAB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9369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DEAA-2C03-AA49-AFF4-A918C7A4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4AE4F-1E2D-BD48-9D16-EF010901C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7E909-4763-AA49-84CF-B4C79F66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CB741-58B4-AD4F-AE62-12F35BA5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4DEF3-60F6-8E48-9EB2-A9A4E984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4829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58782-F077-C843-AB18-299254E36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4C5E0-6953-7340-9A5E-817C37EE7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250AF-8DEA-DE43-AB1D-06202ABF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35967-ED0C-B34C-A5A7-E5EBA62E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C4D0-0D88-8549-A9FA-981F5C2B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1018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915D-D92C-4F4E-91B8-2A94B540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58FA9-110F-B14F-BE56-2DDDB6C6F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38FD-D0D9-A244-A71D-0B721DE2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6C66-641A-1242-B821-DE189000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F18B-D0E6-6341-8BC4-14E01CED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0458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FAC7-5568-E744-9C2C-E125A309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3B12F-B172-AD4C-AC74-B00F4CF5E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5A2D-7914-4143-A4F9-D8088280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D991D-62E5-7A4A-8ECB-DC271DFB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1205-3E70-0E43-86B5-C5163574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4983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3D33-66DD-A74E-900F-0CC991EC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B950-CBEF-C34C-A604-9095D0A6E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2B023-B950-0B4A-AC0E-29E59E458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6B7B4-3528-C947-BA59-879C2C04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25F9F-FFB2-D847-B075-2E1BF54D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C25BE-0FC6-F949-A1A3-4219D171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990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7AF7-1CEC-CB49-AC36-D0DE90EC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0995-999D-2941-8467-84881D52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CC005-64A0-7D48-8884-EA17617B0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2BB3D-72C4-C943-B3C7-2A157A25C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A34D8-9293-5941-8B92-ED2F97ED3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7F348-4D4E-CF45-8C39-8E895E4B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4656D-8D60-854B-9263-0459D247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5F888-409F-5446-968E-9FCB3B16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549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07EF-4D98-5844-81E7-53F2E9F4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010CD-4400-654D-A4EF-6597C317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FA5BC-3A8E-F946-BEB3-A9C3E6BC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CBE21-0EC2-5149-82BB-8330F830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4685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F0AA3-8453-334E-8595-8D089A40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AD684-666B-5F4A-9C01-FB230361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70451-293F-C740-B502-D4B55936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5122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F4F6-D979-064C-B429-19693146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E9E4-A91B-9C4D-AF64-5966C19B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CA2BC-2D7A-5F43-92A5-7D897819E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E519A-E0B6-A049-85E1-E3FD4700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1BDD4-B01F-B049-AA6D-10EF52EA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861AB-C442-1647-98B7-A1CBD20F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959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DAF4-7912-6B4C-B4A6-1AEBBFEE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A0683-04E3-4944-845A-796C8EBA5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FEA32-61FE-7C45-BD9E-623CA4E0F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9D069-B486-8B4A-965E-7411CFDC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D324C-BA0E-5B4F-85B4-C567362B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C198C-6EED-D847-8BD7-206FBBA5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895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9F541-2FF4-7142-A569-10F53676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E4F01-F442-B64F-9F8C-5C0DC84A5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B1628-1561-F34A-8E4F-7137E2713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3DA39-0E90-354C-BB36-3C6E7AEAB22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F10CD-81CC-7341-8302-AD436B5C6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7A71-E2D2-3E48-8505-D9C1202A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jigsaw-unintended-bias-in-toxicity-classification/overview/evalu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jigsaw-unintended-bias-in-toxicity-classific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9B97C6-F694-4A44-ADC9-032D7C9B6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Toxic comment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4836-09EC-B741-B5DC-FED9E2948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Project 5 Group 2</a:t>
            </a:r>
          </a:p>
          <a:p>
            <a:r>
              <a:rPr lang="en-US" sz="1500">
                <a:solidFill>
                  <a:srgbClr val="FFFFFF"/>
                </a:solidFill>
              </a:rPr>
              <a:t>Fei Zheng	shengjie sun	zeyu yang	xiaoxi zhao	</a:t>
            </a:r>
          </a:p>
        </p:txBody>
      </p:sp>
    </p:spTree>
    <p:extLst>
      <p:ext uri="{BB962C8B-B14F-4D97-AF65-F5344CB8AC3E}">
        <p14:creationId xmlns:p14="http://schemas.microsoft.com/office/powerpoint/2010/main" val="102216112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5AC0-E489-CA48-ACFF-53C0F707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Model: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2FEB-DE36-2C44-A286-EE3507E24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Recurrent Neural Network</a:t>
            </a:r>
          </a:p>
          <a:p>
            <a:r>
              <a:rPr lang="en-US" sz="4000" dirty="0"/>
              <a:t>Word Embedding</a:t>
            </a:r>
          </a:p>
          <a:p>
            <a:r>
              <a:rPr lang="en-US" sz="4000" dirty="0"/>
              <a:t>LSTM</a:t>
            </a:r>
          </a:p>
          <a:p>
            <a:endParaRPr lang="en-US" sz="4000" dirty="0"/>
          </a:p>
          <a:p>
            <a:r>
              <a:rPr lang="en-US" sz="4000" dirty="0"/>
              <a:t>Dropout</a:t>
            </a:r>
          </a:p>
          <a:p>
            <a:r>
              <a:rPr lang="en-US" sz="4000" dirty="0"/>
              <a:t>Auxiliary Target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6592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A2DA-502D-4E9B-A896-BE3E89E9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 and RNN</a:t>
            </a:r>
          </a:p>
        </p:txBody>
      </p:sp>
      <p:pic>
        <p:nvPicPr>
          <p:cNvPr id="1025" name="Picture 1" descr="x@W1 + bl &#10;x@W2 + b2 &#10;hate &#10;os/Ne &#10;x@W3 + b3 &#10;this &#10;x@w4 + b4 &#10;boring &#10;x@W5 + b5 &#10;movie ">
            <a:extLst>
              <a:ext uri="{FF2B5EF4-FFF2-40B4-BE49-F238E27FC236}">
                <a16:creationId xmlns:a16="http://schemas.microsoft.com/office/drawing/2014/main" id="{54099FC2-31D1-475F-A432-EF3549791D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389" y="2115081"/>
            <a:ext cx="8221222" cy="377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99783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A2DA-502D-4E9B-A896-BE3E89E9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 and RNN</a:t>
            </a:r>
          </a:p>
        </p:txBody>
      </p:sp>
      <p:pic>
        <p:nvPicPr>
          <p:cNvPr id="2049" name="Picture 1" descr="hate &#10;x@w + b &#10;this &#10;x@w + b &#10;boring &#10;movłe ">
            <a:extLst>
              <a:ext uri="{FF2B5EF4-FFF2-40B4-BE49-F238E27FC236}">
                <a16:creationId xmlns:a16="http://schemas.microsoft.com/office/drawing/2014/main" id="{EFE46B71-FE70-43EB-8804-E5A9FF1D5C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78" y="2134133"/>
            <a:ext cx="8192643" cy="373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2215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A2DA-502D-4E9B-A896-BE3E89E9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 and RNN</a:t>
            </a:r>
          </a:p>
        </p:txBody>
      </p:sp>
      <p:pic>
        <p:nvPicPr>
          <p:cNvPr id="3073" name="Picture 1" descr="计算机生成了可选文字:&#10;无@V岫+打0@w恤&#10;x@wxh+hi@whh&#10;hate&#10;x@wxh+打2@w扼扼&#10;this&#10;无@w无扼+/12@w扼扼&#10;boring&#10;无@w无扼+/13@w机扼&#10;movie">
            <a:extLst>
              <a:ext uri="{FF2B5EF4-FFF2-40B4-BE49-F238E27FC236}">
                <a16:creationId xmlns:a16="http://schemas.microsoft.com/office/drawing/2014/main" id="{A41B9F3B-E598-4027-9A48-C7C3040303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83044"/>
            <a:ext cx="10515600" cy="283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5104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378B-4249-44CE-8DBC-41A849B1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ED952B-5FD6-485E-93C4-D0B6E8282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445" y="1825625"/>
            <a:ext cx="8135109" cy="4351338"/>
          </a:xfrm>
        </p:spPr>
      </p:pic>
    </p:spTree>
    <p:extLst>
      <p:ext uri="{BB962C8B-B14F-4D97-AF65-F5344CB8AC3E}">
        <p14:creationId xmlns:p14="http://schemas.microsoft.com/office/powerpoint/2010/main" val="219112991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378B-4249-44CE-8DBC-41A849B1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and Auxiliary Target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5F5A9-1B27-4BC6-8922-BAADC3D3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6691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03F2-4CD6-E947-9ED7-D57EB700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3E6C-AD5B-154C-89FE-73BC89250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597545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/>
              <a:t>Data Preprocessing: </a:t>
            </a:r>
          </a:p>
          <a:p>
            <a:pPr marL="0" indent="0">
              <a:buNone/>
            </a:pPr>
            <a:r>
              <a:rPr lang="en-US" sz="3600" b="1" dirty="0"/>
              <a:t>	</a:t>
            </a:r>
            <a:r>
              <a:rPr lang="en-US" sz="3600" dirty="0"/>
              <a:t>1. Correct the</a:t>
            </a:r>
            <a:r>
              <a:rPr lang="en-US" altLang="zh-CN" sz="3600" dirty="0"/>
              <a:t> c</a:t>
            </a:r>
            <a:r>
              <a:rPr lang="en-US" sz="3600" dirty="0"/>
              <a:t>ontraction </a:t>
            </a:r>
          </a:p>
          <a:p>
            <a:pPr marL="0" indent="0">
              <a:buNone/>
            </a:pPr>
            <a:r>
              <a:rPr lang="en-US" sz="3600" dirty="0"/>
              <a:t>	2. Correct the error words</a:t>
            </a:r>
          </a:p>
          <a:p>
            <a:r>
              <a:rPr lang="en-US" sz="3600" b="1" dirty="0"/>
              <a:t>Model Structure: </a:t>
            </a:r>
          </a:p>
          <a:p>
            <a:pPr marL="0" indent="0">
              <a:buNone/>
            </a:pPr>
            <a:r>
              <a:rPr lang="en-US" sz="3600" b="1" dirty="0"/>
              <a:t>	</a:t>
            </a:r>
            <a:r>
              <a:rPr lang="en-US" sz="3600" dirty="0"/>
              <a:t>1. Sequence Bucketing</a:t>
            </a:r>
          </a:p>
          <a:p>
            <a:pPr marL="0" indent="0">
              <a:buNone/>
            </a:pPr>
            <a:r>
              <a:rPr lang="en-US" sz="3600" dirty="0"/>
              <a:t>	2. Attention(Haven’t down yet)</a:t>
            </a:r>
          </a:p>
          <a:p>
            <a:r>
              <a:rPr lang="en-US" sz="3600" b="1" dirty="0"/>
              <a:t>Training Target: </a:t>
            </a:r>
          </a:p>
          <a:p>
            <a:pPr marL="0" indent="0">
              <a:buNone/>
            </a:pPr>
            <a:r>
              <a:rPr lang="en-US" sz="3600" dirty="0"/>
              <a:t>	1. Put weight on observations</a:t>
            </a:r>
          </a:p>
          <a:p>
            <a:pPr marL="0" indent="0">
              <a:buNone/>
            </a:pPr>
            <a:r>
              <a:rPr lang="en-US" sz="3600" dirty="0"/>
              <a:t>	2. Change the loss function</a:t>
            </a:r>
          </a:p>
        </p:txBody>
      </p:sp>
    </p:spTree>
    <p:extLst>
      <p:ext uri="{BB962C8B-B14F-4D97-AF65-F5344CB8AC3E}">
        <p14:creationId xmlns:p14="http://schemas.microsoft.com/office/powerpoint/2010/main" val="3289783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8CEF-1952-6946-9BA5-A52C9200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5A60-7908-AC4F-93DA-D6B5D1373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Contraction:  “isn’t”: “is not”, "I'd": "I would”, "there's": "there is" , "can't": "cannot”</a:t>
            </a:r>
          </a:p>
          <a:p>
            <a:r>
              <a:rPr lang="en-US" sz="2400" dirty="0"/>
              <a:t>Use upper case, lower case, opposite case and word stem to identify a unknown word</a:t>
            </a:r>
          </a:p>
          <a:p>
            <a:r>
              <a:rPr lang="en-US" sz="2400" dirty="0"/>
              <a:t>Edit a word by deleting a character, swapping 2 characters, replacing one character and inserting a character</a:t>
            </a:r>
          </a:p>
          <a:p>
            <a:r>
              <a:rPr lang="en-US" sz="2400" dirty="0"/>
              <a:t>Perform this edit twice to get candidate words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Reduced the unknown words from 174,141 to 81,028 </a:t>
            </a:r>
          </a:p>
        </p:txBody>
      </p:sp>
    </p:spTree>
    <p:extLst>
      <p:ext uri="{BB962C8B-B14F-4D97-AF65-F5344CB8AC3E}">
        <p14:creationId xmlns:p14="http://schemas.microsoft.com/office/powerpoint/2010/main" val="25682709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EE9B-AD56-204D-B825-D32D6FD9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FB7D9-F44A-FF4F-9326-EB0EC0D78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A611B-EE94-44D9-A165-0B1E384D4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728"/>
            <a:ext cx="5470835" cy="33745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91476F-3193-4965-A9CA-4A4D4789D11D}"/>
              </a:ext>
            </a:extLst>
          </p:cNvPr>
          <p:cNvSpPr/>
          <p:nvPr/>
        </p:nvSpPr>
        <p:spPr>
          <a:xfrm>
            <a:off x="4344786" y="1923011"/>
            <a:ext cx="803563" cy="3934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7" name="Picture 1" descr="Xt@Wxh + ht@Whh &#10;feature ">
            <a:extLst>
              <a:ext uri="{FF2B5EF4-FFF2-40B4-BE49-F238E27FC236}">
                <a16:creationId xmlns:a16="http://schemas.microsoft.com/office/drawing/2014/main" id="{D3DB5886-E24D-4489-8520-6013D4EB2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308" y="1629728"/>
            <a:ext cx="6288194" cy="337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0439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0176-053A-3544-9537-D41BB6A9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Training Target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14C3-05F0-DF4F-B453-13C5A9DA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subset of comments have been labelled with a variety of identity attributes, representing the identities that are </a:t>
            </a:r>
            <a:r>
              <a:rPr lang="en-US" i="1" dirty="0"/>
              <a:t>mentioned</a:t>
            </a:r>
            <a:r>
              <a:rPr lang="en-US" dirty="0"/>
              <a:t> in the comment. </a:t>
            </a:r>
          </a:p>
          <a:p>
            <a:r>
              <a:rPr lang="en-US" dirty="0"/>
              <a:t>Identities are like: ‘male', 'female', '</a:t>
            </a:r>
            <a:r>
              <a:rPr lang="en-US" dirty="0" err="1"/>
              <a:t>christian</a:t>
            </a:r>
            <a:r>
              <a:rPr lang="en-US" dirty="0"/>
              <a:t>', '</a:t>
            </a:r>
            <a:r>
              <a:rPr lang="en-US" dirty="0" err="1"/>
              <a:t>jewish</a:t>
            </a:r>
            <a:r>
              <a:rPr lang="en-US" dirty="0"/>
              <a:t>','</a:t>
            </a:r>
            <a:r>
              <a:rPr lang="en-US" dirty="0" err="1"/>
              <a:t>muslim</a:t>
            </a:r>
            <a:r>
              <a:rPr lang="en-US" dirty="0"/>
              <a:t>', 'black’.</a:t>
            </a:r>
          </a:p>
          <a:p>
            <a:r>
              <a:rPr lang="en-US" dirty="0"/>
              <a:t>Overall AUC</a:t>
            </a:r>
          </a:p>
          <a:p>
            <a:r>
              <a:rPr lang="en-US" dirty="0"/>
              <a:t>Bias AUCs</a:t>
            </a:r>
          </a:p>
          <a:p>
            <a:r>
              <a:rPr lang="en-US" dirty="0"/>
              <a:t>Final Metric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5037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99D1-9BA5-7E4C-82C0-6E9E1546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/>
              <a:t>O</a:t>
            </a:r>
            <a:r>
              <a:rPr lang="en-US" sz="6000" b="1" dirty="0"/>
              <a:t>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2D9B-7AD8-BA44-AE28-E3BB735B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Goal</a:t>
            </a:r>
          </a:p>
          <a:p>
            <a:r>
              <a:rPr lang="en-US" sz="4000" dirty="0"/>
              <a:t>Exploratory Data Analysis</a:t>
            </a:r>
          </a:p>
          <a:p>
            <a:r>
              <a:rPr lang="en-US" sz="4000" dirty="0"/>
              <a:t>Model </a:t>
            </a:r>
          </a:p>
          <a:p>
            <a:r>
              <a:rPr lang="en-US" sz="4000" dirty="0"/>
              <a:t>Improvement</a:t>
            </a:r>
          </a:p>
          <a:p>
            <a:r>
              <a:rPr lang="en-US" sz="40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106048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313A-CC96-594C-A45B-4368F094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Baseline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241A93-5DA3-6941-ABE8-7E669A77F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341386"/>
              </p:ext>
            </p:extLst>
          </p:nvPr>
        </p:nvGraphicFramePr>
        <p:xfrm>
          <a:off x="838200" y="1825625"/>
          <a:ext cx="10515600" cy="315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520604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134858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955010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47781780"/>
                    </a:ext>
                  </a:extLst>
                </a:gridCol>
              </a:tblGrid>
              <a:tr h="10518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 Model</a:t>
                      </a:r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Improved Model</a:t>
                      </a:r>
                    </a:p>
                    <a:p>
                      <a:r>
                        <a:rPr lang="en-US" dirty="0"/>
                        <a:t>(with bucketing)</a:t>
                      </a:r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Improved Model</a:t>
                      </a:r>
                    </a:p>
                    <a:p>
                      <a:r>
                        <a:rPr lang="en-US" dirty="0"/>
                        <a:t>(without bucketing)</a:t>
                      </a:r>
                    </a:p>
                    <a:p>
                      <a:endParaRPr lang="en-US" dirty="0"/>
                    </a:p>
                  </a:txBody>
                  <a:tcPr marL="100115" marR="100115"/>
                </a:tc>
                <a:extLst>
                  <a:ext uri="{0D108BD9-81ED-4DB2-BD59-A6C34878D82A}">
                    <a16:rowId xmlns:a16="http://schemas.microsoft.com/office/drawing/2014/main" val="3376068079"/>
                  </a:ext>
                </a:extLst>
              </a:tr>
              <a:tr h="1051827"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0.93150</a:t>
                      </a:r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0.93365</a:t>
                      </a:r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0.93375</a:t>
                      </a:r>
                    </a:p>
                  </a:txBody>
                  <a:tcPr marL="100115" marR="100115"/>
                </a:tc>
                <a:extLst>
                  <a:ext uri="{0D108BD9-81ED-4DB2-BD59-A6C34878D82A}">
                    <a16:rowId xmlns:a16="http://schemas.microsoft.com/office/drawing/2014/main" val="551958847"/>
                  </a:ext>
                </a:extLst>
              </a:tr>
              <a:tr h="1051827">
                <a:tc>
                  <a:txBody>
                    <a:bodyPr/>
                    <a:lstStyle/>
                    <a:p>
                      <a:r>
                        <a:rPr lang="en-US" dirty="0"/>
                        <a:t>Running Time</a:t>
                      </a:r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5291.7</a:t>
                      </a:r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4457.7</a:t>
                      </a:r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5564.1</a:t>
                      </a:r>
                    </a:p>
                  </a:txBody>
                  <a:tcPr marL="100115" marR="100115"/>
                </a:tc>
                <a:extLst>
                  <a:ext uri="{0D108BD9-81ED-4DB2-BD59-A6C34878D82A}">
                    <a16:rowId xmlns:a16="http://schemas.microsoft.com/office/drawing/2014/main" val="400338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59946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7BED-A28E-C54A-A682-C5BD887C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8910-977B-1D4D-BF7B-E0AAA2145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Try weighted average of embeddings</a:t>
            </a:r>
          </a:p>
          <a:p>
            <a:r>
              <a:rPr lang="en-US" sz="2400" dirty="0"/>
              <a:t>Try cyclic learning rate</a:t>
            </a:r>
          </a:p>
          <a:p>
            <a:r>
              <a:rPr lang="en-US" sz="2400" dirty="0"/>
              <a:t>Try attention models and transformer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819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7B43-B3E9-924F-B891-FF1C1C5D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0BB6-0D0E-524C-A164-EE50F361B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7093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A558-349E-4748-B181-3D2F9F11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17" y="2047816"/>
            <a:ext cx="11454063" cy="3450613"/>
          </a:xfrm>
        </p:spPr>
        <p:txBody>
          <a:bodyPr>
            <a:normAutofit/>
          </a:bodyPr>
          <a:lstStyle/>
          <a:p>
            <a:r>
              <a:rPr lang="en-US" sz="2400" dirty="0"/>
              <a:t>Kaggle Link: </a:t>
            </a:r>
            <a:r>
              <a:rPr lang="en-US" sz="2400" dirty="0">
                <a:hlinkClick r:id="rId2"/>
              </a:rPr>
              <a:t>https://www.kaggle.com/c/jigsaw-unintended-bias-in-toxicity-classification</a:t>
            </a:r>
            <a:endParaRPr lang="en-US" sz="2400" dirty="0"/>
          </a:p>
          <a:p>
            <a:r>
              <a:rPr lang="en-US" sz="2400" dirty="0"/>
              <a:t>Project Goal: Identify toxic comments in online conversations, where toxicity is defined as anything rude, disrespectful or otherwise likely to make someone leave a discussion.</a:t>
            </a:r>
          </a:p>
          <a:p>
            <a:r>
              <a:rPr lang="en-US" sz="2400" dirty="0"/>
              <a:t>Toxic:   “</a:t>
            </a:r>
            <a:r>
              <a:rPr lang="en-US" sz="2400" dirty="0" err="1"/>
              <a:t>haha</a:t>
            </a:r>
            <a:r>
              <a:rPr lang="en-US" sz="2400" dirty="0"/>
              <a:t> you guys are a bunch of losers”,  “</a:t>
            </a:r>
            <a:r>
              <a:rPr lang="en-US" sz="2400" dirty="0" err="1"/>
              <a:t>ur</a:t>
            </a:r>
            <a:r>
              <a:rPr lang="en-US" sz="2400" dirty="0"/>
              <a:t> a </a:t>
            </a:r>
            <a:r>
              <a:rPr lang="en-US" sz="2400" dirty="0" err="1"/>
              <a:t>sh</a:t>
            </a:r>
            <a:r>
              <a:rPr lang="en-US" sz="2400" dirty="0"/>
              <a:t>*</a:t>
            </a:r>
            <a:r>
              <a:rPr lang="en-US" sz="2400" dirty="0" err="1"/>
              <a:t>tty</a:t>
            </a:r>
            <a:r>
              <a:rPr lang="en-US" sz="2400" dirty="0"/>
              <a:t> comment.”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858FD8-E1F0-499D-A229-FBEA95FA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Project Goal</a:t>
            </a:r>
          </a:p>
        </p:txBody>
      </p:sp>
    </p:spTree>
    <p:extLst>
      <p:ext uri="{BB962C8B-B14F-4D97-AF65-F5344CB8AC3E}">
        <p14:creationId xmlns:p14="http://schemas.microsoft.com/office/powerpoint/2010/main" val="413848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05EE-A2AE-574F-8E6C-2BB5746E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20" y="0"/>
            <a:ext cx="9603275" cy="1049235"/>
          </a:xfrm>
        </p:spPr>
        <p:txBody>
          <a:bodyPr/>
          <a:lstStyle/>
          <a:p>
            <a:r>
              <a:rPr lang="en-US" dirty="0"/>
              <a:t>Data Overview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E0ADC7-78AD-5F4E-9128-11F37AC77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20" y="905066"/>
            <a:ext cx="10855360" cy="483041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CDE3DC-F0D8-514D-83F2-469379684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37" y="5418312"/>
            <a:ext cx="5307870" cy="125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6715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829D-CC7F-534D-AA1D-8955D822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2"/>
            <a:ext cx="10515600" cy="1325563"/>
          </a:xfrm>
        </p:spPr>
        <p:txBody>
          <a:bodyPr/>
          <a:lstStyle/>
          <a:p>
            <a:r>
              <a:rPr lang="en-US" b="1" dirty="0"/>
              <a:t>Proportion of toxic observations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8A03111-C003-1144-B53D-8765A7171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527" y="1289380"/>
            <a:ext cx="6526892" cy="405978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E48283-766F-5844-917C-66E3FCDFCD58}"/>
              </a:ext>
            </a:extLst>
          </p:cNvPr>
          <p:cNvSpPr txBox="1"/>
          <p:nvPr/>
        </p:nvSpPr>
        <p:spPr>
          <a:xfrm>
            <a:off x="838200" y="5398829"/>
            <a:ext cx="10813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This data is quite imbalanced. The majority of the observations are non-toxic. In fact, 94% of the data is not toxic.</a:t>
            </a:r>
          </a:p>
        </p:txBody>
      </p:sp>
    </p:spTree>
    <p:extLst>
      <p:ext uri="{BB962C8B-B14F-4D97-AF65-F5344CB8AC3E}">
        <p14:creationId xmlns:p14="http://schemas.microsoft.com/office/powerpoint/2010/main" val="357502183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46C8-85E5-8C4C-A874-DCEFFAB6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71" y="804519"/>
            <a:ext cx="5798804" cy="1049235"/>
          </a:xfrm>
        </p:spPr>
        <p:txBody>
          <a:bodyPr>
            <a:noAutofit/>
          </a:bodyPr>
          <a:lstStyle/>
          <a:p>
            <a:r>
              <a:rPr lang="en-US" sz="3200" b="1" dirty="0"/>
              <a:t>Number of characters in sentence</a:t>
            </a:r>
            <a:br>
              <a:rPr lang="en-US" sz="3600" b="1" dirty="0"/>
            </a:b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78B4A-DAEF-C049-92CC-2A329E075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75" y="1853754"/>
            <a:ext cx="5270500" cy="3352800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46F95B-93BA-424A-89CD-D24D636F9BA3}"/>
              </a:ext>
            </a:extLst>
          </p:cNvPr>
          <p:cNvSpPr txBox="1">
            <a:spLocks/>
          </p:cNvSpPr>
          <p:nvPr/>
        </p:nvSpPr>
        <p:spPr>
          <a:xfrm>
            <a:off x="6256423" y="935829"/>
            <a:ext cx="5435600" cy="715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Number of words in sentence</a:t>
            </a:r>
            <a:br>
              <a:rPr lang="en-US" b="1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71CA49-2016-4140-80A9-72A8D81C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23" y="1853754"/>
            <a:ext cx="5435600" cy="335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EE1092-957F-AA44-A867-2C804096C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924" y="5361331"/>
            <a:ext cx="63246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966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068A-9CC2-DD49-B0A8-528CA679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Percentage of toxic comments among different identity groups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8EA2-4B92-6B49-BB86-BFC9D422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F3018-A270-9E46-9652-4817AA44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97" y="1853754"/>
            <a:ext cx="10583205" cy="478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6230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7EDB-850A-4F40-B58D-F00778AC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858" y="500062"/>
            <a:ext cx="8148432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Correlation between comment labels and identity groups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72B22-D5D2-014F-94A1-D18B093E5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779" y="1506192"/>
            <a:ext cx="9468923" cy="5232538"/>
          </a:xfrm>
        </p:spPr>
      </p:pic>
    </p:spTree>
    <p:extLst>
      <p:ext uri="{BB962C8B-B14F-4D97-AF65-F5344CB8AC3E}">
        <p14:creationId xmlns:p14="http://schemas.microsoft.com/office/powerpoint/2010/main" val="290133549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D01DAE-C4E1-2841-B3E5-9D0990395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63" y="0"/>
            <a:ext cx="4810212" cy="3338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6AE39E-3BBB-6D40-9FEC-A4943632B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"/>
            <a:ext cx="4966558" cy="3338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81F2DD-2CD1-6D4B-81BF-EFB85C81B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962" y="3282566"/>
            <a:ext cx="4780547" cy="3428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C21D0F-0FF2-154E-A7B9-B0136DFEB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509" y="3338242"/>
            <a:ext cx="4892049" cy="3373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E03020-5CB1-E949-9D97-49853B932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069" y="1449469"/>
            <a:ext cx="4966559" cy="357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374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{F41BA313-8A5E-4A44-B3E6-B9858C6E4F40}tf10001120</Template>
  <TotalTime>163</TotalTime>
  <Words>294</Words>
  <Application>Microsoft Office PowerPoint</Application>
  <PresentationFormat>Widescreen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Toxic comment classification</vt:lpstr>
      <vt:lpstr>Overview</vt:lpstr>
      <vt:lpstr>Project Goal</vt:lpstr>
      <vt:lpstr>Data Overview</vt:lpstr>
      <vt:lpstr>Proportion of toxic observations</vt:lpstr>
      <vt:lpstr>Number of characters in sentence </vt:lpstr>
      <vt:lpstr>Percentage of toxic comments among different identity groups </vt:lpstr>
      <vt:lpstr>Correlation between comment labels and identity groups </vt:lpstr>
      <vt:lpstr>PowerPoint Presentation</vt:lpstr>
      <vt:lpstr>Model: Baseline</vt:lpstr>
      <vt:lpstr>Word Embedding and RNN</vt:lpstr>
      <vt:lpstr>Word Embedding and RNN</vt:lpstr>
      <vt:lpstr>Word Embedding and RNN</vt:lpstr>
      <vt:lpstr>Long Short Term Memory</vt:lpstr>
      <vt:lpstr>Dropout and Auxiliary Target</vt:lpstr>
      <vt:lpstr>Improvement</vt:lpstr>
      <vt:lpstr>Correction</vt:lpstr>
      <vt:lpstr>Bucketing</vt:lpstr>
      <vt:lpstr>Training Target</vt:lpstr>
      <vt:lpstr>VS Baseline model</vt:lpstr>
      <vt:lpstr>Next Steps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comment classification</dc:title>
  <dc:creator>J Y</dc:creator>
  <cp:lastModifiedBy>Shengjie Sun</cp:lastModifiedBy>
  <cp:revision>13</cp:revision>
  <dcterms:created xsi:type="dcterms:W3CDTF">2019-05-01T00:01:36Z</dcterms:created>
  <dcterms:modified xsi:type="dcterms:W3CDTF">2019-05-01T20:13:44Z</dcterms:modified>
</cp:coreProperties>
</file>