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0"/>
  </p:notesMasterIdLst>
  <p:sldIdLst>
    <p:sldId id="256" r:id="rId2"/>
    <p:sldId id="275" r:id="rId3"/>
    <p:sldId id="257" r:id="rId4"/>
    <p:sldId id="277" r:id="rId5"/>
    <p:sldId id="261" r:id="rId6"/>
    <p:sldId id="279" r:id="rId7"/>
    <p:sldId id="258" r:id="rId8"/>
    <p:sldId id="266" r:id="rId9"/>
    <p:sldId id="265" r:id="rId10"/>
    <p:sldId id="264" r:id="rId11"/>
    <p:sldId id="281" r:id="rId12"/>
    <p:sldId id="267" r:id="rId13"/>
    <p:sldId id="270" r:id="rId14"/>
    <p:sldId id="268" r:id="rId15"/>
    <p:sldId id="280" r:id="rId16"/>
    <p:sldId id="259" r:id="rId17"/>
    <p:sldId id="276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zhe ZHU" initials="HZ" lastIdx="1" clrIdx="0">
    <p:extLst>
      <p:ext uri="{19B8F6BF-5375-455C-9EA6-DF929625EA0E}">
        <p15:presenceInfo xmlns:p15="http://schemas.microsoft.com/office/powerpoint/2012/main" userId="a0968fdc97de6f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3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819A7-02D7-49BA-9768-BF0177CD77B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8AF20-0C67-4CCF-A047-731F2E44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SVM: significant accuracy with less computation power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8AF20-0C67-4CCF-A047-731F2E4413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0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w Cen MT (Body)"/>
                <a:cs typeface="Calibri" panose="020F0502020204030204" pitchFamily="34" charset="0"/>
              </a:rPr>
              <a:t>what are the different ways to solve this classification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8AF20-0C67-4CCF-A047-731F2E4413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2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 weak learners to strong learners; each tree is grown on weighted data</a:t>
            </a:r>
          </a:p>
          <a:p>
            <a:r>
              <a:rPr lang="en-US" dirty="0"/>
              <a:t>Gradient boosting identify weak learners by loss function – allows user to optimize user specified cost function - good for real world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8AF20-0C67-4CCF-A047-731F2E4413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71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Voting Classifier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machine learning model that trains on an ensemble of different models and predicts an output (class) based on their highest probability of chosen class as the output.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8AF20-0C67-4CCF-A047-731F2E4413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08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samples are drawn with replacement, the method is known as Bagging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Bagging classifier is an ensemble meta-estimator that fits base classifiers each on random subsets of the original dataset and then aggregate their individual predictions (either by voting or by averaging) to form a final prediction.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8AF20-0C67-4CCF-A047-731F2E4413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17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samples are drawn with replacement, the method is known as Bagging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Bagging classifier is an ensemble meta-estimator that fits base classifiers each on random subsets of the original dataset and then aggregate their individual predictions (either by voting or by averaging) to form a final prediction.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8AF20-0C67-4CCF-A047-731F2E4413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12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Lasso and Ridge regression penalize residuals; least important variables will be set to 0, parameter lambda -&gt; larger, coefficients get smaller, more -&gt; 0</a:t>
            </a:r>
          </a:p>
          <a:p>
            <a:r>
              <a:rPr lang="en-US" dirty="0"/>
              <a:t>Use </a:t>
            </a:r>
            <a:r>
              <a:rPr lang="en-US" dirty="0" err="1"/>
              <a:t>glmnet</a:t>
            </a:r>
            <a:r>
              <a:rPr lang="en-US" dirty="0"/>
              <a:t> package: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8AF20-0C67-4CCF-A047-731F2E4413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8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8AF20-0C67-4CCF-A047-731F2E4413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05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ramdom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guess(4.5%).   </a:t>
            </a:r>
            <a:r>
              <a:rPr lang="en-US" dirty="0">
                <a:solidFill>
                  <a:schemeClr val="accent2"/>
                </a:solidFill>
              </a:rPr>
              <a:t>Why lasso works best ? </a:t>
            </a:r>
          </a:p>
          <a:p>
            <a:r>
              <a:rPr lang="en-US" dirty="0">
                <a:solidFill>
                  <a:schemeClr val="accent2"/>
                </a:solidFill>
              </a:rPr>
              <a:t>we have 3003 features and most of them have very little contribution, by setting them to 0, we reduce the 'bad' impact of the useless features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8AF20-0C67-4CCF-A047-731F2E4413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8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1F9247B-4865-4B70-89C5-40B82452FFF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0081-533C-4074-9E39-69A2BDA159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04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247B-4865-4B70-89C5-40B82452FFF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0081-533C-4074-9E39-69A2BDA1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3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247B-4865-4B70-89C5-40B82452FFF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0081-533C-4074-9E39-69A2BDA159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20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247B-4865-4B70-89C5-40B82452FFF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0081-533C-4074-9E39-69A2BDA1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1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247B-4865-4B70-89C5-40B82452FFF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0081-533C-4074-9E39-69A2BDA159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97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247B-4865-4B70-89C5-40B82452FFF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0081-533C-4074-9E39-69A2BDA1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5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247B-4865-4B70-89C5-40B82452FFF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0081-533C-4074-9E39-69A2BDA1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9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247B-4865-4B70-89C5-40B82452FFF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0081-533C-4074-9E39-69A2BDA1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0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247B-4865-4B70-89C5-40B82452FFF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0081-533C-4074-9E39-69A2BDA1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2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247B-4865-4B70-89C5-40B82452FFF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0081-533C-4074-9E39-69A2BDA15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4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247B-4865-4B70-89C5-40B82452FFF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0081-533C-4074-9E39-69A2BDA159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66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1F9247B-4865-4B70-89C5-40B82452FFF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CCE0081-533C-4074-9E39-69A2BDA159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94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64E00-58EF-4CA6-AE7A-F810ED02C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roject 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8435-E731-4DB6-BF28-12026D896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2887" y="4960137"/>
            <a:ext cx="8637072" cy="1781025"/>
          </a:xfrm>
        </p:spPr>
        <p:txBody>
          <a:bodyPr>
            <a:normAutofit/>
          </a:bodyPr>
          <a:lstStyle/>
          <a:p>
            <a:r>
              <a:rPr lang="en-US" dirty="0"/>
              <a:t>GROUP 12 </a:t>
            </a:r>
          </a:p>
          <a:p>
            <a:r>
              <a:rPr lang="en-US" dirty="0"/>
              <a:t>Gao, Qing    qg2175</a:t>
            </a:r>
            <a:br>
              <a:rPr lang="en-US" dirty="0"/>
            </a:br>
            <a:r>
              <a:rPr lang="en-US" dirty="0"/>
              <a:t>Liu, </a:t>
            </a:r>
            <a:r>
              <a:rPr lang="en-US" dirty="0" err="1"/>
              <a:t>Yuqiao</a:t>
            </a:r>
            <a:r>
              <a:rPr lang="en-US" dirty="0"/>
              <a:t>    yl4278</a:t>
            </a:r>
            <a:br>
              <a:rPr lang="en-US" dirty="0"/>
            </a:br>
            <a:r>
              <a:rPr lang="en-US" dirty="0" err="1"/>
              <a:t>Wolansky</a:t>
            </a:r>
            <a:r>
              <a:rPr lang="en-US" dirty="0"/>
              <a:t>, Ivan  iaw2110</a:t>
            </a:r>
            <a:br>
              <a:rPr lang="en-US" dirty="0"/>
            </a:br>
            <a:r>
              <a:rPr lang="en-US" dirty="0"/>
              <a:t>Yan, </a:t>
            </a:r>
            <a:r>
              <a:rPr lang="en-US" dirty="0" err="1"/>
              <a:t>Xiyao</a:t>
            </a:r>
            <a:r>
              <a:rPr lang="en-US" dirty="0"/>
              <a:t>    xy2431</a:t>
            </a:r>
            <a:br>
              <a:rPr lang="en-US" dirty="0"/>
            </a:br>
            <a:r>
              <a:rPr lang="en-US" dirty="0"/>
              <a:t>Zhu, Huizhe    hz2657 (Presenter)</a:t>
            </a:r>
          </a:p>
        </p:txBody>
      </p:sp>
    </p:spTree>
    <p:extLst>
      <p:ext uri="{BB962C8B-B14F-4D97-AF65-F5344CB8AC3E}">
        <p14:creationId xmlns:p14="http://schemas.microsoft.com/office/powerpoint/2010/main" val="347175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9D3A-7F05-4467-8805-215E6456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Classifier (SVM + PCA): 51.6%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0DAB8-1D00-41D8-A013-A913DB855E8F}"/>
              </a:ext>
            </a:extLst>
          </p:cNvPr>
          <p:cNvSpPr txBox="1"/>
          <p:nvPr/>
        </p:nvSpPr>
        <p:spPr>
          <a:xfrm>
            <a:off x="1024128" y="1740093"/>
            <a:ext cx="8456023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w Cen MT (Body)"/>
                <a:cs typeface="Calibri" panose="020F0502020204030204" pitchFamily="34" charset="0"/>
              </a:rPr>
              <a:t>Feature extraction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w Cen MT (Body)"/>
                <a:cs typeface="Calibri" panose="020F0502020204030204" pitchFamily="34" charset="0"/>
              </a:rPr>
              <a:t>Set model parameters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w Cen MT (Body)"/>
                <a:cs typeface="Calibri" panose="020F0502020204030204" pitchFamily="34" charset="0"/>
              </a:rPr>
              <a:t>Svm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 = SVC(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kerner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=‘linear’, C = 0.0001)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w Cen MT (Body)"/>
                <a:cs typeface="Calibri" panose="020F0502020204030204" pitchFamily="34" charset="0"/>
              </a:rPr>
              <a:t>Svm_bag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 = 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BaggingClassifier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svm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n_estimators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=500, 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n_jobs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=-1, verbose=3)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w Cen MT (Body)"/>
                <a:cs typeface="Calibri" panose="020F0502020204030204" pitchFamily="34" charset="0"/>
              </a:rPr>
              <a:t>Pca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 = PCA(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n_components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=</a:t>
            </a:r>
            <a:r>
              <a:rPr lang="en-US" dirty="0">
                <a:solidFill>
                  <a:srgbClr val="0070C0"/>
                </a:solidFill>
                <a:latin typeface="Tw Cen MT (Body)"/>
                <a:cs typeface="Calibri" panose="020F0502020204030204" pitchFamily="34" charset="0"/>
              </a:rPr>
              <a:t>128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AutoNum type="arabicPeriod" startAt="3"/>
            </a:pPr>
            <a:r>
              <a:rPr lang="en-US" b="1" dirty="0">
                <a:latin typeface="Tw Cen MT (Body)"/>
                <a:cs typeface="Calibri" panose="020F0502020204030204" pitchFamily="34" charset="0"/>
              </a:rPr>
              <a:t>Apply </a:t>
            </a:r>
            <a:r>
              <a:rPr lang="en-US" b="1" dirty="0" err="1">
                <a:latin typeface="Tw Cen MT (Body)"/>
                <a:cs typeface="Calibri" panose="020F0502020204030204" pitchFamily="34" charset="0"/>
              </a:rPr>
              <a:t>pca</a:t>
            </a:r>
            <a:endParaRPr lang="en-US" b="1" dirty="0">
              <a:latin typeface="Tw Cen MT (Body)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w Cen MT (Body)"/>
                <a:cs typeface="Calibri" panose="020F0502020204030204" pitchFamily="34" charset="0"/>
              </a:rPr>
              <a:t>X_train_pca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 = 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pca.fit_transform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X_train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w Cen MT (Body)"/>
                <a:cs typeface="Calibri" panose="020F0502020204030204" pitchFamily="34" charset="0"/>
              </a:rPr>
              <a:t>4.   Train model: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w Cen MT (Body)"/>
                <a:cs typeface="Calibri" panose="020F0502020204030204" pitchFamily="34" charset="0"/>
              </a:rPr>
              <a:t>Svm_bag.fit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X_train_pca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y_train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en-US" b="1" dirty="0">
                <a:latin typeface="Tw Cen MT (Body)"/>
                <a:cs typeface="Calibri" panose="020F0502020204030204" pitchFamily="34" charset="0"/>
              </a:rPr>
              <a:t>Predict on training and testing data</a:t>
            </a:r>
          </a:p>
          <a:p>
            <a:pPr marL="342900" indent="-342900">
              <a:buAutoNum type="arabicPeriod" startAt="5"/>
            </a:pPr>
            <a:r>
              <a:rPr lang="en-US" b="1" dirty="0">
                <a:latin typeface="Tw Cen MT (Body)"/>
                <a:cs typeface="Calibri" panose="020F0502020204030204" pitchFamily="34" charset="0"/>
              </a:rPr>
              <a:t>Get accuracy score 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w Cen MT (Body)"/>
                <a:cs typeface="Calibri" panose="020F0502020204030204" pitchFamily="34" charset="0"/>
              </a:rPr>
              <a:t>6.   Get estimated time</a:t>
            </a:r>
            <a:endParaRPr lang="en-US" dirty="0">
              <a:latin typeface="Tw Cen MT (Body)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412031-815D-4E52-A78B-73B2FABE65E2}"/>
              </a:ext>
            </a:extLst>
          </p:cNvPr>
          <p:cNvSpPr/>
          <p:nvPr/>
        </p:nvSpPr>
        <p:spPr>
          <a:xfrm>
            <a:off x="7464055" y="5120215"/>
            <a:ext cx="4306186" cy="956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Result</a:t>
            </a:r>
            <a:r>
              <a:rPr lang="en-US" dirty="0"/>
              <a:t>:</a:t>
            </a:r>
          </a:p>
          <a:p>
            <a:r>
              <a:rPr lang="en-US" dirty="0"/>
              <a:t>Accuracy: 51.6%</a:t>
            </a:r>
          </a:p>
          <a:p>
            <a:r>
              <a:rPr lang="en-US" dirty="0"/>
              <a:t>Time: ~21.7 secs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BA2E2F1-D16E-48B7-8E74-D0C11993F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938" y="241015"/>
            <a:ext cx="807855" cy="80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55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9D3A-7F05-4467-8805-215E6456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 determine number of components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BA2E2F1-D16E-48B7-8E74-D0C11993F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938" y="241015"/>
            <a:ext cx="807855" cy="80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AFA8AA-3385-4D5D-BD16-F2479E96F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9" y="1612389"/>
            <a:ext cx="10599731" cy="50569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729A20-06D0-4D9A-B47D-E69BFBF34685}"/>
              </a:ext>
            </a:extLst>
          </p:cNvPr>
          <p:cNvSpPr/>
          <p:nvPr/>
        </p:nvSpPr>
        <p:spPr>
          <a:xfrm>
            <a:off x="8207287" y="613545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w Cen MT (Body)"/>
                <a:cs typeface="Calibri" panose="020F0502020204030204" pitchFamily="34" charset="0"/>
              </a:rPr>
              <a:t>128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26B78C-3CC2-4A4A-91FE-607D9B4A27C8}"/>
              </a:ext>
            </a:extLst>
          </p:cNvPr>
          <p:cNvSpPr/>
          <p:nvPr/>
        </p:nvSpPr>
        <p:spPr>
          <a:xfrm>
            <a:off x="4365910" y="613545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w Cen MT (Body)"/>
                <a:cs typeface="Calibri" panose="020F0502020204030204" pitchFamily="34" charset="0"/>
              </a:rPr>
              <a:t>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86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9D3A-7F05-4467-8805-215E6456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Lasso: 54%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0DAB8-1D00-41D8-A013-A913DB855E8F}"/>
              </a:ext>
            </a:extLst>
          </p:cNvPr>
          <p:cNvSpPr txBox="1"/>
          <p:nvPr/>
        </p:nvSpPr>
        <p:spPr>
          <a:xfrm>
            <a:off x="1024128" y="1740093"/>
            <a:ext cx="98540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Regularization method 1: set the less contributive variables to 0 (fast)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>
                <a:latin typeface="Tw Cen MT (Body)"/>
                <a:cs typeface="Calibri" panose="020F0502020204030204" pitchFamily="34" charset="0"/>
              </a:rPr>
              <a:t>Steps</a:t>
            </a:r>
            <a:endParaRPr lang="en-US" dirty="0">
              <a:latin typeface="Tw Cen MT (Body)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w Cen MT (Body)"/>
                <a:cs typeface="Calibri" panose="020F0502020204030204" pitchFamily="34" charset="0"/>
              </a:rPr>
              <a:t>Feature extraction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w Cen MT (Body)"/>
                <a:cs typeface="Calibri" panose="020F0502020204030204" pitchFamily="34" charset="0"/>
              </a:rPr>
              <a:t>Change the type data, convert 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x_train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 to matrix of predictors, required by 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glmnet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(), convert 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y_train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 to factor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Train model with </a:t>
            </a:r>
            <a:r>
              <a:rPr lang="en-US" dirty="0">
                <a:solidFill>
                  <a:srgbClr val="0070C0"/>
                </a:solidFill>
              </a:rPr>
              <a:t>5-folds cross validation</a:t>
            </a:r>
            <a:r>
              <a:rPr lang="en-US" dirty="0"/>
              <a:t>, find the best </a:t>
            </a:r>
            <a:r>
              <a:rPr lang="en-US" dirty="0">
                <a:solidFill>
                  <a:srgbClr val="0070C0"/>
                </a:solidFill>
              </a:rPr>
              <a:t>lambda</a:t>
            </a:r>
            <a:r>
              <a:rPr lang="en-US" dirty="0"/>
              <a:t> defines shrinkage amount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cv.glmnet</a:t>
            </a:r>
            <a:r>
              <a:rPr lang="en-US" dirty="0"/>
              <a:t>(x= </a:t>
            </a:r>
            <a:r>
              <a:rPr lang="en-US" dirty="0" err="1"/>
              <a:t>X_train</a:t>
            </a:r>
            <a:r>
              <a:rPr lang="en-US" dirty="0"/>
              <a:t>, y = </a:t>
            </a:r>
            <a:r>
              <a:rPr lang="en-US" dirty="0" err="1"/>
              <a:t>y_train</a:t>
            </a:r>
            <a:r>
              <a:rPr lang="en-US" dirty="0"/>
              <a:t>, family = ‘multinomial’, </a:t>
            </a:r>
            <a:r>
              <a:rPr lang="en-US" dirty="0" err="1"/>
              <a:t>type.measure</a:t>
            </a:r>
            <a:r>
              <a:rPr lang="en-US" dirty="0"/>
              <a:t> = ‘class’, </a:t>
            </a:r>
            <a:r>
              <a:rPr lang="en-US" dirty="0" err="1"/>
              <a:t>nfolds</a:t>
            </a:r>
            <a:r>
              <a:rPr lang="en-US" dirty="0"/>
              <a:t> = 5)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Specify alpha = 1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C95C4-4B33-4930-81E0-0560DAE58C6E}"/>
              </a:ext>
            </a:extLst>
          </p:cNvPr>
          <p:cNvSpPr/>
          <p:nvPr/>
        </p:nvSpPr>
        <p:spPr>
          <a:xfrm>
            <a:off x="7464055" y="5120215"/>
            <a:ext cx="4306186" cy="956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Result</a:t>
            </a:r>
            <a:r>
              <a:rPr lang="en-US" dirty="0"/>
              <a:t>:</a:t>
            </a:r>
          </a:p>
          <a:p>
            <a:r>
              <a:rPr lang="en-US" dirty="0"/>
              <a:t>Accuracy: 54.28 % </a:t>
            </a:r>
          </a:p>
          <a:p>
            <a:r>
              <a:rPr lang="en-US" dirty="0"/>
              <a:t>Time: 15.4 min train model, 11.5 secs to test</a:t>
            </a:r>
          </a:p>
        </p:txBody>
      </p:sp>
      <p:pic>
        <p:nvPicPr>
          <p:cNvPr id="5" name="Picture 2" descr="RStudio Logo Usage Guidelines - RStudio">
            <a:extLst>
              <a:ext uri="{FF2B5EF4-FFF2-40B4-BE49-F238E27FC236}">
                <a16:creationId xmlns:a16="http://schemas.microsoft.com/office/drawing/2014/main" id="{7A570249-CABC-4BBC-8CA2-0E7858CEE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369" y="200142"/>
            <a:ext cx="1459006" cy="51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231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9D3A-7F05-4467-8805-215E6456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Ridge: 49.6%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1C95C4-4B33-4930-81E0-0560DAE58C6E}"/>
              </a:ext>
            </a:extLst>
          </p:cNvPr>
          <p:cNvSpPr/>
          <p:nvPr/>
        </p:nvSpPr>
        <p:spPr>
          <a:xfrm>
            <a:off x="7464055" y="5120215"/>
            <a:ext cx="4306186" cy="956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Result</a:t>
            </a:r>
            <a:r>
              <a:rPr lang="en-US" dirty="0"/>
              <a:t>:</a:t>
            </a:r>
          </a:p>
          <a:p>
            <a:r>
              <a:rPr lang="en-US" dirty="0"/>
              <a:t>Accuracy: 49.58%</a:t>
            </a:r>
          </a:p>
          <a:p>
            <a:r>
              <a:rPr lang="en-US" dirty="0"/>
              <a:t>Time: 32.9 min train model, 12.7 secs to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7B5AC-6BCC-418D-97C5-FAE9A4EF06D4}"/>
              </a:ext>
            </a:extLst>
          </p:cNvPr>
          <p:cNvSpPr txBox="1"/>
          <p:nvPr/>
        </p:nvSpPr>
        <p:spPr>
          <a:xfrm>
            <a:off x="1024128" y="1740093"/>
            <a:ext cx="1027449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Regularization method 2: set the less contributive variables close to 0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>
                <a:latin typeface="Tw Cen MT (Body)"/>
                <a:cs typeface="Calibri" panose="020F0502020204030204" pitchFamily="34" charset="0"/>
              </a:rPr>
              <a:t>Steps</a:t>
            </a:r>
            <a:endParaRPr lang="en-US" dirty="0">
              <a:latin typeface="Tw Cen MT (Body)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w Cen MT (Body)"/>
                <a:cs typeface="Calibri" panose="020F0502020204030204" pitchFamily="34" charset="0"/>
              </a:rPr>
              <a:t>Feature extraction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w Cen MT (Body)"/>
                <a:cs typeface="Calibri" panose="020F0502020204030204" pitchFamily="34" charset="0"/>
              </a:rPr>
              <a:t>Change the type data, convert 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x_train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 to matrix of predictors, required by 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glmnet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(), convert 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y_train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 to factor</a:t>
            </a:r>
          </a:p>
          <a:p>
            <a:pPr>
              <a:lnSpc>
                <a:spcPct val="150000"/>
              </a:lnSpc>
            </a:pPr>
            <a:r>
              <a:rPr lang="en-US" dirty="0"/>
              <a:t>3.   Train model with </a:t>
            </a:r>
            <a:r>
              <a:rPr lang="en-US" dirty="0">
                <a:solidFill>
                  <a:srgbClr val="0070C0"/>
                </a:solidFill>
              </a:rPr>
              <a:t>5-folds cross validation</a:t>
            </a:r>
            <a:r>
              <a:rPr lang="en-US" dirty="0"/>
              <a:t>, find the best </a:t>
            </a:r>
            <a:r>
              <a:rPr lang="en-US" dirty="0">
                <a:solidFill>
                  <a:srgbClr val="0070C0"/>
                </a:solidFill>
              </a:rPr>
              <a:t>lambda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cv.glmnet</a:t>
            </a:r>
            <a:r>
              <a:rPr lang="en-US" dirty="0"/>
              <a:t>(x= </a:t>
            </a:r>
            <a:r>
              <a:rPr lang="en-US" dirty="0" err="1"/>
              <a:t>X_train</a:t>
            </a:r>
            <a:r>
              <a:rPr lang="en-US" dirty="0"/>
              <a:t>, y = </a:t>
            </a:r>
            <a:r>
              <a:rPr lang="en-US" dirty="0" err="1"/>
              <a:t>y_train</a:t>
            </a:r>
            <a:r>
              <a:rPr lang="en-US" dirty="0"/>
              <a:t>, family = ‘multinomial’, </a:t>
            </a:r>
            <a:r>
              <a:rPr lang="en-US" dirty="0" err="1"/>
              <a:t>type.measure</a:t>
            </a:r>
            <a:r>
              <a:rPr lang="en-US" dirty="0"/>
              <a:t> = ‘class’, </a:t>
            </a:r>
            <a:r>
              <a:rPr lang="en-US" dirty="0" err="1"/>
              <a:t>nfolds</a:t>
            </a:r>
            <a:r>
              <a:rPr lang="en-US" dirty="0"/>
              <a:t> = 5)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Specify alpha = 0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2" descr="RStudio Logo Usage Guidelines - RStudio">
            <a:extLst>
              <a:ext uri="{FF2B5EF4-FFF2-40B4-BE49-F238E27FC236}">
                <a16:creationId xmlns:a16="http://schemas.microsoft.com/office/drawing/2014/main" id="{E0ED1581-DCB8-4977-B22A-FF322083D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369" y="193418"/>
            <a:ext cx="1459006" cy="51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119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9D3A-7F05-4467-8805-215E6456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+ PCA: 50.8%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0DAB8-1D00-41D8-A013-A913DB855E8F}"/>
              </a:ext>
            </a:extLst>
          </p:cNvPr>
          <p:cNvSpPr txBox="1"/>
          <p:nvPr/>
        </p:nvSpPr>
        <p:spPr>
          <a:xfrm>
            <a:off x="1024128" y="1740093"/>
            <a:ext cx="84560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atin typeface="Tw Cen MT (Body)"/>
                <a:cs typeface="Calibri" panose="020F0502020204030204" pitchFamily="34" charset="0"/>
              </a:rPr>
              <a:t>Feature extraction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err="1">
                <a:latin typeface="Tw Cen MT (Body)"/>
                <a:cs typeface="Calibri" panose="020F0502020204030204" pitchFamily="34" charset="0"/>
              </a:rPr>
              <a:t>train_pca</a:t>
            </a:r>
            <a:r>
              <a:rPr lang="en-US" b="1" dirty="0">
                <a:latin typeface="Tw Cen MT (Body)"/>
                <a:cs typeface="Calibri" panose="020F0502020204030204" pitchFamily="34" charset="0"/>
              </a:rPr>
              <a:t>, train SVM by the first 500 components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w Cen MT (Body)"/>
                <a:cs typeface="Calibri" panose="020F0502020204030204" pitchFamily="34" charset="0"/>
              </a:rPr>
              <a:t>Svm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train_pca$x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[ ,1:i], y = 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as.factor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data.train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[ ,3004]))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Tw Cen MT (Body)"/>
                <a:cs typeface="Calibri" panose="020F0502020204030204" pitchFamily="34" charset="0"/>
              </a:rPr>
              <a:t>3.   Select the first 57</a:t>
            </a:r>
            <a:r>
              <a:rPr lang="en-US" b="1" baseline="30000" dirty="0">
                <a:latin typeface="Tw Cen MT (Body)"/>
                <a:cs typeface="Calibri" panose="020F0502020204030204" pitchFamily="34" charset="0"/>
              </a:rPr>
              <a:t>th</a:t>
            </a:r>
            <a:r>
              <a:rPr lang="en-US" b="1" dirty="0">
                <a:latin typeface="Tw Cen MT (Body)"/>
                <a:cs typeface="Calibri" panose="020F0502020204030204" pitchFamily="34" charset="0"/>
              </a:rPr>
              <a:t> components (performs best on the validation set)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w Cen MT (Body)"/>
                <a:cs typeface="Calibri" panose="020F0502020204030204" pitchFamily="34" charset="0"/>
              </a:rPr>
              <a:t>Model_svm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&lt;-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svm_list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[[57]]</a:t>
            </a:r>
          </a:p>
          <a:p>
            <a:pPr>
              <a:lnSpc>
                <a:spcPct val="200000"/>
              </a:lnSpc>
            </a:pPr>
            <a:r>
              <a:rPr lang="en-US" b="1" dirty="0"/>
              <a:t>4.   Predict data and get accuracy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F53424-6FC2-49EA-8D2C-40BD3E964D84}"/>
              </a:ext>
            </a:extLst>
          </p:cNvPr>
          <p:cNvSpPr/>
          <p:nvPr/>
        </p:nvSpPr>
        <p:spPr>
          <a:xfrm>
            <a:off x="7464055" y="5120215"/>
            <a:ext cx="4306186" cy="956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Result</a:t>
            </a:r>
            <a:r>
              <a:rPr lang="en-US" dirty="0"/>
              <a:t>:</a:t>
            </a:r>
          </a:p>
          <a:p>
            <a:r>
              <a:rPr lang="en-US" dirty="0"/>
              <a:t>Accuracy: 50.8%</a:t>
            </a:r>
          </a:p>
          <a:p>
            <a:r>
              <a:rPr lang="en-US" dirty="0"/>
              <a:t>Time: &gt; 3 hours</a:t>
            </a:r>
          </a:p>
        </p:txBody>
      </p:sp>
      <p:pic>
        <p:nvPicPr>
          <p:cNvPr id="5" name="Picture 2" descr="RStudio Logo Usage Guidelines - RStudio">
            <a:extLst>
              <a:ext uri="{FF2B5EF4-FFF2-40B4-BE49-F238E27FC236}">
                <a16:creationId xmlns:a16="http://schemas.microsoft.com/office/drawing/2014/main" id="{601D5BDA-14C6-46B7-B71B-B375A70EA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369" y="193418"/>
            <a:ext cx="1459006" cy="51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460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2968-2C1E-4293-976C-AF77B00CED98}"/>
              </a:ext>
            </a:extLst>
          </p:cNvPr>
          <p:cNvSpPr txBox="1">
            <a:spLocks/>
          </p:cNvSpPr>
          <p:nvPr/>
        </p:nvSpPr>
        <p:spPr>
          <a:xfrm>
            <a:off x="3650189" y="2679192"/>
            <a:ext cx="9720072" cy="149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3. Summary</a:t>
            </a:r>
          </a:p>
        </p:txBody>
      </p:sp>
    </p:spTree>
    <p:extLst>
      <p:ext uri="{BB962C8B-B14F-4D97-AF65-F5344CB8AC3E}">
        <p14:creationId xmlns:p14="http://schemas.microsoft.com/office/powerpoint/2010/main" val="386112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BD83-183B-4956-A2C3-22C0889F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summary: </a:t>
            </a:r>
            <a:r>
              <a:rPr lang="en-US" dirty="0">
                <a:solidFill>
                  <a:schemeClr val="accent2"/>
                </a:solidFill>
              </a:rPr>
              <a:t>Lasso works best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A3BC34-0611-400D-AFD2-4C7CDF94BC0C}"/>
              </a:ext>
            </a:extLst>
          </p:cNvPr>
          <p:cNvSpPr txBox="1"/>
          <p:nvPr/>
        </p:nvSpPr>
        <p:spPr>
          <a:xfrm>
            <a:off x="1024128" y="1924520"/>
            <a:ext cx="103293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Baseline Model: GBM: 22.8% (3.27 min)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Voting Classifier: SVM + Ridge + Logistic Regression: 52.32%, (2.57 secs)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SVM with Bagging method: 51.6% (~21.7 secs)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Lasso: 54.28% (15.4 min) to train model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Ridge: 49.58% (32.93 min) to train model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PCA+SVM: 57 PCs, 50.8% accuracy (&gt;3 hours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for training model)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12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9D3A-7F05-4467-8805-215E6456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0DAB8-1D00-41D8-A013-A913DB855E8F}"/>
              </a:ext>
            </a:extLst>
          </p:cNvPr>
          <p:cNvSpPr txBox="1"/>
          <p:nvPr/>
        </p:nvSpPr>
        <p:spPr>
          <a:xfrm>
            <a:off x="1024128" y="1740093"/>
            <a:ext cx="9545260" cy="392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summarize: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Baseline model: 22.8%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Advanced models: 49.58% - 54.28%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Lasso performs the best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Final thoughts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Why lasso works best? too many features (3003), by setting less contributive features to 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Why ensemble method does not work best? Bias may exist, from the dataset etc. </a:t>
            </a:r>
          </a:p>
        </p:txBody>
      </p:sp>
    </p:spTree>
    <p:extLst>
      <p:ext uri="{BB962C8B-B14F-4D97-AF65-F5344CB8AC3E}">
        <p14:creationId xmlns:p14="http://schemas.microsoft.com/office/powerpoint/2010/main" val="164896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2968-2C1E-4293-976C-AF77B00CED98}"/>
              </a:ext>
            </a:extLst>
          </p:cNvPr>
          <p:cNvSpPr txBox="1">
            <a:spLocks/>
          </p:cNvSpPr>
          <p:nvPr/>
        </p:nvSpPr>
        <p:spPr>
          <a:xfrm>
            <a:off x="4752848" y="2679192"/>
            <a:ext cx="9720072" cy="149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Thank</a:t>
            </a:r>
            <a:r>
              <a:rPr lang="zh-CN" altLang="en-US"/>
              <a:t> </a:t>
            </a:r>
            <a:r>
              <a:rPr lang="en-US" altLang="zh-CN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1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2968-2C1E-4293-976C-AF77B00CED98}"/>
              </a:ext>
            </a:extLst>
          </p:cNvPr>
          <p:cNvSpPr txBox="1">
            <a:spLocks/>
          </p:cNvSpPr>
          <p:nvPr/>
        </p:nvSpPr>
        <p:spPr>
          <a:xfrm>
            <a:off x="3650189" y="2679192"/>
            <a:ext cx="9720072" cy="149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1. Identify the Task</a:t>
            </a:r>
          </a:p>
        </p:txBody>
      </p:sp>
    </p:spTree>
    <p:extLst>
      <p:ext uri="{BB962C8B-B14F-4D97-AF65-F5344CB8AC3E}">
        <p14:creationId xmlns:p14="http://schemas.microsoft.com/office/powerpoint/2010/main" val="179742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9D3A-7F05-4467-8805-215E6456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5411A-6F57-4519-94F9-242F76CDAC94}"/>
              </a:ext>
            </a:extLst>
          </p:cNvPr>
          <p:cNvSpPr txBox="1"/>
          <p:nvPr/>
        </p:nvSpPr>
        <p:spPr>
          <a:xfrm>
            <a:off x="1024128" y="1972656"/>
            <a:ext cx="90894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Task: Identify facial expression from 22 emotions -&gt; classification problem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What we have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2500 images (training data set), info about 78 fiducial points for each 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Build features: distances of fiducial points</a:t>
            </a:r>
          </a:p>
          <a:p>
            <a:pPr>
              <a:lnSpc>
                <a:spcPct val="150000"/>
              </a:lnSpc>
            </a:pPr>
            <a:r>
              <a:rPr lang="en-US" dirty="0"/>
              <a:t>3.  What models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Linear based: Lasso, Ridge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Tree based: random forest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Mathematically: Support Vector Machine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Ensemble methods: Voting, Bagging, Gradient Boosting Machines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210B40-6208-49E9-8A4D-77456EC42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040" y="2084832"/>
            <a:ext cx="2820626" cy="173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1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9D3A-7F05-4467-8805-215E6456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4139A0-9623-4991-AB34-3261A66EA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477799"/>
            <a:ext cx="9956467" cy="479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41D067-86D2-4038-8C68-B74EB10988BF}"/>
              </a:ext>
            </a:extLst>
          </p:cNvPr>
          <p:cNvSpPr/>
          <p:nvPr/>
        </p:nvSpPr>
        <p:spPr>
          <a:xfrm>
            <a:off x="8095129" y="1647265"/>
            <a:ext cx="2716306" cy="3462617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2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9D3A-7F05-4467-8805-215E6456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0DAB8-1D00-41D8-A013-A913DB855E8F}"/>
              </a:ext>
            </a:extLst>
          </p:cNvPr>
          <p:cNvSpPr txBox="1"/>
          <p:nvPr/>
        </p:nvSpPr>
        <p:spPr>
          <a:xfrm>
            <a:off x="1024128" y="1910847"/>
            <a:ext cx="845602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Tw Cen MT (Body)"/>
                <a:cs typeface="Calibri" panose="020F0502020204030204" pitchFamily="34" charset="0"/>
              </a:rPr>
              <a:t>Feature extraction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Tw Cen MT (Body)"/>
                <a:cs typeface="Calibri" panose="020F0502020204030204" pitchFamily="34" charset="0"/>
              </a:rPr>
              <a:t>Build baseline model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Tw Cen MT (Body)"/>
                <a:cs typeface="Calibri" panose="020F0502020204030204" pitchFamily="34" charset="0"/>
              </a:rPr>
              <a:t>Build advanced models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Tw Cen MT (Body)"/>
                <a:cs typeface="Calibri" panose="020F0502020204030204" pitchFamily="34" charset="0"/>
              </a:rPr>
              <a:t>Choose the best &amp; build ensemble model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9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2968-2C1E-4293-976C-AF77B00CED98}"/>
              </a:ext>
            </a:extLst>
          </p:cNvPr>
          <p:cNvSpPr txBox="1">
            <a:spLocks/>
          </p:cNvSpPr>
          <p:nvPr/>
        </p:nvSpPr>
        <p:spPr>
          <a:xfrm>
            <a:off x="3650189" y="2679192"/>
            <a:ext cx="9720072" cy="149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2. Build models</a:t>
            </a:r>
          </a:p>
        </p:txBody>
      </p:sp>
    </p:spTree>
    <p:extLst>
      <p:ext uri="{BB962C8B-B14F-4D97-AF65-F5344CB8AC3E}">
        <p14:creationId xmlns:p14="http://schemas.microsoft.com/office/powerpoint/2010/main" val="426898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BD83-183B-4956-A2C3-22C0889F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250BF-41FA-408A-8734-2EF3E98B5326}"/>
              </a:ext>
            </a:extLst>
          </p:cNvPr>
          <p:cNvSpPr txBox="1"/>
          <p:nvPr/>
        </p:nvSpPr>
        <p:spPr>
          <a:xfrm>
            <a:off x="1087190" y="1777674"/>
            <a:ext cx="90894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Feature extraction in Python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Compute ‘Euclidean distance’ between fiducial points – 3003 features 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(78*77/2 = 3003)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Extract features from fiducial points, get </a:t>
            </a:r>
            <a:r>
              <a:rPr lang="en-US" dirty="0" err="1"/>
              <a:t>X_train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(features)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Extract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responses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/>
              <a:t>from ‘label’ file </a:t>
            </a:r>
            <a:r>
              <a:rPr lang="en-US" dirty="0" err="1"/>
              <a:t>Y_train</a:t>
            </a:r>
            <a:r>
              <a:rPr lang="en-US" dirty="0"/>
              <a:t> = </a:t>
            </a:r>
            <a:r>
              <a:rPr lang="en-US" dirty="0" err="1"/>
              <a:t>train_label</a:t>
            </a:r>
            <a:r>
              <a:rPr lang="en-US" dirty="0"/>
              <a:t>[‘</a:t>
            </a:r>
            <a:r>
              <a:rPr lang="en-US" dirty="0" err="1"/>
              <a:t>emotion_idx</a:t>
            </a:r>
            <a:r>
              <a:rPr lang="en-US" dirty="0"/>
              <a:t>’]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9BB961-92EC-44C7-8077-6D96843DEC8F}"/>
              </a:ext>
            </a:extLst>
          </p:cNvPr>
          <p:cNvSpPr/>
          <p:nvPr/>
        </p:nvSpPr>
        <p:spPr>
          <a:xfrm>
            <a:off x="1403903" y="4171234"/>
            <a:ext cx="845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File path: Spring2020-Project-group12/doc/Features Extraction --- R </a:t>
            </a:r>
            <a:r>
              <a:rPr lang="en-US" i="1" dirty="0" err="1"/>
              <a:t>version.Rmd</a:t>
            </a:r>
            <a:endParaRPr lang="en-US" i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B9FB24-5BCB-4CA3-8147-A05601CC4A5B}"/>
              </a:ext>
            </a:extLst>
          </p:cNvPr>
          <p:cNvSpPr/>
          <p:nvPr/>
        </p:nvSpPr>
        <p:spPr>
          <a:xfrm>
            <a:off x="1435395" y="5199322"/>
            <a:ext cx="4306186" cy="956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Result</a:t>
            </a:r>
            <a:r>
              <a:rPr lang="en-US" dirty="0"/>
              <a:t>:</a:t>
            </a:r>
          </a:p>
          <a:p>
            <a:r>
              <a:rPr lang="en-US" dirty="0"/>
              <a:t>Time for constructing features: 19.32 secs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DAF4A5D-5748-4F27-AEA3-75E7C2A37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938" y="241015"/>
            <a:ext cx="807855" cy="80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49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9D3A-7F05-4467-8805-215E6456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 (</a:t>
            </a:r>
            <a:r>
              <a:rPr lang="en-US" dirty="0" err="1"/>
              <a:t>gbm</a:t>
            </a:r>
            <a:r>
              <a:rPr lang="en-US" dirty="0"/>
              <a:t>): 22.8%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0DAB8-1D00-41D8-A013-A913DB855E8F}"/>
              </a:ext>
            </a:extLst>
          </p:cNvPr>
          <p:cNvSpPr txBox="1"/>
          <p:nvPr/>
        </p:nvSpPr>
        <p:spPr>
          <a:xfrm>
            <a:off x="1096855" y="1803155"/>
            <a:ext cx="96473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w Cen MT (Body)"/>
                <a:cs typeface="Calibri" panose="020F0502020204030204" pitchFamily="34" charset="0"/>
              </a:rPr>
              <a:t>Train model</a:t>
            </a:r>
            <a:endParaRPr lang="en-US" dirty="0">
              <a:latin typeface="Tw Cen MT (Body)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w Cen MT (Body)"/>
                <a:cs typeface="Calibri" panose="020F0502020204030204" pitchFamily="34" charset="0"/>
              </a:rPr>
              <a:t>gbm.baseline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 &lt;- 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train_gbm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train.df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=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dat_train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, s=0.001, K=2, n=50)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w Cen MT (Body)"/>
                <a:cs typeface="Calibri" panose="020F0502020204030204" pitchFamily="34" charset="0"/>
              </a:rPr>
              <a:t>2.  Predict on training and testing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w Cen MT (Body)"/>
                <a:cs typeface="Calibri" panose="020F0502020204030204" pitchFamily="34" charset="0"/>
              </a:rPr>
              <a:t>Pred_gbm_baseline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 &lt;- 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test_gbm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gbm.fit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=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gbm.baseline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input.test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=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dat_test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[, -6007], n=100)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w Cen MT (Body)"/>
                <a:cs typeface="Calibri" panose="020F0502020204030204" pitchFamily="34" charset="0"/>
              </a:rPr>
              <a:t>3.  Get accuracy score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w Cen MT (Body)"/>
                <a:cs typeface="Calibri" panose="020F0502020204030204" pitchFamily="34" charset="0"/>
              </a:rPr>
              <a:t>score = mean(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dat_test$label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 == 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pred_gbm_baseline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w Cen MT (Body)"/>
                <a:cs typeface="Calibri" panose="020F0502020204030204" pitchFamily="34" charset="0"/>
              </a:rPr>
              <a:t>4.  Get estimated time training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w Cen MT (Body)"/>
                <a:cs typeface="Calibri" panose="020F0502020204030204" pitchFamily="34" charset="0"/>
              </a:rPr>
              <a:t>system.time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gbm.baseline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 &lt;- 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train_gbm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train.df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=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dat_train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, s=0.001, K=2, n=50))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65EBBF-883B-40ED-8F20-EB30203D668D}"/>
              </a:ext>
            </a:extLst>
          </p:cNvPr>
          <p:cNvSpPr/>
          <p:nvPr/>
        </p:nvSpPr>
        <p:spPr>
          <a:xfrm>
            <a:off x="1447800" y="5295008"/>
            <a:ext cx="4306186" cy="956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Result</a:t>
            </a:r>
            <a:r>
              <a:rPr lang="en-US" dirty="0"/>
              <a:t>:</a:t>
            </a:r>
          </a:p>
          <a:p>
            <a:r>
              <a:rPr lang="en-US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en-US" dirty="0"/>
              <a:t> GBM: 22.8%.</a:t>
            </a:r>
          </a:p>
          <a:p>
            <a:r>
              <a:rPr lang="en-US" dirty="0"/>
              <a:t>T</a:t>
            </a:r>
            <a:r>
              <a:rPr lang="en-US" altLang="zh-CN" dirty="0"/>
              <a:t>ime</a:t>
            </a:r>
            <a:r>
              <a:rPr lang="en-US" dirty="0"/>
              <a:t>: 3.27 secs</a:t>
            </a:r>
          </a:p>
        </p:txBody>
      </p:sp>
      <p:pic>
        <p:nvPicPr>
          <p:cNvPr id="1026" name="Picture 2" descr="RStudio Logo Usage Guidelines - RStudio">
            <a:extLst>
              <a:ext uri="{FF2B5EF4-FFF2-40B4-BE49-F238E27FC236}">
                <a16:creationId xmlns:a16="http://schemas.microsoft.com/office/drawing/2014/main" id="{39B95F57-E475-49DC-AA32-5411E3A12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369" y="193418"/>
            <a:ext cx="1459006" cy="51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305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9D3A-7F05-4467-8805-215E6456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classifier: 52%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0DAB8-1D00-41D8-A013-A913DB855E8F}"/>
              </a:ext>
            </a:extLst>
          </p:cNvPr>
          <p:cNvSpPr txBox="1"/>
          <p:nvPr/>
        </p:nvSpPr>
        <p:spPr>
          <a:xfrm>
            <a:off x="909828" y="1607940"/>
            <a:ext cx="84560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w Cen MT (Body)"/>
                <a:cs typeface="Calibri" panose="020F0502020204030204" pitchFamily="34" charset="0"/>
              </a:rPr>
              <a:t>Feature extraction</a:t>
            </a:r>
          </a:p>
          <a:p>
            <a:pPr marL="342900" indent="-342900">
              <a:lnSpc>
                <a:spcPct val="150000"/>
              </a:lnSpc>
              <a:buFontTx/>
              <a:buAutoNum type="arabicPeriod" startAt="3"/>
            </a:pPr>
            <a:r>
              <a:rPr lang="en-US" b="1" dirty="0">
                <a:latin typeface="Tw Cen MT (Body)"/>
                <a:cs typeface="Calibri" panose="020F0502020204030204" pitchFamily="34" charset="0"/>
              </a:rPr>
              <a:t>Train model: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w Cen MT (Body)"/>
                <a:cs typeface="Calibri" panose="020F0502020204030204" pitchFamily="34" charset="0"/>
              </a:rPr>
              <a:t>estimators = [('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svm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', 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svm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), ('ridge', ridge), ('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logi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', logistic)]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w Cen MT (Body)"/>
                <a:cs typeface="Calibri" panose="020F0502020204030204" pitchFamily="34" charset="0"/>
              </a:rPr>
              <a:t>voting = 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VotingClassifier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(estimators=estimators, voting=</a:t>
            </a:r>
            <a:r>
              <a:rPr lang="en-US" dirty="0">
                <a:solidFill>
                  <a:srgbClr val="0070C0"/>
                </a:solidFill>
                <a:latin typeface="Tw Cen MT (Body)"/>
                <a:cs typeface="Calibri" panose="020F0502020204030204" pitchFamily="34" charset="0"/>
              </a:rPr>
              <a:t>'hard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’)     </a:t>
            </a:r>
            <a:r>
              <a:rPr lang="en-US" altLang="zh-CN" dirty="0">
                <a:solidFill>
                  <a:srgbClr val="0070C0"/>
                </a:solidFill>
                <a:latin typeface="Tw Cen MT (Body)"/>
                <a:cs typeface="Calibri" panose="020F0502020204030204" pitchFamily="34" charset="0"/>
              </a:rPr>
              <a:t># majority vote</a:t>
            </a:r>
            <a:endParaRPr lang="en-US" dirty="0">
              <a:latin typeface="Tw Cen MT (Body)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w Cen MT (Body)"/>
                <a:cs typeface="Calibri" panose="020F0502020204030204" pitchFamily="34" charset="0"/>
              </a:rPr>
              <a:t>voting.fit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x_train_pca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y_train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en-US" b="1" dirty="0">
                <a:latin typeface="Tw Cen MT (Body)"/>
                <a:cs typeface="Calibri" panose="020F0502020204030204" pitchFamily="34" charset="0"/>
              </a:rPr>
              <a:t>Predict on training and testing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w Cen MT (Body)"/>
                <a:cs typeface="Calibri" panose="020F0502020204030204" pitchFamily="34" charset="0"/>
              </a:rPr>
              <a:t>Test_pred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 = 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voting.predict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x_test_pca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w Cen MT (Body)"/>
                <a:cs typeface="Calibri" panose="020F0502020204030204" pitchFamily="34" charset="0"/>
              </a:rPr>
              <a:t>Train_pred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 = 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voting.predict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x_train_pca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 startAt="5"/>
            </a:pPr>
            <a:r>
              <a:rPr lang="en-US" b="1" dirty="0">
                <a:latin typeface="Tw Cen MT (Body)"/>
                <a:cs typeface="Calibri" panose="020F0502020204030204" pitchFamily="34" charset="0"/>
              </a:rPr>
              <a:t>Get accuracy score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w Cen MT (Body)"/>
                <a:cs typeface="Calibri" panose="020F0502020204030204" pitchFamily="34" charset="0"/>
              </a:rPr>
              <a:t>Train_score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 = 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accuracy_score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Y_train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train_pred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w Cen MT (Body)"/>
                <a:cs typeface="Calibri" panose="020F0502020204030204" pitchFamily="34" charset="0"/>
              </a:rPr>
              <a:t>Test_score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 = 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accuracy_score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y_validation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Tw Cen MT (Body)"/>
                <a:cs typeface="Calibri" panose="020F0502020204030204" pitchFamily="34" charset="0"/>
              </a:rPr>
              <a:t>test_pred</a:t>
            </a:r>
            <a:r>
              <a:rPr lang="en-US" dirty="0">
                <a:latin typeface="Tw Cen MT (Body)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w Cen MT (Body)"/>
                <a:cs typeface="Calibri" panose="020F0502020204030204" pitchFamily="34" charset="0"/>
              </a:rPr>
              <a:t>6.   Get estimated time training data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4CAD70-2AE2-4EAD-8643-94472E1E1E9E}"/>
              </a:ext>
            </a:extLst>
          </p:cNvPr>
          <p:cNvSpPr/>
          <p:nvPr/>
        </p:nvSpPr>
        <p:spPr>
          <a:xfrm>
            <a:off x="7464055" y="5109582"/>
            <a:ext cx="4306186" cy="956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Result</a:t>
            </a:r>
            <a:r>
              <a:rPr lang="en-US" dirty="0"/>
              <a:t>:</a:t>
            </a:r>
          </a:p>
          <a:p>
            <a:r>
              <a:rPr lang="en-US" dirty="0"/>
              <a:t>Accuracy: 52.32%</a:t>
            </a:r>
          </a:p>
          <a:p>
            <a:r>
              <a:rPr lang="en-US" dirty="0"/>
              <a:t>Average time: 2.57 secs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A56B5BD-EC0C-4C1C-A62F-F58A44FB7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938" y="241015"/>
            <a:ext cx="807855" cy="80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59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1641</TotalTime>
  <Words>1359</Words>
  <Application>Microsoft Office PowerPoint</Application>
  <PresentationFormat>Widescreen</PresentationFormat>
  <Paragraphs>159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Tw Cen MT (Body)</vt:lpstr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Project 3</vt:lpstr>
      <vt:lpstr>PowerPoint Presentation</vt:lpstr>
      <vt:lpstr>Task</vt:lpstr>
      <vt:lpstr>Structure</vt:lpstr>
      <vt:lpstr>workflow</vt:lpstr>
      <vt:lpstr>PowerPoint Presentation</vt:lpstr>
      <vt:lpstr>Feature extraction</vt:lpstr>
      <vt:lpstr>Baseline model (gbm): 22.8%</vt:lpstr>
      <vt:lpstr>voting classifier: 52%</vt:lpstr>
      <vt:lpstr>bagging Classifier (SVM + PCA): 51.6%</vt:lpstr>
      <vt:lpstr>PCA: determine number of components</vt:lpstr>
      <vt:lpstr>Lasso: 54%</vt:lpstr>
      <vt:lpstr>Ridge: 49.6%</vt:lpstr>
      <vt:lpstr>SVM + PCA: 50.8%</vt:lpstr>
      <vt:lpstr>PowerPoint Presentation</vt:lpstr>
      <vt:lpstr>Model summary: Lasso works best</vt:lpstr>
      <vt:lpstr>In the 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Huizhe ZHU</dc:creator>
  <cp:lastModifiedBy>Huizhe ZHU</cp:lastModifiedBy>
  <cp:revision>107</cp:revision>
  <dcterms:created xsi:type="dcterms:W3CDTF">2020-03-22T21:19:52Z</dcterms:created>
  <dcterms:modified xsi:type="dcterms:W3CDTF">2020-04-01T18:38:47Z</dcterms:modified>
</cp:coreProperties>
</file>