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9" r:id="rId7"/>
    <p:sldId id="285" r:id="rId8"/>
    <p:sldId id="284" r:id="rId9"/>
    <p:sldId id="273" r:id="rId10"/>
    <p:sldId id="291" r:id="rId11"/>
    <p:sldId id="289" r:id="rId12"/>
    <p:sldId id="292" r:id="rId13"/>
  </p:sldIdLst>
  <p:sldSz cx="12192000" cy="6858000"/>
  <p:notesSz cx="6858000" cy="9144000"/>
  <p:embeddedFontLst>
    <p:embeddedFont>
      <p:font typeface="张海山锐线体简" panose="02000000000000000000" pitchFamily="2" charset="-122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Arial Black" panose="020B06040202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artika" panose="02020503030404060203" pitchFamily="18" charset="0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59"/>
            <p14:sldId id="268"/>
            <p14:sldId id="269"/>
            <p14:sldId id="285"/>
            <p14:sldId id="284"/>
            <p14:sldId id="273"/>
            <p14:sldId id="291"/>
            <p14:sldId id="289"/>
            <p14:sldId id="292"/>
          </p14:sldIdLst>
        </p14:section>
        <p14:section name="结束页" id="{98773F69-2DDF-47CC-BD69-D575D8CAAC6E}">
          <p14:sldIdLst/>
        </p14:section>
        <p14:section name="版权页" id="{C8AD3B51-1B7B-4E69-9180-4DEC6400FE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1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pos="230">
          <p15:clr>
            <a:srgbClr val="A4A3A4"/>
          </p15:clr>
        </p15:guide>
        <p15:guide id="4" pos="7449">
          <p15:clr>
            <a:srgbClr val="A4A3A4"/>
          </p15:clr>
        </p15:guide>
        <p15:guide id="5" orient="horz" pos="561">
          <p15:clr>
            <a:srgbClr val="A4A3A4"/>
          </p15:clr>
        </p15:guide>
        <p15:guide id="6" orient="horz" pos="696">
          <p15:clr>
            <a:srgbClr val="A4A3A4"/>
          </p15:clr>
        </p15:guide>
        <p15:guide id="7" orient="horz" pos="4017">
          <p15:clr>
            <a:srgbClr val="A4A3A4"/>
          </p15:clr>
        </p15:guide>
        <p15:guide id="8" orient="horz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285"/>
    <a:srgbClr val="124062"/>
    <a:srgbClr val="FFFFFF"/>
    <a:srgbClr val="EAEFF2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18" autoAdjust="0"/>
  </p:normalViewPr>
  <p:slideViewPr>
    <p:cSldViewPr snapToGrid="0" showGuides="1">
      <p:cViewPr varScale="1">
        <p:scale>
          <a:sx n="122" d="100"/>
          <a:sy n="122" d="100"/>
        </p:scale>
        <p:origin x="240" y="344"/>
      </p:cViewPr>
      <p:guideLst>
        <p:guide orient="horz" pos="151"/>
        <p:guide orient="horz" pos="4190"/>
        <p:guide pos="230"/>
        <p:guide pos="7449"/>
        <p:guide orient="horz" pos="561"/>
        <p:guide orient="horz" pos="696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9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5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3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6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4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9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5"/>
          <p:cNvSpPr/>
          <p:nvPr userDrawn="1"/>
        </p:nvSpPr>
        <p:spPr>
          <a:xfrm rot="10800000">
            <a:off x="76097" y="926910"/>
            <a:ext cx="3269442" cy="4416775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1127991"/>
              <a:gd name="connsiteY0-58" fmla="*/ 4719783 h 4719783"/>
              <a:gd name="connsiteX1-59" fmla="*/ 669082 w 1127991"/>
              <a:gd name="connsiteY1-60" fmla="*/ 3625337 h 4719783"/>
              <a:gd name="connsiteX2-61" fmla="*/ 1127991 w 1127991"/>
              <a:gd name="connsiteY2-62" fmla="*/ 0 h 4719783"/>
              <a:gd name="connsiteX3-63" fmla="*/ 0 w 1127991"/>
              <a:gd name="connsiteY3-64" fmla="*/ 4719783 h 4719783"/>
              <a:gd name="connsiteX0-65" fmla="*/ 976382 w 1645464"/>
              <a:gd name="connsiteY0-66" fmla="*/ 2627936 h 2627936"/>
              <a:gd name="connsiteX1-67" fmla="*/ 1645464 w 1645464"/>
              <a:gd name="connsiteY1-68" fmla="*/ 1533490 h 2627936"/>
              <a:gd name="connsiteX2-69" fmla="*/ 0 w 1645464"/>
              <a:gd name="connsiteY2-70" fmla="*/ 0 h 2627936"/>
              <a:gd name="connsiteX3-71" fmla="*/ 976382 w 1645464"/>
              <a:gd name="connsiteY3-72" fmla="*/ 2627936 h 2627936"/>
              <a:gd name="connsiteX0-73" fmla="*/ 1093110 w 1762192"/>
              <a:gd name="connsiteY0-74" fmla="*/ 2542497 h 2542497"/>
              <a:gd name="connsiteX1-75" fmla="*/ 1762192 w 1762192"/>
              <a:gd name="connsiteY1-76" fmla="*/ 1448051 h 2542497"/>
              <a:gd name="connsiteX2-77" fmla="*/ 0 w 1762192"/>
              <a:gd name="connsiteY2-78" fmla="*/ 0 h 2542497"/>
              <a:gd name="connsiteX3-79" fmla="*/ 1093110 w 1762192"/>
              <a:gd name="connsiteY3-80" fmla="*/ 2542497 h 2542497"/>
              <a:gd name="connsiteX0-81" fmla="*/ 1326566 w 1762192"/>
              <a:gd name="connsiteY0-82" fmla="*/ 2613696 h 2613696"/>
              <a:gd name="connsiteX1-83" fmla="*/ 1762192 w 1762192"/>
              <a:gd name="connsiteY1-84" fmla="*/ 1448051 h 2613696"/>
              <a:gd name="connsiteX2-85" fmla="*/ 0 w 1762192"/>
              <a:gd name="connsiteY2-86" fmla="*/ 0 h 2613696"/>
              <a:gd name="connsiteX3-87" fmla="*/ 1326566 w 1762192"/>
              <a:gd name="connsiteY3-88" fmla="*/ 2613696 h 26136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62192" h="2613696">
                <a:moveTo>
                  <a:pt x="1326566" y="2613696"/>
                </a:moveTo>
                <a:lnTo>
                  <a:pt x="1762192" y="1448051"/>
                </a:lnTo>
                <a:lnTo>
                  <a:pt x="0" y="0"/>
                </a:lnTo>
                <a:lnTo>
                  <a:pt x="1326566" y="2613696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等腰三角形 5"/>
          <p:cNvSpPr/>
          <p:nvPr userDrawn="1"/>
        </p:nvSpPr>
        <p:spPr>
          <a:xfrm rot="12786587">
            <a:off x="9553124" y="3779819"/>
            <a:ext cx="3007845" cy="4888223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1127991"/>
              <a:gd name="connsiteY0-58" fmla="*/ 4719783 h 4719783"/>
              <a:gd name="connsiteX1-59" fmla="*/ 669082 w 1127991"/>
              <a:gd name="connsiteY1-60" fmla="*/ 3625337 h 4719783"/>
              <a:gd name="connsiteX2-61" fmla="*/ 1127991 w 1127991"/>
              <a:gd name="connsiteY2-62" fmla="*/ 0 h 4719783"/>
              <a:gd name="connsiteX3-63" fmla="*/ 0 w 1127991"/>
              <a:gd name="connsiteY3-64" fmla="*/ 4719783 h 4719783"/>
              <a:gd name="connsiteX0-65" fmla="*/ 976382 w 1645464"/>
              <a:gd name="connsiteY0-66" fmla="*/ 2627936 h 2627936"/>
              <a:gd name="connsiteX1-67" fmla="*/ 1645464 w 1645464"/>
              <a:gd name="connsiteY1-68" fmla="*/ 1533490 h 2627936"/>
              <a:gd name="connsiteX2-69" fmla="*/ 0 w 1645464"/>
              <a:gd name="connsiteY2-70" fmla="*/ 0 h 2627936"/>
              <a:gd name="connsiteX3-71" fmla="*/ 976382 w 1645464"/>
              <a:gd name="connsiteY3-72" fmla="*/ 2627936 h 2627936"/>
              <a:gd name="connsiteX0-73" fmla="*/ 1093110 w 1762192"/>
              <a:gd name="connsiteY0-74" fmla="*/ 2542497 h 2542497"/>
              <a:gd name="connsiteX1-75" fmla="*/ 1762192 w 1762192"/>
              <a:gd name="connsiteY1-76" fmla="*/ 1448051 h 2542497"/>
              <a:gd name="connsiteX2-77" fmla="*/ 0 w 1762192"/>
              <a:gd name="connsiteY2-78" fmla="*/ 0 h 2542497"/>
              <a:gd name="connsiteX3-79" fmla="*/ 1093110 w 1762192"/>
              <a:gd name="connsiteY3-80" fmla="*/ 2542497 h 2542497"/>
              <a:gd name="connsiteX0-81" fmla="*/ 1326566 w 1762192"/>
              <a:gd name="connsiteY0-82" fmla="*/ 2613696 h 2613696"/>
              <a:gd name="connsiteX1-83" fmla="*/ 1762192 w 1762192"/>
              <a:gd name="connsiteY1-84" fmla="*/ 1448051 h 2613696"/>
              <a:gd name="connsiteX2-85" fmla="*/ 0 w 1762192"/>
              <a:gd name="connsiteY2-86" fmla="*/ 0 h 2613696"/>
              <a:gd name="connsiteX3-87" fmla="*/ 1326566 w 1762192"/>
              <a:gd name="connsiteY3-88" fmla="*/ 2613696 h 2613696"/>
              <a:gd name="connsiteX0-89" fmla="*/ 1326566 w 1927744"/>
              <a:gd name="connsiteY0-90" fmla="*/ 2613696 h 2613696"/>
              <a:gd name="connsiteX1-91" fmla="*/ 1927744 w 1927744"/>
              <a:gd name="connsiteY1-92" fmla="*/ 1440019 h 2613696"/>
              <a:gd name="connsiteX2-93" fmla="*/ 0 w 1927744"/>
              <a:gd name="connsiteY2-94" fmla="*/ 0 h 2613696"/>
              <a:gd name="connsiteX3-95" fmla="*/ 1326566 w 1927744"/>
              <a:gd name="connsiteY3-96" fmla="*/ 2613696 h 2613696"/>
              <a:gd name="connsiteX0-97" fmla="*/ 1020016 w 1621194"/>
              <a:gd name="connsiteY0-98" fmla="*/ 2892683 h 2892683"/>
              <a:gd name="connsiteX1-99" fmla="*/ 1621194 w 1621194"/>
              <a:gd name="connsiteY1-100" fmla="*/ 1719006 h 2892683"/>
              <a:gd name="connsiteX2-101" fmla="*/ 0 w 1621194"/>
              <a:gd name="connsiteY2-102" fmla="*/ 0 h 2892683"/>
              <a:gd name="connsiteX3-103" fmla="*/ 1020016 w 1621194"/>
              <a:gd name="connsiteY3-104" fmla="*/ 2892683 h 2892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21194" h="2892683">
                <a:moveTo>
                  <a:pt x="1020016" y="2892683"/>
                </a:moveTo>
                <a:lnTo>
                  <a:pt x="1621194" y="1719006"/>
                </a:lnTo>
                <a:lnTo>
                  <a:pt x="0" y="0"/>
                </a:lnTo>
                <a:lnTo>
                  <a:pt x="1020016" y="2892683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等腰三角形 5"/>
          <p:cNvSpPr/>
          <p:nvPr userDrawn="1"/>
        </p:nvSpPr>
        <p:spPr>
          <a:xfrm rot="20505188">
            <a:off x="3378112" y="3875156"/>
            <a:ext cx="1063249" cy="1329954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1127991"/>
              <a:gd name="connsiteY0-58" fmla="*/ 4719783 h 4719783"/>
              <a:gd name="connsiteX1-59" fmla="*/ 669082 w 1127991"/>
              <a:gd name="connsiteY1-60" fmla="*/ 3625337 h 4719783"/>
              <a:gd name="connsiteX2-61" fmla="*/ 1127991 w 1127991"/>
              <a:gd name="connsiteY2-62" fmla="*/ 0 h 4719783"/>
              <a:gd name="connsiteX3-63" fmla="*/ 0 w 1127991"/>
              <a:gd name="connsiteY3-64" fmla="*/ 4719783 h 4719783"/>
              <a:gd name="connsiteX0-65" fmla="*/ 976382 w 1645464"/>
              <a:gd name="connsiteY0-66" fmla="*/ 2627936 h 2627936"/>
              <a:gd name="connsiteX1-67" fmla="*/ 1645464 w 1645464"/>
              <a:gd name="connsiteY1-68" fmla="*/ 1533490 h 2627936"/>
              <a:gd name="connsiteX2-69" fmla="*/ 0 w 1645464"/>
              <a:gd name="connsiteY2-70" fmla="*/ 0 h 2627936"/>
              <a:gd name="connsiteX3-71" fmla="*/ 976382 w 1645464"/>
              <a:gd name="connsiteY3-72" fmla="*/ 2627936 h 2627936"/>
              <a:gd name="connsiteX0-73" fmla="*/ 1093110 w 1762192"/>
              <a:gd name="connsiteY0-74" fmla="*/ 2542497 h 2542497"/>
              <a:gd name="connsiteX1-75" fmla="*/ 1762192 w 1762192"/>
              <a:gd name="connsiteY1-76" fmla="*/ 1448051 h 2542497"/>
              <a:gd name="connsiteX2-77" fmla="*/ 0 w 1762192"/>
              <a:gd name="connsiteY2-78" fmla="*/ 0 h 2542497"/>
              <a:gd name="connsiteX3-79" fmla="*/ 1093110 w 1762192"/>
              <a:gd name="connsiteY3-80" fmla="*/ 2542497 h 2542497"/>
              <a:gd name="connsiteX0-81" fmla="*/ 1326566 w 1762192"/>
              <a:gd name="connsiteY0-82" fmla="*/ 2613696 h 2613696"/>
              <a:gd name="connsiteX1-83" fmla="*/ 1762192 w 1762192"/>
              <a:gd name="connsiteY1-84" fmla="*/ 1448051 h 2613696"/>
              <a:gd name="connsiteX2-85" fmla="*/ 0 w 1762192"/>
              <a:gd name="connsiteY2-86" fmla="*/ 0 h 2613696"/>
              <a:gd name="connsiteX3-87" fmla="*/ 1326566 w 1762192"/>
              <a:gd name="connsiteY3-88" fmla="*/ 2613696 h 2613696"/>
              <a:gd name="connsiteX0-89" fmla="*/ 831195 w 1266821"/>
              <a:gd name="connsiteY0-90" fmla="*/ 1534814 h 1534814"/>
              <a:gd name="connsiteX1-91" fmla="*/ 1266821 w 1266821"/>
              <a:gd name="connsiteY1-92" fmla="*/ 369169 h 1534814"/>
              <a:gd name="connsiteX2-93" fmla="*/ -1 w 1266821"/>
              <a:gd name="connsiteY2-94" fmla="*/ 0 h 1534814"/>
              <a:gd name="connsiteX3-95" fmla="*/ 831195 w 1266821"/>
              <a:gd name="connsiteY3-96" fmla="*/ 1534814 h 1534814"/>
              <a:gd name="connsiteX0-97" fmla="*/ 996994 w 1432620"/>
              <a:gd name="connsiteY0-98" fmla="*/ 2119578 h 2119578"/>
              <a:gd name="connsiteX1-99" fmla="*/ 1432620 w 1432620"/>
              <a:gd name="connsiteY1-100" fmla="*/ 953933 h 2119578"/>
              <a:gd name="connsiteX2-101" fmla="*/ 1 w 1432620"/>
              <a:gd name="connsiteY2-102" fmla="*/ 0 h 2119578"/>
              <a:gd name="connsiteX3-103" fmla="*/ 996994 w 1432620"/>
              <a:gd name="connsiteY3-104" fmla="*/ 2119578 h 2119578"/>
              <a:gd name="connsiteX0-105" fmla="*/ 425654 w 1432619"/>
              <a:gd name="connsiteY0-106" fmla="*/ 1350536 h 1350536"/>
              <a:gd name="connsiteX1-107" fmla="*/ 1432619 w 1432619"/>
              <a:gd name="connsiteY1-108" fmla="*/ 953933 h 1350536"/>
              <a:gd name="connsiteX2-109" fmla="*/ 0 w 1432619"/>
              <a:gd name="connsiteY2-110" fmla="*/ 0 h 1350536"/>
              <a:gd name="connsiteX3-111" fmla="*/ 425654 w 1432619"/>
              <a:gd name="connsiteY3-112" fmla="*/ 1350536 h 1350536"/>
              <a:gd name="connsiteX0-113" fmla="*/ 1042678 w 1432619"/>
              <a:gd name="connsiteY0-114" fmla="*/ 1967444 h 1967444"/>
              <a:gd name="connsiteX1-115" fmla="*/ 1432619 w 1432619"/>
              <a:gd name="connsiteY1-116" fmla="*/ 953933 h 1967444"/>
              <a:gd name="connsiteX2-117" fmla="*/ 0 w 1432619"/>
              <a:gd name="connsiteY2-118" fmla="*/ 0 h 1967444"/>
              <a:gd name="connsiteX3-119" fmla="*/ 1042678 w 1432619"/>
              <a:gd name="connsiteY3-120" fmla="*/ 1967444 h 1967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32619" h="1967444">
                <a:moveTo>
                  <a:pt x="1042678" y="1967444"/>
                </a:moveTo>
                <a:lnTo>
                  <a:pt x="1432619" y="953933"/>
                </a:lnTo>
                <a:lnTo>
                  <a:pt x="0" y="0"/>
                </a:lnTo>
                <a:lnTo>
                  <a:pt x="1042678" y="1967444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7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706423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Facial Emotion Recognition</a:t>
            </a:r>
          </a:p>
        </p:txBody>
      </p:sp>
      <p:sp>
        <p:nvSpPr>
          <p:cNvPr id="8" name="矩形 7"/>
          <p:cNvSpPr/>
          <p:nvPr/>
        </p:nvSpPr>
        <p:spPr>
          <a:xfrm>
            <a:off x="4895968" y="2100165"/>
            <a:ext cx="5425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Project 3: Predictive Analytics</a:t>
            </a:r>
            <a:endParaRPr lang="en-US" altLang="zh-CN" sz="2665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7661" y="4246862"/>
            <a:ext cx="5800099" cy="7494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Group 2: </a:t>
            </a:r>
            <a:r>
              <a:rPr lang="en-US" altLang="zh-CN" sz="2135" dirty="0" err="1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Chairuna</a:t>
            </a: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, </a:t>
            </a:r>
            <a:r>
              <a:rPr lang="en-US" altLang="zh-CN" sz="2135" dirty="0" err="1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Marsya</a:t>
            </a: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; Cheng, Lu; </a:t>
            </a:r>
            <a:r>
              <a:rPr lang="en-US" altLang="zh-CN" sz="2135" dirty="0" err="1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Heagy</a:t>
            </a: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, David; Jiao, </a:t>
            </a:r>
            <a:r>
              <a:rPr lang="en-US" altLang="zh-CN" sz="2135" dirty="0" err="1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Hanbo</a:t>
            </a: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; Pan, </a:t>
            </a:r>
            <a:r>
              <a:rPr lang="en-US" altLang="zh-CN" sz="2135" dirty="0" err="1">
                <a:solidFill>
                  <a:srgbClr val="537285"/>
                </a:solidFill>
                <a:latin typeface="微软雅黑" panose="020B0503020204020204" charset="-122"/>
                <a:sym typeface="Calibri" panose="020F0502020204030204" pitchFamily="34" charset="0"/>
              </a:rPr>
              <a:t>Zhongtian</a:t>
            </a:r>
            <a:endParaRPr lang="en-US" altLang="zh-CN" sz="2140" dirty="0">
              <a:solidFill>
                <a:srgbClr val="537285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30925" y="2387046"/>
            <a:ext cx="2987538" cy="2061334"/>
            <a:chOff x="1130925" y="2387046"/>
            <a:chExt cx="2987538" cy="2061334"/>
          </a:xfrm>
        </p:grpSpPr>
        <p:sp>
          <p:nvSpPr>
            <p:cNvPr id="16" name="矩形 15"/>
            <p:cNvSpPr/>
            <p:nvPr/>
          </p:nvSpPr>
          <p:spPr>
            <a:xfrm>
              <a:off x="1480107" y="2387046"/>
              <a:ext cx="2638356" cy="2061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2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Applied Data Science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130925" y="3127226"/>
              <a:ext cx="184731" cy="667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735" b="1" dirty="0">
                <a:solidFill>
                  <a:srgbClr val="124062"/>
                </a:solidFill>
              </a:endParaRPr>
            </a:p>
          </p:txBody>
        </p:sp>
      </p:grpSp>
      <p:pic>
        <p:nvPicPr>
          <p:cNvPr id="24" name="当贾斯汀Baby伴奏搭配霉霉Love Story当贾斯汀Baby伴奏搭配霉霉Love Stor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60225" y="-1698625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237224" y="700849"/>
            <a:ext cx="3023212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237225" y="781811"/>
            <a:ext cx="3891430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3.1 Final Model</a:t>
            </a:r>
            <a:endParaRPr lang="zh-CN" altLang="en-US" sz="24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8745331" y="4120978"/>
            <a:ext cx="1321943" cy="1097421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Random Forest Classifier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0105469" y="4114447"/>
            <a:ext cx="1316832" cy="111048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Logistic Regression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10870057" y="5211869"/>
            <a:ext cx="1321943" cy="111048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SVM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13" name="TextBox 37"/>
          <p:cNvSpPr txBox="1"/>
          <p:nvPr/>
        </p:nvSpPr>
        <p:spPr>
          <a:xfrm>
            <a:off x="8435831" y="1866740"/>
            <a:ext cx="2808312" cy="25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Compare models and find top models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Use Voting Classifier to combine top models together as final model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Accuracy Rate: 54.32%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       Training time: 492.856s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        Testing time: 6.098s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8425777" y="1371939"/>
            <a:ext cx="1164101" cy="33111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Final Model</a:t>
            </a:r>
            <a:endParaRPr lang="zh-CN" altLang="en-US" sz="16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2EFE2544-653D-B14A-A018-1A50CA35CADA}"/>
              </a:ext>
            </a:extLst>
          </p:cNvPr>
          <p:cNvSpPr/>
          <p:nvPr/>
        </p:nvSpPr>
        <p:spPr bwMode="auto">
          <a:xfrm>
            <a:off x="9545769" y="5220387"/>
            <a:ext cx="1324288" cy="110755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 err="1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XGboost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C3B599E-F68A-A141-8D19-4C1E76DC8C92}"/>
              </a:ext>
            </a:extLst>
          </p:cNvPr>
          <p:cNvSpPr/>
          <p:nvPr/>
        </p:nvSpPr>
        <p:spPr bwMode="auto">
          <a:xfrm>
            <a:off x="8236937" y="5225977"/>
            <a:ext cx="1321943" cy="1110480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MLP Classifier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AF734CB-A07F-4C48-961D-5EA687059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70918"/>
              </p:ext>
            </p:extLst>
          </p:nvPr>
        </p:nvGraphicFramePr>
        <p:xfrm>
          <a:off x="202441" y="1494780"/>
          <a:ext cx="7852428" cy="4841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241">
                  <a:extLst>
                    <a:ext uri="{9D8B030D-6E8A-4147-A177-3AD203B41FA5}">
                      <a16:colId xmlns:a16="http://schemas.microsoft.com/office/drawing/2014/main" val="872692167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178944931"/>
                    </a:ext>
                  </a:extLst>
                </a:gridCol>
                <a:gridCol w="1965435">
                  <a:extLst>
                    <a:ext uri="{9D8B030D-6E8A-4147-A177-3AD203B41FA5}">
                      <a16:colId xmlns:a16="http://schemas.microsoft.com/office/drawing/2014/main" val="2649067297"/>
                    </a:ext>
                  </a:extLst>
                </a:gridCol>
                <a:gridCol w="2033200">
                  <a:extLst>
                    <a:ext uri="{9D8B030D-6E8A-4147-A177-3AD203B41FA5}">
                      <a16:colId xmlns:a16="http://schemas.microsoft.com/office/drawing/2014/main" val="1500907556"/>
                    </a:ext>
                  </a:extLst>
                </a:gridCol>
              </a:tblGrid>
              <a:tr h="618416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Training Time 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Testing Time 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60896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30.36%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10.944s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06566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/>
                        <a:t>Improved 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1024.112s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2941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129.966s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76425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45.48%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7.565s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09238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37.204s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69720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20.159s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5.694s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42314"/>
                  </a:ext>
                </a:extLst>
              </a:tr>
              <a:tr h="60332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MLPClassifier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328.237s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2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4" y="700849"/>
            <a:ext cx="5007438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5" y="781811"/>
            <a:ext cx="5669589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316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3.2 Model Results</a:t>
            </a:r>
            <a:endParaRPr lang="zh-CN" altLang="en-US" sz="24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4" name="等腰三角形 5"/>
          <p:cNvSpPr/>
          <p:nvPr/>
        </p:nvSpPr>
        <p:spPr>
          <a:xfrm rot="19356855">
            <a:off x="5442104" y="2316507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88254" y="385629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400286" y="4275295"/>
            <a:ext cx="1604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DE9DE2-84B8-104C-8907-232EA896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0" y="1053741"/>
            <a:ext cx="10216054" cy="52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11DB95-3A1F-064A-9028-71BA3E59B686}"/>
              </a:ext>
            </a:extLst>
          </p:cNvPr>
          <p:cNvSpPr txBox="1"/>
          <p:nvPr/>
        </p:nvSpPr>
        <p:spPr>
          <a:xfrm>
            <a:off x="4340774" y="2241276"/>
            <a:ext cx="4099034" cy="1098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anose="020F0502020204030204" pitchFamily="34" charset="0"/>
              </a:rPr>
              <a:t>Thank you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H="1">
            <a:off x="3478530" y="0"/>
            <a:ext cx="1082040" cy="685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5"/>
          <p:cNvSpPr/>
          <p:nvPr/>
        </p:nvSpPr>
        <p:spPr>
          <a:xfrm rot="10800000">
            <a:off x="419100" y="1862038"/>
            <a:ext cx="4508500" cy="3657600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08500" h="3657600">
                <a:moveTo>
                  <a:pt x="0" y="1879600"/>
                </a:moveTo>
                <a:lnTo>
                  <a:pt x="3746500" y="0"/>
                </a:lnTo>
                <a:lnTo>
                  <a:pt x="4508500" y="3657600"/>
                </a:lnTo>
                <a:lnTo>
                  <a:pt x="0" y="1879600"/>
                </a:lnTo>
                <a:close/>
              </a:path>
            </a:pathLst>
          </a:cu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74865" y="3393085"/>
            <a:ext cx="318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张海山锐线体简" panose="02000000000000000000" pitchFamily="2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+mj-lt"/>
              <a:ea typeface="张海山锐线体简" panose="02000000000000000000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0" y="0"/>
            <a:ext cx="4419600" cy="326016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0" y="3584223"/>
            <a:ext cx="3327400" cy="327377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664201" y="2147670"/>
            <a:ext cx="6209657" cy="584775"/>
            <a:chOff x="5885662" y="1160287"/>
            <a:chExt cx="6209657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5885662" y="1160287"/>
              <a:ext cx="2237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</a:rPr>
                <a:t>PART ONE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07347" y="1160287"/>
              <a:ext cx="3187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Feature Engineering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664201" y="4334386"/>
            <a:ext cx="4938257" cy="584775"/>
            <a:chOff x="5885662" y="3605556"/>
            <a:chExt cx="4938257" cy="584775"/>
          </a:xfrm>
        </p:grpSpPr>
        <p:sp>
          <p:nvSpPr>
            <p:cNvPr id="48" name="文本框 47"/>
            <p:cNvSpPr txBox="1"/>
            <p:nvPr/>
          </p:nvSpPr>
          <p:spPr>
            <a:xfrm>
              <a:off x="5885662" y="3605556"/>
              <a:ext cx="27319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</a:rPr>
                <a:t>PART THREE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867657" y="3620229"/>
              <a:ext cx="1956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651733" y="3291835"/>
            <a:ext cx="5428726" cy="584775"/>
            <a:chOff x="5885662" y="2375994"/>
            <a:chExt cx="5428726" cy="584775"/>
          </a:xfrm>
        </p:grpSpPr>
        <p:sp>
          <p:nvSpPr>
            <p:cNvPr id="51" name="文本框 50"/>
            <p:cNvSpPr txBox="1"/>
            <p:nvPr/>
          </p:nvSpPr>
          <p:spPr>
            <a:xfrm>
              <a:off x="5885662" y="2375994"/>
              <a:ext cx="229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</a:rPr>
                <a:t>PART TWO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19815" y="2437548"/>
              <a:ext cx="23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Selection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等腰三角形 5"/>
          <p:cNvSpPr/>
          <p:nvPr/>
        </p:nvSpPr>
        <p:spPr>
          <a:xfrm rot="10800000">
            <a:off x="10100828" y="3968033"/>
            <a:ext cx="1959263" cy="4719783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9263" h="4719783">
                <a:moveTo>
                  <a:pt x="0" y="4719783"/>
                </a:moveTo>
                <a:lnTo>
                  <a:pt x="1959263" y="3713019"/>
                </a:lnTo>
                <a:lnTo>
                  <a:pt x="1127991" y="0"/>
                </a:lnTo>
                <a:lnTo>
                  <a:pt x="0" y="4719783"/>
                </a:lnTo>
                <a:close/>
              </a:path>
            </a:pathLst>
          </a:custGeom>
          <a:solidFill>
            <a:srgbClr val="53728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8"/>
          <p:cNvSpPr txBox="1"/>
          <p:nvPr/>
        </p:nvSpPr>
        <p:spPr>
          <a:xfrm>
            <a:off x="4895803" y="3343250"/>
            <a:ext cx="648899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spc="300" dirty="0">
                <a:solidFill>
                  <a:srgbClr val="7E7E7E"/>
                </a:solidFill>
                <a:cs typeface="+mn-ea"/>
                <a:sym typeface="+mn-lt"/>
              </a:rPr>
              <a:t>Feature Engineering</a:t>
            </a:r>
            <a:endParaRPr lang="zh-CN" altLang="en-US" sz="5000" spc="3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29" name="TextBox 48"/>
          <p:cNvSpPr txBox="1"/>
          <p:nvPr/>
        </p:nvSpPr>
        <p:spPr>
          <a:xfrm>
            <a:off x="5598683" y="1581236"/>
            <a:ext cx="1979448" cy="1641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665" dirty="0">
                <a:solidFill>
                  <a:srgbClr val="124062"/>
                </a:solidFill>
                <a:cs typeface="+mn-ea"/>
                <a:sym typeface="+mn-lt"/>
              </a:rPr>
              <a:t>01</a:t>
            </a:r>
            <a:endParaRPr lang="en-GB" altLang="zh-CN" sz="10665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6200000" flipH="1">
            <a:off x="2865642" y="3174906"/>
            <a:ext cx="1294897" cy="1172531"/>
          </a:xfrm>
          <a:prstGeom prst="triangle">
            <a:avLst/>
          </a:prstGeom>
          <a:solidFill>
            <a:srgbClr val="53728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592278" y="802858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989281" y="317213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5"/>
          <p:cNvSpPr/>
          <p:nvPr/>
        </p:nvSpPr>
        <p:spPr>
          <a:xfrm rot="13161542">
            <a:off x="9414700" y="3113722"/>
            <a:ext cx="1959263" cy="4719783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9263" h="4719783">
                <a:moveTo>
                  <a:pt x="0" y="4719783"/>
                </a:moveTo>
                <a:lnTo>
                  <a:pt x="1959263" y="3713019"/>
                </a:lnTo>
                <a:lnTo>
                  <a:pt x="1127991" y="0"/>
                </a:lnTo>
                <a:lnTo>
                  <a:pt x="0" y="4719783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等腰三角形 5"/>
          <p:cNvSpPr/>
          <p:nvPr/>
        </p:nvSpPr>
        <p:spPr>
          <a:xfrm rot="5556605">
            <a:off x="298836" y="-1033986"/>
            <a:ext cx="3356758" cy="409566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6758" h="4095668">
                <a:moveTo>
                  <a:pt x="2776353" y="4095668"/>
                </a:moveTo>
                <a:lnTo>
                  <a:pt x="3356758" y="1971304"/>
                </a:lnTo>
                <a:lnTo>
                  <a:pt x="0" y="0"/>
                </a:lnTo>
                <a:lnTo>
                  <a:pt x="2776353" y="4095668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等腰三角形 5"/>
          <p:cNvSpPr/>
          <p:nvPr/>
        </p:nvSpPr>
        <p:spPr>
          <a:xfrm rot="10800000">
            <a:off x="7695330" y="5197668"/>
            <a:ext cx="1113475" cy="1062182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  <a:gd name="connsiteX0-89" fmla="*/ 0 w 1113475"/>
              <a:gd name="connsiteY0-90" fmla="*/ 2124364 h 2426525"/>
              <a:gd name="connsiteX1-91" fmla="*/ 580405 w 1113475"/>
              <a:gd name="connsiteY1-92" fmla="*/ 0 h 2426525"/>
              <a:gd name="connsiteX2-93" fmla="*/ 1113475 w 1113475"/>
              <a:gd name="connsiteY2-94" fmla="*/ 2426525 h 2426525"/>
              <a:gd name="connsiteX3-95" fmla="*/ 0 w 1113475"/>
              <a:gd name="connsiteY3-96" fmla="*/ 2124364 h 2426525"/>
              <a:gd name="connsiteX0-97" fmla="*/ 0 w 1113475"/>
              <a:gd name="connsiteY0-98" fmla="*/ 760021 h 1062182"/>
              <a:gd name="connsiteX1-99" fmla="*/ 28862 w 1113475"/>
              <a:gd name="connsiteY1-100" fmla="*/ 0 h 1062182"/>
              <a:gd name="connsiteX2-101" fmla="*/ 1113475 w 1113475"/>
              <a:gd name="connsiteY2-102" fmla="*/ 1062182 h 1062182"/>
              <a:gd name="connsiteX3-103" fmla="*/ 0 w 1113475"/>
              <a:gd name="connsiteY3-104" fmla="*/ 760021 h 10621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13475" h="1062182">
                <a:moveTo>
                  <a:pt x="0" y="760021"/>
                </a:moveTo>
                <a:lnTo>
                  <a:pt x="28862" y="0"/>
                </a:lnTo>
                <a:lnTo>
                  <a:pt x="1113475" y="1062182"/>
                </a:lnTo>
                <a:lnTo>
                  <a:pt x="0" y="760021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4" y="700849"/>
            <a:ext cx="4444721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5" y="781811"/>
            <a:ext cx="5585506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398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1. Feature Engineering</a:t>
            </a:r>
            <a:endParaRPr lang="zh-CN" altLang="en-US" sz="24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4824369" y="1902809"/>
            <a:ext cx="12192" cy="3190896"/>
          </a:xfrm>
          <a:prstGeom prst="line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51860" y="1105593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Data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1860" y="1446445"/>
            <a:ext cx="617450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2500 facial images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22 distinct emotion categories</a:t>
            </a:r>
          </a:p>
        </p:txBody>
      </p:sp>
      <p:sp>
        <p:nvSpPr>
          <p:cNvPr id="34" name="矩形 33"/>
          <p:cNvSpPr/>
          <p:nvPr/>
        </p:nvSpPr>
        <p:spPr>
          <a:xfrm>
            <a:off x="5151860" y="2418741"/>
            <a:ext cx="253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Feature Extraction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51860" y="2759593"/>
            <a:ext cx="6174507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Calculate pairwise distance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between the fiducial points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Use the pairwise distance as features in our models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Time for feature extraction: 2s</a:t>
            </a:r>
          </a:p>
        </p:txBody>
      </p:sp>
      <p:sp>
        <p:nvSpPr>
          <p:cNvPr id="36" name="矩形 35"/>
          <p:cNvSpPr/>
          <p:nvPr/>
        </p:nvSpPr>
        <p:spPr>
          <a:xfrm>
            <a:off x="5151860" y="3889566"/>
            <a:ext cx="340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Transform and Split Data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51860" y="4395907"/>
            <a:ext cx="6174507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Transform data such that its distribution will have a mean of 0 and standard deviation of 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Split data into a train and test set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69FE2-97FD-2A41-926F-92A6BE976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4" y="2094128"/>
            <a:ext cx="4444721" cy="269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8"/>
          <p:cNvSpPr txBox="1"/>
          <p:nvPr/>
        </p:nvSpPr>
        <p:spPr>
          <a:xfrm>
            <a:off x="4836528" y="3113722"/>
            <a:ext cx="510570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spc="300" dirty="0">
                <a:solidFill>
                  <a:srgbClr val="7E7E7E"/>
                </a:solidFill>
                <a:cs typeface="+mn-ea"/>
                <a:sym typeface="+mn-lt"/>
              </a:rPr>
              <a:t>Model Selection</a:t>
            </a:r>
            <a:endParaRPr lang="zh-CN" altLang="en-US" sz="5000" spc="3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28" name="TextBox 49"/>
          <p:cNvSpPr txBox="1"/>
          <p:nvPr/>
        </p:nvSpPr>
        <p:spPr>
          <a:xfrm>
            <a:off x="6005791" y="3990302"/>
            <a:ext cx="3706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7E7E7E"/>
                </a:solidFill>
                <a:cs typeface="+mn-ea"/>
                <a:sym typeface="+mn-lt"/>
              </a:rPr>
              <a:t>Baseline Model</a:t>
            </a:r>
          </a:p>
        </p:txBody>
      </p:sp>
      <p:sp>
        <p:nvSpPr>
          <p:cNvPr id="29" name="TextBox 48"/>
          <p:cNvSpPr txBox="1"/>
          <p:nvPr/>
        </p:nvSpPr>
        <p:spPr>
          <a:xfrm>
            <a:off x="5598683" y="1581236"/>
            <a:ext cx="1979448" cy="1641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665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endParaRPr lang="en-GB" altLang="zh-CN" sz="10665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6200000" flipH="1">
            <a:off x="2865642" y="3174906"/>
            <a:ext cx="1294897" cy="1172531"/>
          </a:xfrm>
          <a:prstGeom prst="triangle">
            <a:avLst/>
          </a:prstGeom>
          <a:solidFill>
            <a:srgbClr val="53728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592278" y="802858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989281" y="317213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5"/>
          <p:cNvSpPr/>
          <p:nvPr/>
        </p:nvSpPr>
        <p:spPr>
          <a:xfrm rot="13161542">
            <a:off x="9414700" y="3113722"/>
            <a:ext cx="1959263" cy="4719783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9263" h="4719783">
                <a:moveTo>
                  <a:pt x="0" y="4719783"/>
                </a:moveTo>
                <a:lnTo>
                  <a:pt x="1959263" y="3713019"/>
                </a:lnTo>
                <a:lnTo>
                  <a:pt x="1127991" y="0"/>
                </a:lnTo>
                <a:lnTo>
                  <a:pt x="0" y="4719783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等腰三角形 5"/>
          <p:cNvSpPr/>
          <p:nvPr/>
        </p:nvSpPr>
        <p:spPr>
          <a:xfrm rot="5556605">
            <a:off x="298836" y="-1033986"/>
            <a:ext cx="3356758" cy="409566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6758" h="4095668">
                <a:moveTo>
                  <a:pt x="2776353" y="4095668"/>
                </a:moveTo>
                <a:lnTo>
                  <a:pt x="3356758" y="1971304"/>
                </a:lnTo>
                <a:lnTo>
                  <a:pt x="0" y="0"/>
                </a:lnTo>
                <a:lnTo>
                  <a:pt x="2776353" y="4095668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等腰三角形 5"/>
          <p:cNvSpPr/>
          <p:nvPr/>
        </p:nvSpPr>
        <p:spPr>
          <a:xfrm rot="10800000">
            <a:off x="7695330" y="5197668"/>
            <a:ext cx="1113475" cy="1062182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  <a:gd name="connsiteX0-89" fmla="*/ 0 w 1113475"/>
              <a:gd name="connsiteY0-90" fmla="*/ 2124364 h 2426525"/>
              <a:gd name="connsiteX1-91" fmla="*/ 580405 w 1113475"/>
              <a:gd name="connsiteY1-92" fmla="*/ 0 h 2426525"/>
              <a:gd name="connsiteX2-93" fmla="*/ 1113475 w 1113475"/>
              <a:gd name="connsiteY2-94" fmla="*/ 2426525 h 2426525"/>
              <a:gd name="connsiteX3-95" fmla="*/ 0 w 1113475"/>
              <a:gd name="connsiteY3-96" fmla="*/ 2124364 h 2426525"/>
              <a:gd name="connsiteX0-97" fmla="*/ 0 w 1113475"/>
              <a:gd name="connsiteY0-98" fmla="*/ 760021 h 1062182"/>
              <a:gd name="connsiteX1-99" fmla="*/ 28862 w 1113475"/>
              <a:gd name="connsiteY1-100" fmla="*/ 0 h 1062182"/>
              <a:gd name="connsiteX2-101" fmla="*/ 1113475 w 1113475"/>
              <a:gd name="connsiteY2-102" fmla="*/ 1062182 h 1062182"/>
              <a:gd name="connsiteX3-103" fmla="*/ 0 w 1113475"/>
              <a:gd name="connsiteY3-104" fmla="*/ 760021 h 10621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13475" h="1062182">
                <a:moveTo>
                  <a:pt x="0" y="760021"/>
                </a:moveTo>
                <a:lnTo>
                  <a:pt x="28862" y="0"/>
                </a:lnTo>
                <a:lnTo>
                  <a:pt x="1113475" y="1062182"/>
                </a:lnTo>
                <a:lnTo>
                  <a:pt x="0" y="760021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85CA31E6-7553-6A47-AB6B-A4813CC2A47C}"/>
              </a:ext>
            </a:extLst>
          </p:cNvPr>
          <p:cNvSpPr txBox="1"/>
          <p:nvPr/>
        </p:nvSpPr>
        <p:spPr>
          <a:xfrm>
            <a:off x="6817883" y="4326053"/>
            <a:ext cx="37068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GBM</a:t>
            </a: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EB3F4884-F784-714F-88BC-6E90BE8A6E3F}"/>
              </a:ext>
            </a:extLst>
          </p:cNvPr>
          <p:cNvSpPr txBox="1"/>
          <p:nvPr/>
        </p:nvSpPr>
        <p:spPr>
          <a:xfrm>
            <a:off x="6005790" y="4631028"/>
            <a:ext cx="3706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7E7E7E"/>
                </a:solidFill>
                <a:cs typeface="+mn-ea"/>
                <a:sym typeface="+mn-lt"/>
              </a:rPr>
              <a:t>Advanced Models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3352D63F-9EC7-004C-9AE2-E5797DB84BF2}"/>
              </a:ext>
            </a:extLst>
          </p:cNvPr>
          <p:cNvSpPr txBox="1"/>
          <p:nvPr/>
        </p:nvSpPr>
        <p:spPr>
          <a:xfrm>
            <a:off x="6817883" y="5028188"/>
            <a:ext cx="370685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KNN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Improved GBM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E7E7E"/>
                </a:solidFill>
                <a:cs typeface="+mn-ea"/>
                <a:sym typeface="+mn-lt"/>
              </a:rPr>
              <a:t>XGboost</a:t>
            </a:r>
            <a:endParaRPr lang="en-US" altLang="zh-CN" sz="1400" dirty="0">
              <a:solidFill>
                <a:srgbClr val="7E7E7E"/>
              </a:solidFill>
              <a:cs typeface="+mn-ea"/>
              <a:sym typeface="+mn-lt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Random Forest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Logistic Regression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SVM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Neural Network-</a:t>
            </a:r>
            <a:r>
              <a:rPr lang="en-US" altLang="zh-CN" sz="1400" dirty="0" err="1">
                <a:solidFill>
                  <a:srgbClr val="7E7E7E"/>
                </a:solidFill>
                <a:cs typeface="+mn-ea"/>
                <a:sym typeface="+mn-lt"/>
              </a:rPr>
              <a:t>MLPClassifier</a:t>
            </a:r>
            <a:endParaRPr lang="en-US" altLang="zh-CN" sz="1400" dirty="0">
              <a:solidFill>
                <a:srgbClr val="7E7E7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4" y="700849"/>
            <a:ext cx="5007438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5" y="781811"/>
            <a:ext cx="5669589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2.1 Baseline Model - GBM</a:t>
            </a:r>
            <a:endParaRPr lang="zh-CN" altLang="en-US" sz="24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1277" y="2452362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Baseline Model</a:t>
            </a:r>
          </a:p>
        </p:txBody>
      </p:sp>
      <p:sp>
        <p:nvSpPr>
          <p:cNvPr id="9" name="矩形 2"/>
          <p:cNvSpPr/>
          <p:nvPr/>
        </p:nvSpPr>
        <p:spPr>
          <a:xfrm>
            <a:off x="1296531" y="1897866"/>
            <a:ext cx="3307596" cy="4979435"/>
          </a:xfrm>
          <a:custGeom>
            <a:avLst/>
            <a:gdLst>
              <a:gd name="connsiteX0" fmla="*/ 0 w 2081464"/>
              <a:gd name="connsiteY0" fmla="*/ 0 h 3336614"/>
              <a:gd name="connsiteX1" fmla="*/ 2081464 w 2081464"/>
              <a:gd name="connsiteY1" fmla="*/ 0 h 3336614"/>
              <a:gd name="connsiteX2" fmla="*/ 2081464 w 2081464"/>
              <a:gd name="connsiteY2" fmla="*/ 3336614 h 3336614"/>
              <a:gd name="connsiteX3" fmla="*/ 0 w 2081464"/>
              <a:gd name="connsiteY3" fmla="*/ 3336614 h 3336614"/>
              <a:gd name="connsiteX4" fmla="*/ 0 w 2081464"/>
              <a:gd name="connsiteY4" fmla="*/ 0 h 3336614"/>
              <a:gd name="connsiteX0-1" fmla="*/ 0 w 2081464"/>
              <a:gd name="connsiteY0-2" fmla="*/ 0 h 3926162"/>
              <a:gd name="connsiteX1-3" fmla="*/ 2081464 w 2081464"/>
              <a:gd name="connsiteY1-4" fmla="*/ 589548 h 3926162"/>
              <a:gd name="connsiteX2-5" fmla="*/ 2081464 w 2081464"/>
              <a:gd name="connsiteY2-6" fmla="*/ 3926162 h 3926162"/>
              <a:gd name="connsiteX3-7" fmla="*/ 0 w 2081464"/>
              <a:gd name="connsiteY3-8" fmla="*/ 3926162 h 3926162"/>
              <a:gd name="connsiteX4-9" fmla="*/ 0 w 2081464"/>
              <a:gd name="connsiteY4-10" fmla="*/ 0 h 3926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1464" h="3926162">
                <a:moveTo>
                  <a:pt x="0" y="0"/>
                </a:moveTo>
                <a:lnTo>
                  <a:pt x="2081464" y="589548"/>
                </a:lnTo>
                <a:lnTo>
                  <a:pt x="2081464" y="3926162"/>
                </a:lnTo>
                <a:lnTo>
                  <a:pt x="0" y="39261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5"/>
          <p:cNvSpPr/>
          <p:nvPr/>
        </p:nvSpPr>
        <p:spPr>
          <a:xfrm rot="19356855">
            <a:off x="1678212" y="1821272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accent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24363" y="3005458"/>
            <a:ext cx="28953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GBM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Accuracy Rate :         41.92%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Training Time :        472s</a:t>
            </a: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Testing Time :        0.023s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等腰三角形 5"/>
          <p:cNvSpPr/>
          <p:nvPr/>
        </p:nvSpPr>
        <p:spPr>
          <a:xfrm rot="19356855">
            <a:off x="5442104" y="2316507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88254" y="385629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400286" y="4275295"/>
            <a:ext cx="1604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8C39A3-93F6-884E-A031-22AE3DD0093F}"/>
              </a:ext>
            </a:extLst>
          </p:cNvPr>
          <p:cNvSpPr txBox="1"/>
          <p:nvPr/>
        </p:nvSpPr>
        <p:spPr>
          <a:xfrm>
            <a:off x="6586245" y="1944526"/>
            <a:ext cx="3142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Gradient Boost Machine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3E84C8-8888-BE46-8EB3-BA89A3CCB3C4}"/>
              </a:ext>
            </a:extLst>
          </p:cNvPr>
          <p:cNvSpPr/>
          <p:nvPr/>
        </p:nvSpPr>
        <p:spPr>
          <a:xfrm>
            <a:off x="7061276" y="2922816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Chosen Parameters (Grid Search)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1C91CB-908A-C740-BCAB-91808225962F}"/>
              </a:ext>
            </a:extLst>
          </p:cNvPr>
          <p:cNvSpPr/>
          <p:nvPr/>
        </p:nvSpPr>
        <p:spPr>
          <a:xfrm>
            <a:off x="7061276" y="4249373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Disadvantages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A29BEE-4D63-5B46-BF37-6B5E89449325}"/>
              </a:ext>
            </a:extLst>
          </p:cNvPr>
          <p:cNvSpPr/>
          <p:nvPr/>
        </p:nvSpPr>
        <p:spPr>
          <a:xfrm>
            <a:off x="7631311" y="3224922"/>
            <a:ext cx="227994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n_estimators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100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max_depth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Learning_rate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0.1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984BCA-3223-C244-AEC8-E6FC62D9BA8E}"/>
              </a:ext>
            </a:extLst>
          </p:cNvPr>
          <p:cNvSpPr/>
          <p:nvPr/>
        </p:nvSpPr>
        <p:spPr>
          <a:xfrm>
            <a:off x="6976823" y="4586068"/>
            <a:ext cx="43533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Often requires many trees (&gt;1000) which can be time and memory exhaustive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Requires a large grid search during tuning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Can overemphasize outliers and cause overfitting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5" y="700849"/>
            <a:ext cx="4292734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6" y="781811"/>
            <a:ext cx="4975905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2.2 Advanced Models</a:t>
            </a:r>
          </a:p>
        </p:txBody>
      </p:sp>
      <p:sp>
        <p:nvSpPr>
          <p:cNvPr id="9" name="矩形 2"/>
          <p:cNvSpPr/>
          <p:nvPr/>
        </p:nvSpPr>
        <p:spPr>
          <a:xfrm>
            <a:off x="156408" y="974223"/>
            <a:ext cx="3763891" cy="2693887"/>
          </a:xfrm>
          <a:custGeom>
            <a:avLst/>
            <a:gdLst>
              <a:gd name="connsiteX0" fmla="*/ 0 w 2081464"/>
              <a:gd name="connsiteY0" fmla="*/ 0 h 3336614"/>
              <a:gd name="connsiteX1" fmla="*/ 2081464 w 2081464"/>
              <a:gd name="connsiteY1" fmla="*/ 0 h 3336614"/>
              <a:gd name="connsiteX2" fmla="*/ 2081464 w 2081464"/>
              <a:gd name="connsiteY2" fmla="*/ 3336614 h 3336614"/>
              <a:gd name="connsiteX3" fmla="*/ 0 w 2081464"/>
              <a:gd name="connsiteY3" fmla="*/ 3336614 h 3336614"/>
              <a:gd name="connsiteX4" fmla="*/ 0 w 2081464"/>
              <a:gd name="connsiteY4" fmla="*/ 0 h 3336614"/>
              <a:gd name="connsiteX0-1" fmla="*/ 0 w 2081464"/>
              <a:gd name="connsiteY0-2" fmla="*/ 0 h 3926162"/>
              <a:gd name="connsiteX1-3" fmla="*/ 2081464 w 2081464"/>
              <a:gd name="connsiteY1-4" fmla="*/ 589548 h 3926162"/>
              <a:gd name="connsiteX2-5" fmla="*/ 2081464 w 2081464"/>
              <a:gd name="connsiteY2-6" fmla="*/ 3926162 h 3926162"/>
              <a:gd name="connsiteX3-7" fmla="*/ 0 w 2081464"/>
              <a:gd name="connsiteY3-8" fmla="*/ 3926162 h 3926162"/>
              <a:gd name="connsiteX4-9" fmla="*/ 0 w 2081464"/>
              <a:gd name="connsiteY4-10" fmla="*/ 0 h 3926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1464" h="3926162">
                <a:moveTo>
                  <a:pt x="0" y="0"/>
                </a:moveTo>
                <a:lnTo>
                  <a:pt x="2081464" y="589548"/>
                </a:lnTo>
                <a:lnTo>
                  <a:pt x="2081464" y="3926162"/>
                </a:lnTo>
                <a:lnTo>
                  <a:pt x="0" y="39261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5"/>
          <p:cNvSpPr/>
          <p:nvPr/>
        </p:nvSpPr>
        <p:spPr>
          <a:xfrm rot="19356855">
            <a:off x="669218" y="892643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accent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5125" y="1522061"/>
            <a:ext cx="28953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KNN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Accuracy Rate :         30.36%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Training Time :        472s</a:t>
            </a: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Testing Time :        0.023s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等腰三角形 5"/>
          <p:cNvSpPr/>
          <p:nvPr/>
        </p:nvSpPr>
        <p:spPr>
          <a:xfrm rot="19356855">
            <a:off x="5442104" y="2316507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88254" y="385629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400286" y="4275295"/>
            <a:ext cx="1604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2045" y="1361510"/>
            <a:ext cx="7323222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8C39A3-93F6-884E-A031-22AE3DD0093F}"/>
              </a:ext>
            </a:extLst>
          </p:cNvPr>
          <p:cNvSpPr txBox="1"/>
          <p:nvPr/>
        </p:nvSpPr>
        <p:spPr>
          <a:xfrm>
            <a:off x="6805964" y="904374"/>
            <a:ext cx="20500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KNN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" name="等腰三角形 5">
            <a:extLst>
              <a:ext uri="{FF2B5EF4-FFF2-40B4-BE49-F238E27FC236}">
                <a16:creationId xmlns:a16="http://schemas.microsoft.com/office/drawing/2014/main" id="{3759B6F4-9EB7-3F4E-BB29-81F23F96F184}"/>
              </a:ext>
            </a:extLst>
          </p:cNvPr>
          <p:cNvSpPr/>
          <p:nvPr/>
        </p:nvSpPr>
        <p:spPr>
          <a:xfrm rot="19356855">
            <a:off x="669220" y="3943229"/>
            <a:ext cx="781196" cy="44168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3746498"/>
              <a:gd name="connsiteY0-26" fmla="*/ 1879600 h 3424350"/>
              <a:gd name="connsiteX1-27" fmla="*/ 3746500 w 3746498"/>
              <a:gd name="connsiteY1-28" fmla="*/ 0 h 3424350"/>
              <a:gd name="connsiteX2-29" fmla="*/ 3732084 w 3746498"/>
              <a:gd name="connsiteY2-30" fmla="*/ 3424348 h 3424350"/>
              <a:gd name="connsiteX3-31" fmla="*/ 0 w 3746498"/>
              <a:gd name="connsiteY3-32" fmla="*/ 1879600 h 3424350"/>
              <a:gd name="connsiteX0-33" fmla="*/ 0 w 3746498"/>
              <a:gd name="connsiteY0-34" fmla="*/ 1879600 h 3424350"/>
              <a:gd name="connsiteX1-35" fmla="*/ 3746500 w 3746498"/>
              <a:gd name="connsiteY1-36" fmla="*/ 0 h 3424350"/>
              <a:gd name="connsiteX2-37" fmla="*/ 3732084 w 3746498"/>
              <a:gd name="connsiteY2-38" fmla="*/ 3424348 h 3424350"/>
              <a:gd name="connsiteX3-39" fmla="*/ 0 w 3746498"/>
              <a:gd name="connsiteY3-40" fmla="*/ 1879600 h 3424350"/>
              <a:gd name="connsiteX0-41" fmla="*/ 0 w 4270503"/>
              <a:gd name="connsiteY0-42" fmla="*/ 1879600 h 2511072"/>
              <a:gd name="connsiteX1-43" fmla="*/ 3746500 w 4270503"/>
              <a:gd name="connsiteY1-44" fmla="*/ 0 h 2511072"/>
              <a:gd name="connsiteX2-45" fmla="*/ 4270432 w 4270503"/>
              <a:gd name="connsiteY2-46" fmla="*/ 2511075 h 2511072"/>
              <a:gd name="connsiteX3-47" fmla="*/ 0 w 4270503"/>
              <a:gd name="connsiteY3-48" fmla="*/ 1879600 h 2511072"/>
              <a:gd name="connsiteX0-49" fmla="*/ 1 w 2283684"/>
              <a:gd name="connsiteY0-50" fmla="*/ 2919045 h 2919038"/>
              <a:gd name="connsiteX1-51" fmla="*/ 1759681 w 2283684"/>
              <a:gd name="connsiteY1-52" fmla="*/ 0 h 2919038"/>
              <a:gd name="connsiteX2-53" fmla="*/ 2283613 w 2283684"/>
              <a:gd name="connsiteY2-54" fmla="*/ 2511075 h 2919038"/>
              <a:gd name="connsiteX3-55" fmla="*/ 1 w 2283684"/>
              <a:gd name="connsiteY3-56" fmla="*/ 2919045 h 2919038"/>
              <a:gd name="connsiteX0-57" fmla="*/ 0 w 2296147"/>
              <a:gd name="connsiteY0-58" fmla="*/ 2137357 h 2511072"/>
              <a:gd name="connsiteX1-59" fmla="*/ 1772144 w 2296147"/>
              <a:gd name="connsiteY1-60" fmla="*/ 0 h 2511072"/>
              <a:gd name="connsiteX2-61" fmla="*/ 2296076 w 2296147"/>
              <a:gd name="connsiteY2-62" fmla="*/ 2511075 h 2511072"/>
              <a:gd name="connsiteX3-63" fmla="*/ 0 w 2296147"/>
              <a:gd name="connsiteY3-64" fmla="*/ 2137357 h 2511072"/>
              <a:gd name="connsiteX0-65" fmla="*/ 0 w 2460786"/>
              <a:gd name="connsiteY0-66" fmla="*/ 2137357 h 2512682"/>
              <a:gd name="connsiteX1-67" fmla="*/ 1772144 w 2460786"/>
              <a:gd name="connsiteY1-68" fmla="*/ 0 h 2512682"/>
              <a:gd name="connsiteX2-69" fmla="*/ 2296076 w 2460786"/>
              <a:gd name="connsiteY2-70" fmla="*/ 2511075 h 2512682"/>
              <a:gd name="connsiteX3-71" fmla="*/ 0 w 2460786"/>
              <a:gd name="connsiteY3-72" fmla="*/ 2137357 h 2512682"/>
              <a:gd name="connsiteX0-73" fmla="*/ 0 w 2296078"/>
              <a:gd name="connsiteY0-74" fmla="*/ 2137357 h 2511072"/>
              <a:gd name="connsiteX1-75" fmla="*/ 1772144 w 2296078"/>
              <a:gd name="connsiteY1-76" fmla="*/ 0 h 2511072"/>
              <a:gd name="connsiteX2-77" fmla="*/ 2296076 w 2296078"/>
              <a:gd name="connsiteY2-78" fmla="*/ 2511075 h 2511072"/>
              <a:gd name="connsiteX3-79" fmla="*/ 0 w 2296078"/>
              <a:gd name="connsiteY3-80" fmla="*/ 2137357 h 2511072"/>
              <a:gd name="connsiteX0-81" fmla="*/ 0 w 2296078"/>
              <a:gd name="connsiteY0-82" fmla="*/ 2137357 h 2511072"/>
              <a:gd name="connsiteX1-83" fmla="*/ 1772144 w 2296078"/>
              <a:gd name="connsiteY1-84" fmla="*/ 0 h 2511072"/>
              <a:gd name="connsiteX2-85" fmla="*/ 2296076 w 2296078"/>
              <a:gd name="connsiteY2-86" fmla="*/ 2511075 h 2511072"/>
              <a:gd name="connsiteX3-87" fmla="*/ 0 w 2296078"/>
              <a:gd name="connsiteY3-88" fmla="*/ 2137357 h 2511072"/>
              <a:gd name="connsiteX0-89" fmla="*/ 0 w 2398508"/>
              <a:gd name="connsiteY0-90" fmla="*/ 2137357 h 2137356"/>
              <a:gd name="connsiteX1-91" fmla="*/ 1772144 w 2398508"/>
              <a:gd name="connsiteY1-92" fmla="*/ 0 h 2137356"/>
              <a:gd name="connsiteX2-93" fmla="*/ 2398507 w 2398508"/>
              <a:gd name="connsiteY2-94" fmla="*/ 1037291 h 2137356"/>
              <a:gd name="connsiteX3-95" fmla="*/ 0 w 2398508"/>
              <a:gd name="connsiteY3-96" fmla="*/ 2137357 h 2137356"/>
              <a:gd name="connsiteX0-97" fmla="*/ 0 w 770411"/>
              <a:gd name="connsiteY0-98" fmla="*/ 3328587 h 3328589"/>
              <a:gd name="connsiteX1-99" fmla="*/ 144047 w 770411"/>
              <a:gd name="connsiteY1-100" fmla="*/ 0 h 3328589"/>
              <a:gd name="connsiteX2-101" fmla="*/ 770410 w 770411"/>
              <a:gd name="connsiteY2-102" fmla="*/ 1037291 h 3328589"/>
              <a:gd name="connsiteX3-103" fmla="*/ 0 w 770411"/>
              <a:gd name="connsiteY3-104" fmla="*/ 3328587 h 3328589"/>
              <a:gd name="connsiteX0-105" fmla="*/ 1 w 1847386"/>
              <a:gd name="connsiteY0-106" fmla="*/ 1808113 h 1808114"/>
              <a:gd name="connsiteX1-107" fmla="*/ 1221022 w 1847386"/>
              <a:gd name="connsiteY1-108" fmla="*/ 0 h 1808114"/>
              <a:gd name="connsiteX2-109" fmla="*/ 1847385 w 1847386"/>
              <a:gd name="connsiteY2-110" fmla="*/ 1037291 h 1808114"/>
              <a:gd name="connsiteX3-111" fmla="*/ 1 w 1847386"/>
              <a:gd name="connsiteY3-112" fmla="*/ 1808113 h 1808114"/>
              <a:gd name="connsiteX0-113" fmla="*/ 0 w 1837261"/>
              <a:gd name="connsiteY0-114" fmla="*/ 2016730 h 2016731"/>
              <a:gd name="connsiteX1-115" fmla="*/ 1210897 w 1837261"/>
              <a:gd name="connsiteY1-116" fmla="*/ 0 h 2016731"/>
              <a:gd name="connsiteX2-117" fmla="*/ 1837260 w 1837261"/>
              <a:gd name="connsiteY2-118" fmla="*/ 1037291 h 2016731"/>
              <a:gd name="connsiteX3-119" fmla="*/ 0 w 1837261"/>
              <a:gd name="connsiteY3-120" fmla="*/ 2016730 h 2016731"/>
              <a:gd name="connsiteX0-121" fmla="*/ 0 w 1930651"/>
              <a:gd name="connsiteY0-122" fmla="*/ 2016730 h 2016731"/>
              <a:gd name="connsiteX1-123" fmla="*/ 1210897 w 1930651"/>
              <a:gd name="connsiteY1-124" fmla="*/ 0 h 2016731"/>
              <a:gd name="connsiteX2-125" fmla="*/ 1930651 w 1930651"/>
              <a:gd name="connsiteY2-126" fmla="*/ 1023405 h 2016731"/>
              <a:gd name="connsiteX3-127" fmla="*/ 0 w 1930651"/>
              <a:gd name="connsiteY3-128" fmla="*/ 2016730 h 2016731"/>
              <a:gd name="connsiteX0-129" fmla="*/ 0 w 1930651"/>
              <a:gd name="connsiteY0-130" fmla="*/ 2016730 h 2016731"/>
              <a:gd name="connsiteX1-131" fmla="*/ 1210897 w 1930651"/>
              <a:gd name="connsiteY1-132" fmla="*/ 0 h 2016731"/>
              <a:gd name="connsiteX2-133" fmla="*/ 1930651 w 1930651"/>
              <a:gd name="connsiteY2-134" fmla="*/ 1023405 h 2016731"/>
              <a:gd name="connsiteX3-135" fmla="*/ 0 w 1930651"/>
              <a:gd name="connsiteY3-136" fmla="*/ 2016730 h 2016731"/>
              <a:gd name="connsiteX0-137" fmla="*/ 0 w 1930651"/>
              <a:gd name="connsiteY0-138" fmla="*/ 2016730 h 2016731"/>
              <a:gd name="connsiteX1-139" fmla="*/ 1210897 w 1930651"/>
              <a:gd name="connsiteY1-140" fmla="*/ 0 h 2016731"/>
              <a:gd name="connsiteX2-141" fmla="*/ 1930651 w 1930651"/>
              <a:gd name="connsiteY2-142" fmla="*/ 1023405 h 2016731"/>
              <a:gd name="connsiteX3-143" fmla="*/ 0 w 1930651"/>
              <a:gd name="connsiteY3-144" fmla="*/ 2016730 h 2016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30651" h="2016731">
                <a:moveTo>
                  <a:pt x="0" y="2016730"/>
                </a:moveTo>
                <a:lnTo>
                  <a:pt x="1210897" y="0"/>
                </a:lnTo>
                <a:cubicBezTo>
                  <a:pt x="1723167" y="755635"/>
                  <a:pt x="1567308" y="563928"/>
                  <a:pt x="1930651" y="1023405"/>
                </a:cubicBezTo>
                <a:lnTo>
                  <a:pt x="0" y="2016730"/>
                </a:lnTo>
                <a:close/>
              </a:path>
            </a:pathLst>
          </a:custGeom>
          <a:solidFill>
            <a:schemeClr val="accent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id="{E98CD7BF-D0D8-FE43-97FE-D633419D846A}"/>
              </a:ext>
            </a:extLst>
          </p:cNvPr>
          <p:cNvSpPr/>
          <p:nvPr/>
        </p:nvSpPr>
        <p:spPr>
          <a:xfrm>
            <a:off x="197609" y="4135417"/>
            <a:ext cx="3722689" cy="2693887"/>
          </a:xfrm>
          <a:custGeom>
            <a:avLst/>
            <a:gdLst>
              <a:gd name="connsiteX0" fmla="*/ 0 w 2081464"/>
              <a:gd name="connsiteY0" fmla="*/ 0 h 3336614"/>
              <a:gd name="connsiteX1" fmla="*/ 2081464 w 2081464"/>
              <a:gd name="connsiteY1" fmla="*/ 0 h 3336614"/>
              <a:gd name="connsiteX2" fmla="*/ 2081464 w 2081464"/>
              <a:gd name="connsiteY2" fmla="*/ 3336614 h 3336614"/>
              <a:gd name="connsiteX3" fmla="*/ 0 w 2081464"/>
              <a:gd name="connsiteY3" fmla="*/ 3336614 h 3336614"/>
              <a:gd name="connsiteX4" fmla="*/ 0 w 2081464"/>
              <a:gd name="connsiteY4" fmla="*/ 0 h 3336614"/>
              <a:gd name="connsiteX0-1" fmla="*/ 0 w 2081464"/>
              <a:gd name="connsiteY0-2" fmla="*/ 0 h 3926162"/>
              <a:gd name="connsiteX1-3" fmla="*/ 2081464 w 2081464"/>
              <a:gd name="connsiteY1-4" fmla="*/ 589548 h 3926162"/>
              <a:gd name="connsiteX2-5" fmla="*/ 2081464 w 2081464"/>
              <a:gd name="connsiteY2-6" fmla="*/ 3926162 h 3926162"/>
              <a:gd name="connsiteX3-7" fmla="*/ 0 w 2081464"/>
              <a:gd name="connsiteY3-8" fmla="*/ 3926162 h 3926162"/>
              <a:gd name="connsiteX4-9" fmla="*/ 0 w 2081464"/>
              <a:gd name="connsiteY4-10" fmla="*/ 0 h 3926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1464" h="3926162">
                <a:moveTo>
                  <a:pt x="0" y="0"/>
                </a:moveTo>
                <a:lnTo>
                  <a:pt x="2081464" y="589548"/>
                </a:lnTo>
                <a:lnTo>
                  <a:pt x="2081464" y="3926162"/>
                </a:lnTo>
                <a:lnTo>
                  <a:pt x="0" y="39261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B678B0-8D98-B44D-B9EF-4632BED1616B}"/>
              </a:ext>
            </a:extLst>
          </p:cNvPr>
          <p:cNvSpPr txBox="1"/>
          <p:nvPr/>
        </p:nvSpPr>
        <p:spPr>
          <a:xfrm>
            <a:off x="365125" y="4706788"/>
            <a:ext cx="3040227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Improved GBM</a:t>
            </a:r>
          </a:p>
          <a:p>
            <a:endParaRPr lang="en-US" altLang="zh-CN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Accuracy Rate :         43.32%</a:t>
            </a:r>
          </a:p>
          <a:p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Training Time :        1024s</a:t>
            </a: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Testing Time :       0.034s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F3983B-7B10-2E42-BDE1-07E418C20F52}"/>
              </a:ext>
            </a:extLst>
          </p:cNvPr>
          <p:cNvSpPr txBox="1"/>
          <p:nvPr/>
        </p:nvSpPr>
        <p:spPr>
          <a:xfrm>
            <a:off x="6805963" y="3585675"/>
            <a:ext cx="20500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Improved GBM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D71FB-01E5-2743-A61B-F36A8F7712F4}"/>
              </a:ext>
            </a:extLst>
          </p:cNvPr>
          <p:cNvSpPr/>
          <p:nvPr/>
        </p:nvSpPr>
        <p:spPr>
          <a:xfrm>
            <a:off x="7124925" y="3926353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Chosen Parameters(grid Search)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1F39DF-4E5A-B84B-B0B1-12FC5CD5FC48}"/>
              </a:ext>
            </a:extLst>
          </p:cNvPr>
          <p:cNvSpPr/>
          <p:nvPr/>
        </p:nvSpPr>
        <p:spPr>
          <a:xfrm>
            <a:off x="7124929" y="1253835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Chosen Parameters(Grid Search)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EB2926-B2B2-A144-BD8A-BCE20F0B0926}"/>
              </a:ext>
            </a:extLst>
          </p:cNvPr>
          <p:cNvSpPr/>
          <p:nvPr/>
        </p:nvSpPr>
        <p:spPr>
          <a:xfrm>
            <a:off x="7664289" y="1567728"/>
            <a:ext cx="227994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n_neighbors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24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4FBD1B-10AD-FF48-B3AA-E0D0C6277C77}"/>
              </a:ext>
            </a:extLst>
          </p:cNvPr>
          <p:cNvSpPr/>
          <p:nvPr/>
        </p:nvSpPr>
        <p:spPr>
          <a:xfrm>
            <a:off x="7664288" y="4355194"/>
            <a:ext cx="227994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n_estimators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100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max_depth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Learning_rate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0.1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8F7D4-0C2F-EE4C-A7BD-E990A144332B}"/>
              </a:ext>
            </a:extLst>
          </p:cNvPr>
          <p:cNvSpPr/>
          <p:nvPr/>
        </p:nvSpPr>
        <p:spPr>
          <a:xfrm>
            <a:off x="7124925" y="1982773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Compared with GBM(baseline)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0972EC-3B7C-2F43-BD4D-CD46A125990F}"/>
              </a:ext>
            </a:extLst>
          </p:cNvPr>
          <p:cNvSpPr/>
          <p:nvPr/>
        </p:nvSpPr>
        <p:spPr>
          <a:xfrm>
            <a:off x="7124924" y="5271395"/>
            <a:ext cx="4194139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Compared with GBM(baseline)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8BE116-6F79-4D40-BB44-D02CAA0E7880}"/>
              </a:ext>
            </a:extLst>
          </p:cNvPr>
          <p:cNvSpPr/>
          <p:nvPr/>
        </p:nvSpPr>
        <p:spPr>
          <a:xfrm>
            <a:off x="7664287" y="2349524"/>
            <a:ext cx="227994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Accuracy of KNN is less than that of GBM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306A50-46FD-6B44-A0EC-BB4ADE64683A}"/>
              </a:ext>
            </a:extLst>
          </p:cNvPr>
          <p:cNvSpPr/>
          <p:nvPr/>
        </p:nvSpPr>
        <p:spPr>
          <a:xfrm>
            <a:off x="7716020" y="5613055"/>
            <a:ext cx="3024305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Accuracy is improved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Model fit time is significantly longer(1024.112s vs 472.039s)</a:t>
            </a:r>
          </a:p>
        </p:txBody>
      </p:sp>
    </p:spTree>
    <p:extLst>
      <p:ext uri="{BB962C8B-B14F-4D97-AF65-F5344CB8AC3E}">
        <p14:creationId xmlns:p14="http://schemas.microsoft.com/office/powerpoint/2010/main" val="2953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4" y="700849"/>
            <a:ext cx="4334776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>
            <a:cxnSpLocks/>
          </p:cNvCxnSpPr>
          <p:nvPr/>
        </p:nvCxnSpPr>
        <p:spPr>
          <a:xfrm flipH="1">
            <a:off x="237225" y="781811"/>
            <a:ext cx="5585506" cy="0"/>
          </a:xfrm>
          <a:prstGeom prst="line">
            <a:avLst/>
          </a:prstGeom>
          <a:ln w="1905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65125" y="239184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2.2 Advanced Models</a:t>
            </a:r>
            <a:endParaRPr lang="zh-CN" altLang="en-US" sz="24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61281" y="1724530"/>
            <a:ext cx="0" cy="1034716"/>
          </a:xfrm>
          <a:prstGeom prst="line">
            <a:avLst/>
          </a:prstGeom>
          <a:ln w="127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98367" y="1655671"/>
            <a:ext cx="1296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XGboost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8367" y="1954866"/>
            <a:ext cx="38318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Accuracy Rate:              47.12%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Training Time:               129.966s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Testing Time:                 0.213s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1281" y="3284958"/>
            <a:ext cx="0" cy="1034716"/>
          </a:xfrm>
          <a:prstGeom prst="line">
            <a:avLst/>
          </a:prstGeom>
          <a:ln w="127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98367" y="3216099"/>
            <a:ext cx="214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Random Forest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98367" y="3515294"/>
            <a:ext cx="38318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Accuracy Rate:             45.48%  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Training Time:              7.565s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Testing Time:                0.035s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61281" y="4831738"/>
            <a:ext cx="0" cy="1034716"/>
          </a:xfrm>
          <a:prstGeom prst="line">
            <a:avLst/>
          </a:prstGeom>
          <a:ln w="127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98367" y="4762879"/>
            <a:ext cx="2669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Logistic Regression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8367" y="5062074"/>
            <a:ext cx="38318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Accuracy Rate:             54.00% 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Training Time:              37.204s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Testing Time:                0.009s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50905" y="3534715"/>
            <a:ext cx="378246" cy="423752"/>
            <a:chOff x="7313613" y="2630488"/>
            <a:chExt cx="765176" cy="857234"/>
          </a:xfrm>
        </p:grpSpPr>
        <p:sp>
          <p:nvSpPr>
            <p:cNvPr id="19" name="Freeform 41"/>
            <p:cNvSpPr>
              <a:spLocks noEditPoints="1"/>
            </p:cNvSpPr>
            <p:nvPr/>
          </p:nvSpPr>
          <p:spPr bwMode="auto">
            <a:xfrm>
              <a:off x="7504113" y="2873375"/>
              <a:ext cx="385763" cy="449263"/>
            </a:xfrm>
            <a:custGeom>
              <a:avLst/>
              <a:gdLst>
                <a:gd name="T0" fmla="*/ 58 w 116"/>
                <a:gd name="T1" fmla="*/ 8 h 135"/>
                <a:gd name="T2" fmla="*/ 58 w 116"/>
                <a:gd name="T3" fmla="*/ 8 h 135"/>
                <a:gd name="T4" fmla="*/ 58 w 116"/>
                <a:gd name="T5" fmla="*/ 8 h 135"/>
                <a:gd name="T6" fmla="*/ 58 w 116"/>
                <a:gd name="T7" fmla="*/ 8 h 135"/>
                <a:gd name="T8" fmla="*/ 59 w 116"/>
                <a:gd name="T9" fmla="*/ 8 h 135"/>
                <a:gd name="T10" fmla="*/ 96 w 116"/>
                <a:gd name="T11" fmla="*/ 22 h 135"/>
                <a:gd name="T12" fmla="*/ 107 w 116"/>
                <a:gd name="T13" fmla="*/ 47 h 135"/>
                <a:gd name="T14" fmla="*/ 97 w 116"/>
                <a:gd name="T15" fmla="*/ 78 h 135"/>
                <a:gd name="T16" fmla="*/ 96 w 116"/>
                <a:gd name="T17" fmla="*/ 80 h 135"/>
                <a:gd name="T18" fmla="*/ 79 w 116"/>
                <a:gd name="T19" fmla="*/ 124 h 135"/>
                <a:gd name="T20" fmla="*/ 79 w 116"/>
                <a:gd name="T21" fmla="*/ 127 h 135"/>
                <a:gd name="T22" fmla="*/ 37 w 116"/>
                <a:gd name="T23" fmla="*/ 127 h 135"/>
                <a:gd name="T24" fmla="*/ 37 w 116"/>
                <a:gd name="T25" fmla="*/ 124 h 135"/>
                <a:gd name="T26" fmla="*/ 20 w 116"/>
                <a:gd name="T27" fmla="*/ 80 h 135"/>
                <a:gd name="T28" fmla="*/ 18 w 116"/>
                <a:gd name="T29" fmla="*/ 78 h 135"/>
                <a:gd name="T30" fmla="*/ 8 w 116"/>
                <a:gd name="T31" fmla="*/ 47 h 135"/>
                <a:gd name="T32" fmla="*/ 20 w 116"/>
                <a:gd name="T33" fmla="*/ 22 h 135"/>
                <a:gd name="T34" fmla="*/ 57 w 116"/>
                <a:gd name="T35" fmla="*/ 8 h 135"/>
                <a:gd name="T36" fmla="*/ 58 w 116"/>
                <a:gd name="T37" fmla="*/ 8 h 135"/>
                <a:gd name="T38" fmla="*/ 59 w 116"/>
                <a:gd name="T39" fmla="*/ 0 h 135"/>
                <a:gd name="T40" fmla="*/ 58 w 116"/>
                <a:gd name="T41" fmla="*/ 0 h 135"/>
                <a:gd name="T42" fmla="*/ 57 w 116"/>
                <a:gd name="T43" fmla="*/ 0 h 135"/>
                <a:gd name="T44" fmla="*/ 57 w 116"/>
                <a:gd name="T45" fmla="*/ 0 h 135"/>
                <a:gd name="T46" fmla="*/ 14 w 116"/>
                <a:gd name="T47" fmla="*/ 17 h 135"/>
                <a:gd name="T48" fmla="*/ 0 w 116"/>
                <a:gd name="T49" fmla="*/ 47 h 135"/>
                <a:gd name="T50" fmla="*/ 13 w 116"/>
                <a:gd name="T51" fmla="*/ 84 h 135"/>
                <a:gd name="T52" fmla="*/ 29 w 116"/>
                <a:gd name="T53" fmla="*/ 124 h 135"/>
                <a:gd name="T54" fmla="*/ 29 w 116"/>
                <a:gd name="T55" fmla="*/ 135 h 135"/>
                <a:gd name="T56" fmla="*/ 87 w 116"/>
                <a:gd name="T57" fmla="*/ 135 h 135"/>
                <a:gd name="T58" fmla="*/ 87 w 116"/>
                <a:gd name="T59" fmla="*/ 124 h 135"/>
                <a:gd name="T60" fmla="*/ 103 w 116"/>
                <a:gd name="T61" fmla="*/ 84 h 135"/>
                <a:gd name="T62" fmla="*/ 115 w 116"/>
                <a:gd name="T63" fmla="*/ 47 h 135"/>
                <a:gd name="T64" fmla="*/ 102 w 116"/>
                <a:gd name="T65" fmla="*/ 17 h 135"/>
                <a:gd name="T66" fmla="*/ 59 w 116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5"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73" y="9"/>
                    <a:pt x="88" y="15"/>
                    <a:pt x="96" y="22"/>
                  </a:cubicBezTo>
                  <a:cubicBezTo>
                    <a:pt x="103" y="30"/>
                    <a:pt x="108" y="39"/>
                    <a:pt x="107" y="47"/>
                  </a:cubicBezTo>
                  <a:cubicBezTo>
                    <a:pt x="107" y="62"/>
                    <a:pt x="102" y="71"/>
                    <a:pt x="97" y="78"/>
                  </a:cubicBezTo>
                  <a:cubicBezTo>
                    <a:pt x="97" y="79"/>
                    <a:pt x="96" y="79"/>
                    <a:pt x="96" y="80"/>
                  </a:cubicBezTo>
                  <a:cubicBezTo>
                    <a:pt x="84" y="99"/>
                    <a:pt x="79" y="114"/>
                    <a:pt x="79" y="124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4"/>
                    <a:pt x="31" y="99"/>
                    <a:pt x="20" y="80"/>
                  </a:cubicBezTo>
                  <a:cubicBezTo>
                    <a:pt x="19" y="79"/>
                    <a:pt x="19" y="79"/>
                    <a:pt x="18" y="78"/>
                  </a:cubicBezTo>
                  <a:cubicBezTo>
                    <a:pt x="14" y="71"/>
                    <a:pt x="9" y="62"/>
                    <a:pt x="8" y="47"/>
                  </a:cubicBezTo>
                  <a:cubicBezTo>
                    <a:pt x="8" y="39"/>
                    <a:pt x="12" y="30"/>
                    <a:pt x="20" y="22"/>
                  </a:cubicBezTo>
                  <a:cubicBezTo>
                    <a:pt x="27" y="15"/>
                    <a:pt x="43" y="9"/>
                    <a:pt x="57" y="8"/>
                  </a:cubicBezTo>
                  <a:cubicBezTo>
                    <a:pt x="58" y="8"/>
                    <a:pt x="58" y="8"/>
                    <a:pt x="58" y="8"/>
                  </a:cubicBezTo>
                  <a:moveTo>
                    <a:pt x="59" y="0"/>
                  </a:move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1"/>
                    <a:pt x="23" y="8"/>
                    <a:pt x="14" y="17"/>
                  </a:cubicBezTo>
                  <a:cubicBezTo>
                    <a:pt x="5" y="26"/>
                    <a:pt x="0" y="37"/>
                    <a:pt x="0" y="47"/>
                  </a:cubicBezTo>
                  <a:cubicBezTo>
                    <a:pt x="1" y="66"/>
                    <a:pt x="8" y="77"/>
                    <a:pt x="13" y="84"/>
                  </a:cubicBezTo>
                  <a:cubicBezTo>
                    <a:pt x="21" y="97"/>
                    <a:pt x="29" y="113"/>
                    <a:pt x="29" y="124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3"/>
                    <a:pt x="95" y="97"/>
                    <a:pt x="103" y="84"/>
                  </a:cubicBezTo>
                  <a:cubicBezTo>
                    <a:pt x="107" y="77"/>
                    <a:pt x="115" y="66"/>
                    <a:pt x="115" y="47"/>
                  </a:cubicBezTo>
                  <a:cubicBezTo>
                    <a:pt x="116" y="37"/>
                    <a:pt x="111" y="26"/>
                    <a:pt x="102" y="17"/>
                  </a:cubicBezTo>
                  <a:cubicBezTo>
                    <a:pt x="93" y="8"/>
                    <a:pt x="76" y="1"/>
                    <a:pt x="5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3"/>
            <p:cNvSpPr>
              <a:spLocks noEditPoints="1"/>
            </p:cNvSpPr>
            <p:nvPr/>
          </p:nvSpPr>
          <p:spPr bwMode="auto">
            <a:xfrm>
              <a:off x="7594600" y="3341672"/>
              <a:ext cx="203200" cy="146050"/>
            </a:xfrm>
            <a:custGeom>
              <a:avLst/>
              <a:gdLst>
                <a:gd name="T0" fmla="*/ 56 w 61"/>
                <a:gd name="T1" fmla="*/ 4 h 44"/>
                <a:gd name="T2" fmla="*/ 57 w 61"/>
                <a:gd name="T3" fmla="*/ 5 h 44"/>
                <a:gd name="T4" fmla="*/ 56 w 61"/>
                <a:gd name="T5" fmla="*/ 7 h 44"/>
                <a:gd name="T6" fmla="*/ 45 w 61"/>
                <a:gd name="T7" fmla="*/ 8 h 44"/>
                <a:gd name="T8" fmla="*/ 54 w 61"/>
                <a:gd name="T9" fmla="*/ 14 h 44"/>
                <a:gd name="T10" fmla="*/ 55 w 61"/>
                <a:gd name="T11" fmla="*/ 15 h 44"/>
                <a:gd name="T12" fmla="*/ 54 w 61"/>
                <a:gd name="T13" fmla="*/ 17 h 44"/>
                <a:gd name="T14" fmla="*/ 53 w 61"/>
                <a:gd name="T15" fmla="*/ 17 h 44"/>
                <a:gd name="T16" fmla="*/ 43 w 61"/>
                <a:gd name="T17" fmla="*/ 17 h 44"/>
                <a:gd name="T18" fmla="*/ 50 w 61"/>
                <a:gd name="T19" fmla="*/ 24 h 44"/>
                <a:gd name="T20" fmla="*/ 50 w 61"/>
                <a:gd name="T21" fmla="*/ 24 h 44"/>
                <a:gd name="T22" fmla="*/ 50 w 61"/>
                <a:gd name="T23" fmla="*/ 25 h 44"/>
                <a:gd name="T24" fmla="*/ 49 w 61"/>
                <a:gd name="T25" fmla="*/ 25 h 44"/>
                <a:gd name="T26" fmla="*/ 47 w 61"/>
                <a:gd name="T27" fmla="*/ 25 h 44"/>
                <a:gd name="T28" fmla="*/ 46 w 61"/>
                <a:gd name="T29" fmla="*/ 27 h 44"/>
                <a:gd name="T30" fmla="*/ 38 w 61"/>
                <a:gd name="T31" fmla="*/ 40 h 44"/>
                <a:gd name="T32" fmla="*/ 24 w 61"/>
                <a:gd name="T33" fmla="*/ 40 h 44"/>
                <a:gd name="T34" fmla="*/ 16 w 61"/>
                <a:gd name="T35" fmla="*/ 27 h 44"/>
                <a:gd name="T36" fmla="*/ 15 w 61"/>
                <a:gd name="T37" fmla="*/ 25 h 44"/>
                <a:gd name="T38" fmla="*/ 12 w 61"/>
                <a:gd name="T39" fmla="*/ 25 h 44"/>
                <a:gd name="T40" fmla="*/ 11 w 61"/>
                <a:gd name="T41" fmla="*/ 25 h 44"/>
                <a:gd name="T42" fmla="*/ 11 w 61"/>
                <a:gd name="T43" fmla="*/ 24 h 44"/>
                <a:gd name="T44" fmla="*/ 11 w 61"/>
                <a:gd name="T45" fmla="*/ 24 h 44"/>
                <a:gd name="T46" fmla="*/ 18 w 61"/>
                <a:gd name="T47" fmla="*/ 17 h 44"/>
                <a:gd name="T48" fmla="*/ 8 w 61"/>
                <a:gd name="T49" fmla="*/ 17 h 44"/>
                <a:gd name="T50" fmla="*/ 7 w 61"/>
                <a:gd name="T51" fmla="*/ 17 h 44"/>
                <a:gd name="T52" fmla="*/ 7 w 61"/>
                <a:gd name="T53" fmla="*/ 15 h 44"/>
                <a:gd name="T54" fmla="*/ 7 w 61"/>
                <a:gd name="T55" fmla="*/ 14 h 44"/>
                <a:gd name="T56" fmla="*/ 17 w 61"/>
                <a:gd name="T57" fmla="*/ 8 h 44"/>
                <a:gd name="T58" fmla="*/ 5 w 61"/>
                <a:gd name="T59" fmla="*/ 7 h 44"/>
                <a:gd name="T60" fmla="*/ 4 w 61"/>
                <a:gd name="T61" fmla="*/ 5 h 44"/>
                <a:gd name="T62" fmla="*/ 6 w 61"/>
                <a:gd name="T63" fmla="*/ 4 h 44"/>
                <a:gd name="T64" fmla="*/ 56 w 61"/>
                <a:gd name="T65" fmla="*/ 4 h 44"/>
                <a:gd name="T66" fmla="*/ 56 w 61"/>
                <a:gd name="T67" fmla="*/ 0 h 44"/>
                <a:gd name="T68" fmla="*/ 6 w 61"/>
                <a:gd name="T69" fmla="*/ 0 h 44"/>
                <a:gd name="T70" fmla="*/ 0 w 61"/>
                <a:gd name="T71" fmla="*/ 5 h 44"/>
                <a:gd name="T72" fmla="*/ 5 w 61"/>
                <a:gd name="T73" fmla="*/ 10 h 44"/>
                <a:gd name="T74" fmla="*/ 3 w 61"/>
                <a:gd name="T75" fmla="*/ 15 h 44"/>
                <a:gd name="T76" fmla="*/ 7 w 61"/>
                <a:gd name="T77" fmla="*/ 21 h 44"/>
                <a:gd name="T78" fmla="*/ 8 w 61"/>
                <a:gd name="T79" fmla="*/ 21 h 44"/>
                <a:gd name="T80" fmla="*/ 7 w 61"/>
                <a:gd name="T81" fmla="*/ 24 h 44"/>
                <a:gd name="T82" fmla="*/ 11 w 61"/>
                <a:gd name="T83" fmla="*/ 29 h 44"/>
                <a:gd name="T84" fmla="*/ 12 w 61"/>
                <a:gd name="T85" fmla="*/ 29 h 44"/>
                <a:gd name="T86" fmla="*/ 21 w 61"/>
                <a:gd name="T87" fmla="*/ 44 h 44"/>
                <a:gd name="T88" fmla="*/ 40 w 61"/>
                <a:gd name="T89" fmla="*/ 44 h 44"/>
                <a:gd name="T90" fmla="*/ 49 w 61"/>
                <a:gd name="T91" fmla="*/ 29 h 44"/>
                <a:gd name="T92" fmla="*/ 50 w 61"/>
                <a:gd name="T93" fmla="*/ 29 h 44"/>
                <a:gd name="T94" fmla="*/ 54 w 61"/>
                <a:gd name="T95" fmla="*/ 24 h 44"/>
                <a:gd name="T96" fmla="*/ 53 w 61"/>
                <a:gd name="T97" fmla="*/ 21 h 44"/>
                <a:gd name="T98" fmla="*/ 54 w 61"/>
                <a:gd name="T99" fmla="*/ 21 h 44"/>
                <a:gd name="T100" fmla="*/ 59 w 61"/>
                <a:gd name="T101" fmla="*/ 15 h 44"/>
                <a:gd name="T102" fmla="*/ 57 w 61"/>
                <a:gd name="T103" fmla="*/ 10 h 44"/>
                <a:gd name="T104" fmla="*/ 61 w 61"/>
                <a:gd name="T105" fmla="*/ 5 h 44"/>
                <a:gd name="T106" fmla="*/ 56 w 61"/>
                <a:gd name="T10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4">
                  <a:moveTo>
                    <a:pt x="56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5"/>
                    <a:pt x="55" y="15"/>
                  </a:cubicBezTo>
                  <a:cubicBezTo>
                    <a:pt x="55" y="16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8"/>
                    <a:pt x="5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3"/>
                    <a:pt x="7" y="24"/>
                  </a:cubicBezTo>
                  <a:cubicBezTo>
                    <a:pt x="7" y="27"/>
                    <a:pt x="9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3" y="29"/>
                    <a:pt x="54" y="27"/>
                    <a:pt x="54" y="24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1"/>
                    <a:pt x="59" y="18"/>
                    <a:pt x="59" y="15"/>
                  </a:cubicBezTo>
                  <a:cubicBezTo>
                    <a:pt x="59" y="13"/>
                    <a:pt x="58" y="11"/>
                    <a:pt x="57" y="10"/>
                  </a:cubicBezTo>
                  <a:cubicBezTo>
                    <a:pt x="59" y="10"/>
                    <a:pt x="61" y="8"/>
                    <a:pt x="61" y="5"/>
                  </a:cubicBezTo>
                  <a:cubicBezTo>
                    <a:pt x="61" y="3"/>
                    <a:pt x="59" y="0"/>
                    <a:pt x="5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7696201" y="2630488"/>
              <a:ext cx="0" cy="114300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 flipH="1" flipV="1">
              <a:off x="7313613" y="2884488"/>
              <a:ext cx="100013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flipV="1">
              <a:off x="7975601" y="2884488"/>
              <a:ext cx="103188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 flipV="1">
              <a:off x="7456488" y="2697163"/>
              <a:ext cx="63500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7872413" y="2697163"/>
              <a:ext cx="60325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8" name="直接连接符 8">
            <a:extLst>
              <a:ext uri="{FF2B5EF4-FFF2-40B4-BE49-F238E27FC236}">
                <a16:creationId xmlns:a16="http://schemas.microsoft.com/office/drawing/2014/main" id="{79F6A084-9CFF-354D-91AF-56573467D99B}"/>
              </a:ext>
            </a:extLst>
          </p:cNvPr>
          <p:cNvCxnSpPr/>
          <p:nvPr/>
        </p:nvCxnSpPr>
        <p:spPr>
          <a:xfrm>
            <a:off x="7683860" y="1733731"/>
            <a:ext cx="0" cy="1034716"/>
          </a:xfrm>
          <a:prstGeom prst="line">
            <a:avLst/>
          </a:prstGeom>
          <a:ln w="127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8">
            <a:extLst>
              <a:ext uri="{FF2B5EF4-FFF2-40B4-BE49-F238E27FC236}">
                <a16:creationId xmlns:a16="http://schemas.microsoft.com/office/drawing/2014/main" id="{8E65AD3F-1D6D-9F4A-91D9-4315B170F224}"/>
              </a:ext>
            </a:extLst>
          </p:cNvPr>
          <p:cNvCxnSpPr/>
          <p:nvPr/>
        </p:nvCxnSpPr>
        <p:spPr>
          <a:xfrm>
            <a:off x="7683860" y="3359504"/>
            <a:ext cx="0" cy="1034716"/>
          </a:xfrm>
          <a:prstGeom prst="line">
            <a:avLst/>
          </a:prstGeom>
          <a:ln w="127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1BBCB73-0C74-584B-A46D-3C86E3C3E6EE}"/>
              </a:ext>
            </a:extLst>
          </p:cNvPr>
          <p:cNvSpPr/>
          <p:nvPr/>
        </p:nvSpPr>
        <p:spPr>
          <a:xfrm>
            <a:off x="7866847" y="3213864"/>
            <a:ext cx="4078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Neural Network-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MLPClassifier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EDF9961-0F7C-A846-B6E8-269486302755}"/>
              </a:ext>
            </a:extLst>
          </p:cNvPr>
          <p:cNvSpPr/>
          <p:nvPr/>
        </p:nvSpPr>
        <p:spPr>
          <a:xfrm>
            <a:off x="7866847" y="1655671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SVM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A53D11-879E-5D4E-8269-DE16D9244EC9}"/>
              </a:ext>
            </a:extLst>
          </p:cNvPr>
          <p:cNvSpPr/>
          <p:nvPr/>
        </p:nvSpPr>
        <p:spPr>
          <a:xfrm>
            <a:off x="7866847" y="3613974"/>
            <a:ext cx="38318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Accuracy Rate:             49.44%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Training Time:              328.237s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Testing Time:                0.202s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44A1CF-D7AA-AA4B-AB72-58DECC159B8F}"/>
              </a:ext>
            </a:extLst>
          </p:cNvPr>
          <p:cNvSpPr/>
          <p:nvPr/>
        </p:nvSpPr>
        <p:spPr>
          <a:xfrm>
            <a:off x="7866847" y="1954866"/>
            <a:ext cx="38318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Accuracy Rate:             50.04%  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Training Time:              20.159s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Testing Time:                5.694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6F5E55-B1B3-274C-B7FD-74A3EF7E00E3}"/>
              </a:ext>
            </a:extLst>
          </p:cNvPr>
          <p:cNvGrpSpPr/>
          <p:nvPr/>
        </p:nvGrpSpPr>
        <p:grpSpPr>
          <a:xfrm>
            <a:off x="7118171" y="3563383"/>
            <a:ext cx="378246" cy="423752"/>
            <a:chOff x="7313613" y="2630488"/>
            <a:chExt cx="765176" cy="857234"/>
          </a:xfrm>
        </p:grpSpPr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CA5C566E-AC78-BD4F-A47F-CE44D2AE6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4113" y="2873375"/>
              <a:ext cx="385763" cy="449263"/>
            </a:xfrm>
            <a:custGeom>
              <a:avLst/>
              <a:gdLst>
                <a:gd name="T0" fmla="*/ 58 w 116"/>
                <a:gd name="T1" fmla="*/ 8 h 135"/>
                <a:gd name="T2" fmla="*/ 58 w 116"/>
                <a:gd name="T3" fmla="*/ 8 h 135"/>
                <a:gd name="T4" fmla="*/ 58 w 116"/>
                <a:gd name="T5" fmla="*/ 8 h 135"/>
                <a:gd name="T6" fmla="*/ 58 w 116"/>
                <a:gd name="T7" fmla="*/ 8 h 135"/>
                <a:gd name="T8" fmla="*/ 59 w 116"/>
                <a:gd name="T9" fmla="*/ 8 h 135"/>
                <a:gd name="T10" fmla="*/ 96 w 116"/>
                <a:gd name="T11" fmla="*/ 22 h 135"/>
                <a:gd name="T12" fmla="*/ 107 w 116"/>
                <a:gd name="T13" fmla="*/ 47 h 135"/>
                <a:gd name="T14" fmla="*/ 97 w 116"/>
                <a:gd name="T15" fmla="*/ 78 h 135"/>
                <a:gd name="T16" fmla="*/ 96 w 116"/>
                <a:gd name="T17" fmla="*/ 80 h 135"/>
                <a:gd name="T18" fmla="*/ 79 w 116"/>
                <a:gd name="T19" fmla="*/ 124 h 135"/>
                <a:gd name="T20" fmla="*/ 79 w 116"/>
                <a:gd name="T21" fmla="*/ 127 h 135"/>
                <a:gd name="T22" fmla="*/ 37 w 116"/>
                <a:gd name="T23" fmla="*/ 127 h 135"/>
                <a:gd name="T24" fmla="*/ 37 w 116"/>
                <a:gd name="T25" fmla="*/ 124 h 135"/>
                <a:gd name="T26" fmla="*/ 20 w 116"/>
                <a:gd name="T27" fmla="*/ 80 h 135"/>
                <a:gd name="T28" fmla="*/ 18 w 116"/>
                <a:gd name="T29" fmla="*/ 78 h 135"/>
                <a:gd name="T30" fmla="*/ 8 w 116"/>
                <a:gd name="T31" fmla="*/ 47 h 135"/>
                <a:gd name="T32" fmla="*/ 20 w 116"/>
                <a:gd name="T33" fmla="*/ 22 h 135"/>
                <a:gd name="T34" fmla="*/ 57 w 116"/>
                <a:gd name="T35" fmla="*/ 8 h 135"/>
                <a:gd name="T36" fmla="*/ 58 w 116"/>
                <a:gd name="T37" fmla="*/ 8 h 135"/>
                <a:gd name="T38" fmla="*/ 59 w 116"/>
                <a:gd name="T39" fmla="*/ 0 h 135"/>
                <a:gd name="T40" fmla="*/ 58 w 116"/>
                <a:gd name="T41" fmla="*/ 0 h 135"/>
                <a:gd name="T42" fmla="*/ 57 w 116"/>
                <a:gd name="T43" fmla="*/ 0 h 135"/>
                <a:gd name="T44" fmla="*/ 57 w 116"/>
                <a:gd name="T45" fmla="*/ 0 h 135"/>
                <a:gd name="T46" fmla="*/ 14 w 116"/>
                <a:gd name="T47" fmla="*/ 17 h 135"/>
                <a:gd name="T48" fmla="*/ 0 w 116"/>
                <a:gd name="T49" fmla="*/ 47 h 135"/>
                <a:gd name="T50" fmla="*/ 13 w 116"/>
                <a:gd name="T51" fmla="*/ 84 h 135"/>
                <a:gd name="T52" fmla="*/ 29 w 116"/>
                <a:gd name="T53" fmla="*/ 124 h 135"/>
                <a:gd name="T54" fmla="*/ 29 w 116"/>
                <a:gd name="T55" fmla="*/ 135 h 135"/>
                <a:gd name="T56" fmla="*/ 87 w 116"/>
                <a:gd name="T57" fmla="*/ 135 h 135"/>
                <a:gd name="T58" fmla="*/ 87 w 116"/>
                <a:gd name="T59" fmla="*/ 124 h 135"/>
                <a:gd name="T60" fmla="*/ 103 w 116"/>
                <a:gd name="T61" fmla="*/ 84 h 135"/>
                <a:gd name="T62" fmla="*/ 115 w 116"/>
                <a:gd name="T63" fmla="*/ 47 h 135"/>
                <a:gd name="T64" fmla="*/ 102 w 116"/>
                <a:gd name="T65" fmla="*/ 17 h 135"/>
                <a:gd name="T66" fmla="*/ 59 w 116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5"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73" y="9"/>
                    <a:pt x="88" y="15"/>
                    <a:pt x="96" y="22"/>
                  </a:cubicBezTo>
                  <a:cubicBezTo>
                    <a:pt x="103" y="30"/>
                    <a:pt x="108" y="39"/>
                    <a:pt x="107" y="47"/>
                  </a:cubicBezTo>
                  <a:cubicBezTo>
                    <a:pt x="107" y="62"/>
                    <a:pt x="102" y="71"/>
                    <a:pt x="97" y="78"/>
                  </a:cubicBezTo>
                  <a:cubicBezTo>
                    <a:pt x="97" y="79"/>
                    <a:pt x="96" y="79"/>
                    <a:pt x="96" y="80"/>
                  </a:cubicBezTo>
                  <a:cubicBezTo>
                    <a:pt x="84" y="99"/>
                    <a:pt x="79" y="114"/>
                    <a:pt x="79" y="124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4"/>
                    <a:pt x="31" y="99"/>
                    <a:pt x="20" y="80"/>
                  </a:cubicBezTo>
                  <a:cubicBezTo>
                    <a:pt x="19" y="79"/>
                    <a:pt x="19" y="79"/>
                    <a:pt x="18" y="78"/>
                  </a:cubicBezTo>
                  <a:cubicBezTo>
                    <a:pt x="14" y="71"/>
                    <a:pt x="9" y="62"/>
                    <a:pt x="8" y="47"/>
                  </a:cubicBezTo>
                  <a:cubicBezTo>
                    <a:pt x="8" y="39"/>
                    <a:pt x="12" y="30"/>
                    <a:pt x="20" y="22"/>
                  </a:cubicBezTo>
                  <a:cubicBezTo>
                    <a:pt x="27" y="15"/>
                    <a:pt x="43" y="9"/>
                    <a:pt x="57" y="8"/>
                  </a:cubicBezTo>
                  <a:cubicBezTo>
                    <a:pt x="58" y="8"/>
                    <a:pt x="58" y="8"/>
                    <a:pt x="58" y="8"/>
                  </a:cubicBezTo>
                  <a:moveTo>
                    <a:pt x="59" y="0"/>
                  </a:move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1"/>
                    <a:pt x="23" y="8"/>
                    <a:pt x="14" y="17"/>
                  </a:cubicBezTo>
                  <a:cubicBezTo>
                    <a:pt x="5" y="26"/>
                    <a:pt x="0" y="37"/>
                    <a:pt x="0" y="47"/>
                  </a:cubicBezTo>
                  <a:cubicBezTo>
                    <a:pt x="1" y="66"/>
                    <a:pt x="8" y="77"/>
                    <a:pt x="13" y="84"/>
                  </a:cubicBezTo>
                  <a:cubicBezTo>
                    <a:pt x="21" y="97"/>
                    <a:pt x="29" y="113"/>
                    <a:pt x="29" y="124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3"/>
                    <a:pt x="95" y="97"/>
                    <a:pt x="103" y="84"/>
                  </a:cubicBezTo>
                  <a:cubicBezTo>
                    <a:pt x="107" y="77"/>
                    <a:pt x="115" y="66"/>
                    <a:pt x="115" y="47"/>
                  </a:cubicBezTo>
                  <a:cubicBezTo>
                    <a:pt x="116" y="37"/>
                    <a:pt x="111" y="26"/>
                    <a:pt x="102" y="17"/>
                  </a:cubicBezTo>
                  <a:cubicBezTo>
                    <a:pt x="93" y="8"/>
                    <a:pt x="76" y="1"/>
                    <a:pt x="5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BADEF3C4-3200-0F45-81FE-A74A1E48C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600" y="3341672"/>
              <a:ext cx="203200" cy="146050"/>
            </a:xfrm>
            <a:custGeom>
              <a:avLst/>
              <a:gdLst>
                <a:gd name="T0" fmla="*/ 56 w 61"/>
                <a:gd name="T1" fmla="*/ 4 h 44"/>
                <a:gd name="T2" fmla="*/ 57 w 61"/>
                <a:gd name="T3" fmla="*/ 5 h 44"/>
                <a:gd name="T4" fmla="*/ 56 w 61"/>
                <a:gd name="T5" fmla="*/ 7 h 44"/>
                <a:gd name="T6" fmla="*/ 45 w 61"/>
                <a:gd name="T7" fmla="*/ 8 h 44"/>
                <a:gd name="T8" fmla="*/ 54 w 61"/>
                <a:gd name="T9" fmla="*/ 14 h 44"/>
                <a:gd name="T10" fmla="*/ 55 w 61"/>
                <a:gd name="T11" fmla="*/ 15 h 44"/>
                <a:gd name="T12" fmla="*/ 54 w 61"/>
                <a:gd name="T13" fmla="*/ 17 h 44"/>
                <a:gd name="T14" fmla="*/ 53 w 61"/>
                <a:gd name="T15" fmla="*/ 17 h 44"/>
                <a:gd name="T16" fmla="*/ 43 w 61"/>
                <a:gd name="T17" fmla="*/ 17 h 44"/>
                <a:gd name="T18" fmla="*/ 50 w 61"/>
                <a:gd name="T19" fmla="*/ 24 h 44"/>
                <a:gd name="T20" fmla="*/ 50 w 61"/>
                <a:gd name="T21" fmla="*/ 24 h 44"/>
                <a:gd name="T22" fmla="*/ 50 w 61"/>
                <a:gd name="T23" fmla="*/ 25 h 44"/>
                <a:gd name="T24" fmla="*/ 49 w 61"/>
                <a:gd name="T25" fmla="*/ 25 h 44"/>
                <a:gd name="T26" fmla="*/ 47 w 61"/>
                <a:gd name="T27" fmla="*/ 25 h 44"/>
                <a:gd name="T28" fmla="*/ 46 w 61"/>
                <a:gd name="T29" fmla="*/ 27 h 44"/>
                <a:gd name="T30" fmla="*/ 38 w 61"/>
                <a:gd name="T31" fmla="*/ 40 h 44"/>
                <a:gd name="T32" fmla="*/ 24 w 61"/>
                <a:gd name="T33" fmla="*/ 40 h 44"/>
                <a:gd name="T34" fmla="*/ 16 w 61"/>
                <a:gd name="T35" fmla="*/ 27 h 44"/>
                <a:gd name="T36" fmla="*/ 15 w 61"/>
                <a:gd name="T37" fmla="*/ 25 h 44"/>
                <a:gd name="T38" fmla="*/ 12 w 61"/>
                <a:gd name="T39" fmla="*/ 25 h 44"/>
                <a:gd name="T40" fmla="*/ 11 w 61"/>
                <a:gd name="T41" fmla="*/ 25 h 44"/>
                <a:gd name="T42" fmla="*/ 11 w 61"/>
                <a:gd name="T43" fmla="*/ 24 h 44"/>
                <a:gd name="T44" fmla="*/ 11 w 61"/>
                <a:gd name="T45" fmla="*/ 24 h 44"/>
                <a:gd name="T46" fmla="*/ 18 w 61"/>
                <a:gd name="T47" fmla="*/ 17 h 44"/>
                <a:gd name="T48" fmla="*/ 8 w 61"/>
                <a:gd name="T49" fmla="*/ 17 h 44"/>
                <a:gd name="T50" fmla="*/ 7 w 61"/>
                <a:gd name="T51" fmla="*/ 17 h 44"/>
                <a:gd name="T52" fmla="*/ 7 w 61"/>
                <a:gd name="T53" fmla="*/ 15 h 44"/>
                <a:gd name="T54" fmla="*/ 7 w 61"/>
                <a:gd name="T55" fmla="*/ 14 h 44"/>
                <a:gd name="T56" fmla="*/ 17 w 61"/>
                <a:gd name="T57" fmla="*/ 8 h 44"/>
                <a:gd name="T58" fmla="*/ 5 w 61"/>
                <a:gd name="T59" fmla="*/ 7 h 44"/>
                <a:gd name="T60" fmla="*/ 4 w 61"/>
                <a:gd name="T61" fmla="*/ 5 h 44"/>
                <a:gd name="T62" fmla="*/ 6 w 61"/>
                <a:gd name="T63" fmla="*/ 4 h 44"/>
                <a:gd name="T64" fmla="*/ 56 w 61"/>
                <a:gd name="T65" fmla="*/ 4 h 44"/>
                <a:gd name="T66" fmla="*/ 56 w 61"/>
                <a:gd name="T67" fmla="*/ 0 h 44"/>
                <a:gd name="T68" fmla="*/ 6 w 61"/>
                <a:gd name="T69" fmla="*/ 0 h 44"/>
                <a:gd name="T70" fmla="*/ 0 w 61"/>
                <a:gd name="T71" fmla="*/ 5 h 44"/>
                <a:gd name="T72" fmla="*/ 5 w 61"/>
                <a:gd name="T73" fmla="*/ 10 h 44"/>
                <a:gd name="T74" fmla="*/ 3 w 61"/>
                <a:gd name="T75" fmla="*/ 15 h 44"/>
                <a:gd name="T76" fmla="*/ 7 w 61"/>
                <a:gd name="T77" fmla="*/ 21 h 44"/>
                <a:gd name="T78" fmla="*/ 8 w 61"/>
                <a:gd name="T79" fmla="*/ 21 h 44"/>
                <a:gd name="T80" fmla="*/ 7 w 61"/>
                <a:gd name="T81" fmla="*/ 24 h 44"/>
                <a:gd name="T82" fmla="*/ 11 w 61"/>
                <a:gd name="T83" fmla="*/ 29 h 44"/>
                <a:gd name="T84" fmla="*/ 12 w 61"/>
                <a:gd name="T85" fmla="*/ 29 h 44"/>
                <a:gd name="T86" fmla="*/ 21 w 61"/>
                <a:gd name="T87" fmla="*/ 44 h 44"/>
                <a:gd name="T88" fmla="*/ 40 w 61"/>
                <a:gd name="T89" fmla="*/ 44 h 44"/>
                <a:gd name="T90" fmla="*/ 49 w 61"/>
                <a:gd name="T91" fmla="*/ 29 h 44"/>
                <a:gd name="T92" fmla="*/ 50 w 61"/>
                <a:gd name="T93" fmla="*/ 29 h 44"/>
                <a:gd name="T94" fmla="*/ 54 w 61"/>
                <a:gd name="T95" fmla="*/ 24 h 44"/>
                <a:gd name="T96" fmla="*/ 53 w 61"/>
                <a:gd name="T97" fmla="*/ 21 h 44"/>
                <a:gd name="T98" fmla="*/ 54 w 61"/>
                <a:gd name="T99" fmla="*/ 21 h 44"/>
                <a:gd name="T100" fmla="*/ 59 w 61"/>
                <a:gd name="T101" fmla="*/ 15 h 44"/>
                <a:gd name="T102" fmla="*/ 57 w 61"/>
                <a:gd name="T103" fmla="*/ 10 h 44"/>
                <a:gd name="T104" fmla="*/ 61 w 61"/>
                <a:gd name="T105" fmla="*/ 5 h 44"/>
                <a:gd name="T106" fmla="*/ 56 w 61"/>
                <a:gd name="T10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4">
                  <a:moveTo>
                    <a:pt x="56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5"/>
                    <a:pt x="55" y="15"/>
                  </a:cubicBezTo>
                  <a:cubicBezTo>
                    <a:pt x="55" y="16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8"/>
                    <a:pt x="5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3"/>
                    <a:pt x="7" y="24"/>
                  </a:cubicBezTo>
                  <a:cubicBezTo>
                    <a:pt x="7" y="27"/>
                    <a:pt x="9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3" y="29"/>
                    <a:pt x="54" y="27"/>
                    <a:pt x="54" y="24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1"/>
                    <a:pt x="59" y="18"/>
                    <a:pt x="59" y="15"/>
                  </a:cubicBezTo>
                  <a:cubicBezTo>
                    <a:pt x="59" y="13"/>
                    <a:pt x="58" y="11"/>
                    <a:pt x="57" y="10"/>
                  </a:cubicBezTo>
                  <a:cubicBezTo>
                    <a:pt x="59" y="10"/>
                    <a:pt x="61" y="8"/>
                    <a:pt x="61" y="5"/>
                  </a:cubicBezTo>
                  <a:cubicBezTo>
                    <a:pt x="61" y="3"/>
                    <a:pt x="59" y="0"/>
                    <a:pt x="5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F8030560-626F-4A4D-BBDE-1DE07E68E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1" y="2630488"/>
              <a:ext cx="0" cy="114300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66F1746E-FCF5-8B40-99C4-C5864283B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3613" y="2884488"/>
              <a:ext cx="100013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209EFF51-200E-5343-9E71-A27AA5B21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5601" y="2884488"/>
              <a:ext cx="103188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4B3FC922-89E4-0840-9D3D-9E312AA6F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56488" y="2697163"/>
              <a:ext cx="63500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214EFE92-157E-C845-BEFB-6B7AB2DD7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2413" y="2697163"/>
              <a:ext cx="60325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7852880-D7A1-6343-878B-9F8A4FE98D93}"/>
              </a:ext>
            </a:extLst>
          </p:cNvPr>
          <p:cNvGrpSpPr/>
          <p:nvPr/>
        </p:nvGrpSpPr>
        <p:grpSpPr>
          <a:xfrm>
            <a:off x="7122628" y="1942331"/>
            <a:ext cx="378246" cy="423752"/>
            <a:chOff x="7313613" y="2630488"/>
            <a:chExt cx="765176" cy="857234"/>
          </a:xfrm>
        </p:grpSpPr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0EF14BAC-9381-1B4A-8041-2DB89F66F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4113" y="2873375"/>
              <a:ext cx="385763" cy="449263"/>
            </a:xfrm>
            <a:custGeom>
              <a:avLst/>
              <a:gdLst>
                <a:gd name="T0" fmla="*/ 58 w 116"/>
                <a:gd name="T1" fmla="*/ 8 h 135"/>
                <a:gd name="T2" fmla="*/ 58 w 116"/>
                <a:gd name="T3" fmla="*/ 8 h 135"/>
                <a:gd name="T4" fmla="*/ 58 w 116"/>
                <a:gd name="T5" fmla="*/ 8 h 135"/>
                <a:gd name="T6" fmla="*/ 58 w 116"/>
                <a:gd name="T7" fmla="*/ 8 h 135"/>
                <a:gd name="T8" fmla="*/ 59 w 116"/>
                <a:gd name="T9" fmla="*/ 8 h 135"/>
                <a:gd name="T10" fmla="*/ 96 w 116"/>
                <a:gd name="T11" fmla="*/ 22 h 135"/>
                <a:gd name="T12" fmla="*/ 107 w 116"/>
                <a:gd name="T13" fmla="*/ 47 h 135"/>
                <a:gd name="T14" fmla="*/ 97 w 116"/>
                <a:gd name="T15" fmla="*/ 78 h 135"/>
                <a:gd name="T16" fmla="*/ 96 w 116"/>
                <a:gd name="T17" fmla="*/ 80 h 135"/>
                <a:gd name="T18" fmla="*/ 79 w 116"/>
                <a:gd name="T19" fmla="*/ 124 h 135"/>
                <a:gd name="T20" fmla="*/ 79 w 116"/>
                <a:gd name="T21" fmla="*/ 127 h 135"/>
                <a:gd name="T22" fmla="*/ 37 w 116"/>
                <a:gd name="T23" fmla="*/ 127 h 135"/>
                <a:gd name="T24" fmla="*/ 37 w 116"/>
                <a:gd name="T25" fmla="*/ 124 h 135"/>
                <a:gd name="T26" fmla="*/ 20 w 116"/>
                <a:gd name="T27" fmla="*/ 80 h 135"/>
                <a:gd name="T28" fmla="*/ 18 w 116"/>
                <a:gd name="T29" fmla="*/ 78 h 135"/>
                <a:gd name="T30" fmla="*/ 8 w 116"/>
                <a:gd name="T31" fmla="*/ 47 h 135"/>
                <a:gd name="T32" fmla="*/ 20 w 116"/>
                <a:gd name="T33" fmla="*/ 22 h 135"/>
                <a:gd name="T34" fmla="*/ 57 w 116"/>
                <a:gd name="T35" fmla="*/ 8 h 135"/>
                <a:gd name="T36" fmla="*/ 58 w 116"/>
                <a:gd name="T37" fmla="*/ 8 h 135"/>
                <a:gd name="T38" fmla="*/ 59 w 116"/>
                <a:gd name="T39" fmla="*/ 0 h 135"/>
                <a:gd name="T40" fmla="*/ 58 w 116"/>
                <a:gd name="T41" fmla="*/ 0 h 135"/>
                <a:gd name="T42" fmla="*/ 57 w 116"/>
                <a:gd name="T43" fmla="*/ 0 h 135"/>
                <a:gd name="T44" fmla="*/ 57 w 116"/>
                <a:gd name="T45" fmla="*/ 0 h 135"/>
                <a:gd name="T46" fmla="*/ 14 w 116"/>
                <a:gd name="T47" fmla="*/ 17 h 135"/>
                <a:gd name="T48" fmla="*/ 0 w 116"/>
                <a:gd name="T49" fmla="*/ 47 h 135"/>
                <a:gd name="T50" fmla="*/ 13 w 116"/>
                <a:gd name="T51" fmla="*/ 84 h 135"/>
                <a:gd name="T52" fmla="*/ 29 w 116"/>
                <a:gd name="T53" fmla="*/ 124 h 135"/>
                <a:gd name="T54" fmla="*/ 29 w 116"/>
                <a:gd name="T55" fmla="*/ 135 h 135"/>
                <a:gd name="T56" fmla="*/ 87 w 116"/>
                <a:gd name="T57" fmla="*/ 135 h 135"/>
                <a:gd name="T58" fmla="*/ 87 w 116"/>
                <a:gd name="T59" fmla="*/ 124 h 135"/>
                <a:gd name="T60" fmla="*/ 103 w 116"/>
                <a:gd name="T61" fmla="*/ 84 h 135"/>
                <a:gd name="T62" fmla="*/ 115 w 116"/>
                <a:gd name="T63" fmla="*/ 47 h 135"/>
                <a:gd name="T64" fmla="*/ 102 w 116"/>
                <a:gd name="T65" fmla="*/ 17 h 135"/>
                <a:gd name="T66" fmla="*/ 59 w 116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5"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73" y="9"/>
                    <a:pt x="88" y="15"/>
                    <a:pt x="96" y="22"/>
                  </a:cubicBezTo>
                  <a:cubicBezTo>
                    <a:pt x="103" y="30"/>
                    <a:pt x="108" y="39"/>
                    <a:pt x="107" y="47"/>
                  </a:cubicBezTo>
                  <a:cubicBezTo>
                    <a:pt x="107" y="62"/>
                    <a:pt x="102" y="71"/>
                    <a:pt x="97" y="78"/>
                  </a:cubicBezTo>
                  <a:cubicBezTo>
                    <a:pt x="97" y="79"/>
                    <a:pt x="96" y="79"/>
                    <a:pt x="96" y="80"/>
                  </a:cubicBezTo>
                  <a:cubicBezTo>
                    <a:pt x="84" y="99"/>
                    <a:pt x="79" y="114"/>
                    <a:pt x="79" y="124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4"/>
                    <a:pt x="31" y="99"/>
                    <a:pt x="20" y="80"/>
                  </a:cubicBezTo>
                  <a:cubicBezTo>
                    <a:pt x="19" y="79"/>
                    <a:pt x="19" y="79"/>
                    <a:pt x="18" y="78"/>
                  </a:cubicBezTo>
                  <a:cubicBezTo>
                    <a:pt x="14" y="71"/>
                    <a:pt x="9" y="62"/>
                    <a:pt x="8" y="47"/>
                  </a:cubicBezTo>
                  <a:cubicBezTo>
                    <a:pt x="8" y="39"/>
                    <a:pt x="12" y="30"/>
                    <a:pt x="20" y="22"/>
                  </a:cubicBezTo>
                  <a:cubicBezTo>
                    <a:pt x="27" y="15"/>
                    <a:pt x="43" y="9"/>
                    <a:pt x="57" y="8"/>
                  </a:cubicBezTo>
                  <a:cubicBezTo>
                    <a:pt x="58" y="8"/>
                    <a:pt x="58" y="8"/>
                    <a:pt x="58" y="8"/>
                  </a:cubicBezTo>
                  <a:moveTo>
                    <a:pt x="59" y="0"/>
                  </a:move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1"/>
                    <a:pt x="23" y="8"/>
                    <a:pt x="14" y="17"/>
                  </a:cubicBezTo>
                  <a:cubicBezTo>
                    <a:pt x="5" y="26"/>
                    <a:pt x="0" y="37"/>
                    <a:pt x="0" y="47"/>
                  </a:cubicBezTo>
                  <a:cubicBezTo>
                    <a:pt x="1" y="66"/>
                    <a:pt x="8" y="77"/>
                    <a:pt x="13" y="84"/>
                  </a:cubicBezTo>
                  <a:cubicBezTo>
                    <a:pt x="21" y="97"/>
                    <a:pt x="29" y="113"/>
                    <a:pt x="29" y="124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3"/>
                    <a:pt x="95" y="97"/>
                    <a:pt x="103" y="84"/>
                  </a:cubicBezTo>
                  <a:cubicBezTo>
                    <a:pt x="107" y="77"/>
                    <a:pt x="115" y="66"/>
                    <a:pt x="115" y="47"/>
                  </a:cubicBezTo>
                  <a:cubicBezTo>
                    <a:pt x="116" y="37"/>
                    <a:pt x="111" y="26"/>
                    <a:pt x="102" y="17"/>
                  </a:cubicBezTo>
                  <a:cubicBezTo>
                    <a:pt x="93" y="8"/>
                    <a:pt x="76" y="1"/>
                    <a:pt x="5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C61E4ECD-E096-C641-B290-3681A7C10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600" y="3341672"/>
              <a:ext cx="203200" cy="146050"/>
            </a:xfrm>
            <a:custGeom>
              <a:avLst/>
              <a:gdLst>
                <a:gd name="T0" fmla="*/ 56 w 61"/>
                <a:gd name="T1" fmla="*/ 4 h 44"/>
                <a:gd name="T2" fmla="*/ 57 w 61"/>
                <a:gd name="T3" fmla="*/ 5 h 44"/>
                <a:gd name="T4" fmla="*/ 56 w 61"/>
                <a:gd name="T5" fmla="*/ 7 h 44"/>
                <a:gd name="T6" fmla="*/ 45 w 61"/>
                <a:gd name="T7" fmla="*/ 8 h 44"/>
                <a:gd name="T8" fmla="*/ 54 w 61"/>
                <a:gd name="T9" fmla="*/ 14 h 44"/>
                <a:gd name="T10" fmla="*/ 55 w 61"/>
                <a:gd name="T11" fmla="*/ 15 h 44"/>
                <a:gd name="T12" fmla="*/ 54 w 61"/>
                <a:gd name="T13" fmla="*/ 17 h 44"/>
                <a:gd name="T14" fmla="*/ 53 w 61"/>
                <a:gd name="T15" fmla="*/ 17 h 44"/>
                <a:gd name="T16" fmla="*/ 43 w 61"/>
                <a:gd name="T17" fmla="*/ 17 h 44"/>
                <a:gd name="T18" fmla="*/ 50 w 61"/>
                <a:gd name="T19" fmla="*/ 24 h 44"/>
                <a:gd name="T20" fmla="*/ 50 w 61"/>
                <a:gd name="T21" fmla="*/ 24 h 44"/>
                <a:gd name="T22" fmla="*/ 50 w 61"/>
                <a:gd name="T23" fmla="*/ 25 h 44"/>
                <a:gd name="T24" fmla="*/ 49 w 61"/>
                <a:gd name="T25" fmla="*/ 25 h 44"/>
                <a:gd name="T26" fmla="*/ 47 w 61"/>
                <a:gd name="T27" fmla="*/ 25 h 44"/>
                <a:gd name="T28" fmla="*/ 46 w 61"/>
                <a:gd name="T29" fmla="*/ 27 h 44"/>
                <a:gd name="T30" fmla="*/ 38 w 61"/>
                <a:gd name="T31" fmla="*/ 40 h 44"/>
                <a:gd name="T32" fmla="*/ 24 w 61"/>
                <a:gd name="T33" fmla="*/ 40 h 44"/>
                <a:gd name="T34" fmla="*/ 16 w 61"/>
                <a:gd name="T35" fmla="*/ 27 h 44"/>
                <a:gd name="T36" fmla="*/ 15 w 61"/>
                <a:gd name="T37" fmla="*/ 25 h 44"/>
                <a:gd name="T38" fmla="*/ 12 w 61"/>
                <a:gd name="T39" fmla="*/ 25 h 44"/>
                <a:gd name="T40" fmla="*/ 11 w 61"/>
                <a:gd name="T41" fmla="*/ 25 h 44"/>
                <a:gd name="T42" fmla="*/ 11 w 61"/>
                <a:gd name="T43" fmla="*/ 24 h 44"/>
                <a:gd name="T44" fmla="*/ 11 w 61"/>
                <a:gd name="T45" fmla="*/ 24 h 44"/>
                <a:gd name="T46" fmla="*/ 18 w 61"/>
                <a:gd name="T47" fmla="*/ 17 h 44"/>
                <a:gd name="T48" fmla="*/ 8 w 61"/>
                <a:gd name="T49" fmla="*/ 17 h 44"/>
                <a:gd name="T50" fmla="*/ 7 w 61"/>
                <a:gd name="T51" fmla="*/ 17 h 44"/>
                <a:gd name="T52" fmla="*/ 7 w 61"/>
                <a:gd name="T53" fmla="*/ 15 h 44"/>
                <a:gd name="T54" fmla="*/ 7 w 61"/>
                <a:gd name="T55" fmla="*/ 14 h 44"/>
                <a:gd name="T56" fmla="*/ 17 w 61"/>
                <a:gd name="T57" fmla="*/ 8 h 44"/>
                <a:gd name="T58" fmla="*/ 5 w 61"/>
                <a:gd name="T59" fmla="*/ 7 h 44"/>
                <a:gd name="T60" fmla="*/ 4 w 61"/>
                <a:gd name="T61" fmla="*/ 5 h 44"/>
                <a:gd name="T62" fmla="*/ 6 w 61"/>
                <a:gd name="T63" fmla="*/ 4 h 44"/>
                <a:gd name="T64" fmla="*/ 56 w 61"/>
                <a:gd name="T65" fmla="*/ 4 h 44"/>
                <a:gd name="T66" fmla="*/ 56 w 61"/>
                <a:gd name="T67" fmla="*/ 0 h 44"/>
                <a:gd name="T68" fmla="*/ 6 w 61"/>
                <a:gd name="T69" fmla="*/ 0 h 44"/>
                <a:gd name="T70" fmla="*/ 0 w 61"/>
                <a:gd name="T71" fmla="*/ 5 h 44"/>
                <a:gd name="T72" fmla="*/ 5 w 61"/>
                <a:gd name="T73" fmla="*/ 10 h 44"/>
                <a:gd name="T74" fmla="*/ 3 w 61"/>
                <a:gd name="T75" fmla="*/ 15 h 44"/>
                <a:gd name="T76" fmla="*/ 7 w 61"/>
                <a:gd name="T77" fmla="*/ 21 h 44"/>
                <a:gd name="T78" fmla="*/ 8 w 61"/>
                <a:gd name="T79" fmla="*/ 21 h 44"/>
                <a:gd name="T80" fmla="*/ 7 w 61"/>
                <a:gd name="T81" fmla="*/ 24 h 44"/>
                <a:gd name="T82" fmla="*/ 11 w 61"/>
                <a:gd name="T83" fmla="*/ 29 h 44"/>
                <a:gd name="T84" fmla="*/ 12 w 61"/>
                <a:gd name="T85" fmla="*/ 29 h 44"/>
                <a:gd name="T86" fmla="*/ 21 w 61"/>
                <a:gd name="T87" fmla="*/ 44 h 44"/>
                <a:gd name="T88" fmla="*/ 40 w 61"/>
                <a:gd name="T89" fmla="*/ 44 h 44"/>
                <a:gd name="T90" fmla="*/ 49 w 61"/>
                <a:gd name="T91" fmla="*/ 29 h 44"/>
                <a:gd name="T92" fmla="*/ 50 w 61"/>
                <a:gd name="T93" fmla="*/ 29 h 44"/>
                <a:gd name="T94" fmla="*/ 54 w 61"/>
                <a:gd name="T95" fmla="*/ 24 h 44"/>
                <a:gd name="T96" fmla="*/ 53 w 61"/>
                <a:gd name="T97" fmla="*/ 21 h 44"/>
                <a:gd name="T98" fmla="*/ 54 w 61"/>
                <a:gd name="T99" fmla="*/ 21 h 44"/>
                <a:gd name="T100" fmla="*/ 59 w 61"/>
                <a:gd name="T101" fmla="*/ 15 h 44"/>
                <a:gd name="T102" fmla="*/ 57 w 61"/>
                <a:gd name="T103" fmla="*/ 10 h 44"/>
                <a:gd name="T104" fmla="*/ 61 w 61"/>
                <a:gd name="T105" fmla="*/ 5 h 44"/>
                <a:gd name="T106" fmla="*/ 56 w 61"/>
                <a:gd name="T10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4">
                  <a:moveTo>
                    <a:pt x="56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5"/>
                    <a:pt x="55" y="15"/>
                  </a:cubicBezTo>
                  <a:cubicBezTo>
                    <a:pt x="55" y="16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8"/>
                    <a:pt x="5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3"/>
                    <a:pt x="7" y="24"/>
                  </a:cubicBezTo>
                  <a:cubicBezTo>
                    <a:pt x="7" y="27"/>
                    <a:pt x="9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3" y="29"/>
                    <a:pt x="54" y="27"/>
                    <a:pt x="54" y="24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1"/>
                    <a:pt x="59" y="18"/>
                    <a:pt x="59" y="15"/>
                  </a:cubicBezTo>
                  <a:cubicBezTo>
                    <a:pt x="59" y="13"/>
                    <a:pt x="58" y="11"/>
                    <a:pt x="57" y="10"/>
                  </a:cubicBezTo>
                  <a:cubicBezTo>
                    <a:pt x="59" y="10"/>
                    <a:pt x="61" y="8"/>
                    <a:pt x="61" y="5"/>
                  </a:cubicBezTo>
                  <a:cubicBezTo>
                    <a:pt x="61" y="3"/>
                    <a:pt x="59" y="0"/>
                    <a:pt x="5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A9DCB149-C7B1-974E-A221-E1002DD60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1" y="2630488"/>
              <a:ext cx="0" cy="114300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068EE199-9EB6-B64A-B9DB-045834281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3613" y="2884488"/>
              <a:ext cx="100013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4625D2E-1186-D04C-A9E6-C3F78861D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5601" y="2884488"/>
              <a:ext cx="103188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8BD007DD-9111-6B47-845C-4287EB259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56488" y="2697163"/>
              <a:ext cx="63500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AB03308B-3ADE-1044-A29D-45AC0332E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2413" y="2697163"/>
              <a:ext cx="60325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075D96F-343D-E249-AA7D-48EEA86DD5D7}"/>
              </a:ext>
            </a:extLst>
          </p:cNvPr>
          <p:cNvGrpSpPr/>
          <p:nvPr/>
        </p:nvGrpSpPr>
        <p:grpSpPr>
          <a:xfrm>
            <a:off x="1153923" y="5150492"/>
            <a:ext cx="378246" cy="423752"/>
            <a:chOff x="7313613" y="2630488"/>
            <a:chExt cx="765176" cy="857234"/>
          </a:xfrm>
        </p:grpSpPr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4023040-A161-EA42-A33A-3DC936BFE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4113" y="2873375"/>
              <a:ext cx="385763" cy="449263"/>
            </a:xfrm>
            <a:custGeom>
              <a:avLst/>
              <a:gdLst>
                <a:gd name="T0" fmla="*/ 58 w 116"/>
                <a:gd name="T1" fmla="*/ 8 h 135"/>
                <a:gd name="T2" fmla="*/ 58 w 116"/>
                <a:gd name="T3" fmla="*/ 8 h 135"/>
                <a:gd name="T4" fmla="*/ 58 w 116"/>
                <a:gd name="T5" fmla="*/ 8 h 135"/>
                <a:gd name="T6" fmla="*/ 58 w 116"/>
                <a:gd name="T7" fmla="*/ 8 h 135"/>
                <a:gd name="T8" fmla="*/ 59 w 116"/>
                <a:gd name="T9" fmla="*/ 8 h 135"/>
                <a:gd name="T10" fmla="*/ 96 w 116"/>
                <a:gd name="T11" fmla="*/ 22 h 135"/>
                <a:gd name="T12" fmla="*/ 107 w 116"/>
                <a:gd name="T13" fmla="*/ 47 h 135"/>
                <a:gd name="T14" fmla="*/ 97 w 116"/>
                <a:gd name="T15" fmla="*/ 78 h 135"/>
                <a:gd name="T16" fmla="*/ 96 w 116"/>
                <a:gd name="T17" fmla="*/ 80 h 135"/>
                <a:gd name="T18" fmla="*/ 79 w 116"/>
                <a:gd name="T19" fmla="*/ 124 h 135"/>
                <a:gd name="T20" fmla="*/ 79 w 116"/>
                <a:gd name="T21" fmla="*/ 127 h 135"/>
                <a:gd name="T22" fmla="*/ 37 w 116"/>
                <a:gd name="T23" fmla="*/ 127 h 135"/>
                <a:gd name="T24" fmla="*/ 37 w 116"/>
                <a:gd name="T25" fmla="*/ 124 h 135"/>
                <a:gd name="T26" fmla="*/ 20 w 116"/>
                <a:gd name="T27" fmla="*/ 80 h 135"/>
                <a:gd name="T28" fmla="*/ 18 w 116"/>
                <a:gd name="T29" fmla="*/ 78 h 135"/>
                <a:gd name="T30" fmla="*/ 8 w 116"/>
                <a:gd name="T31" fmla="*/ 47 h 135"/>
                <a:gd name="T32" fmla="*/ 20 w 116"/>
                <a:gd name="T33" fmla="*/ 22 h 135"/>
                <a:gd name="T34" fmla="*/ 57 w 116"/>
                <a:gd name="T35" fmla="*/ 8 h 135"/>
                <a:gd name="T36" fmla="*/ 58 w 116"/>
                <a:gd name="T37" fmla="*/ 8 h 135"/>
                <a:gd name="T38" fmla="*/ 59 w 116"/>
                <a:gd name="T39" fmla="*/ 0 h 135"/>
                <a:gd name="T40" fmla="*/ 58 w 116"/>
                <a:gd name="T41" fmla="*/ 0 h 135"/>
                <a:gd name="T42" fmla="*/ 57 w 116"/>
                <a:gd name="T43" fmla="*/ 0 h 135"/>
                <a:gd name="T44" fmla="*/ 57 w 116"/>
                <a:gd name="T45" fmla="*/ 0 h 135"/>
                <a:gd name="T46" fmla="*/ 14 w 116"/>
                <a:gd name="T47" fmla="*/ 17 h 135"/>
                <a:gd name="T48" fmla="*/ 0 w 116"/>
                <a:gd name="T49" fmla="*/ 47 h 135"/>
                <a:gd name="T50" fmla="*/ 13 w 116"/>
                <a:gd name="T51" fmla="*/ 84 h 135"/>
                <a:gd name="T52" fmla="*/ 29 w 116"/>
                <a:gd name="T53" fmla="*/ 124 h 135"/>
                <a:gd name="T54" fmla="*/ 29 w 116"/>
                <a:gd name="T55" fmla="*/ 135 h 135"/>
                <a:gd name="T56" fmla="*/ 87 w 116"/>
                <a:gd name="T57" fmla="*/ 135 h 135"/>
                <a:gd name="T58" fmla="*/ 87 w 116"/>
                <a:gd name="T59" fmla="*/ 124 h 135"/>
                <a:gd name="T60" fmla="*/ 103 w 116"/>
                <a:gd name="T61" fmla="*/ 84 h 135"/>
                <a:gd name="T62" fmla="*/ 115 w 116"/>
                <a:gd name="T63" fmla="*/ 47 h 135"/>
                <a:gd name="T64" fmla="*/ 102 w 116"/>
                <a:gd name="T65" fmla="*/ 17 h 135"/>
                <a:gd name="T66" fmla="*/ 59 w 116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5"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73" y="9"/>
                    <a:pt x="88" y="15"/>
                    <a:pt x="96" y="22"/>
                  </a:cubicBezTo>
                  <a:cubicBezTo>
                    <a:pt x="103" y="30"/>
                    <a:pt x="108" y="39"/>
                    <a:pt x="107" y="47"/>
                  </a:cubicBezTo>
                  <a:cubicBezTo>
                    <a:pt x="107" y="62"/>
                    <a:pt x="102" y="71"/>
                    <a:pt x="97" y="78"/>
                  </a:cubicBezTo>
                  <a:cubicBezTo>
                    <a:pt x="97" y="79"/>
                    <a:pt x="96" y="79"/>
                    <a:pt x="96" y="80"/>
                  </a:cubicBezTo>
                  <a:cubicBezTo>
                    <a:pt x="84" y="99"/>
                    <a:pt x="79" y="114"/>
                    <a:pt x="79" y="124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4"/>
                    <a:pt x="31" y="99"/>
                    <a:pt x="20" y="80"/>
                  </a:cubicBezTo>
                  <a:cubicBezTo>
                    <a:pt x="19" y="79"/>
                    <a:pt x="19" y="79"/>
                    <a:pt x="18" y="78"/>
                  </a:cubicBezTo>
                  <a:cubicBezTo>
                    <a:pt x="14" y="71"/>
                    <a:pt x="9" y="62"/>
                    <a:pt x="8" y="47"/>
                  </a:cubicBezTo>
                  <a:cubicBezTo>
                    <a:pt x="8" y="39"/>
                    <a:pt x="12" y="30"/>
                    <a:pt x="20" y="22"/>
                  </a:cubicBezTo>
                  <a:cubicBezTo>
                    <a:pt x="27" y="15"/>
                    <a:pt x="43" y="9"/>
                    <a:pt x="57" y="8"/>
                  </a:cubicBezTo>
                  <a:cubicBezTo>
                    <a:pt x="58" y="8"/>
                    <a:pt x="58" y="8"/>
                    <a:pt x="58" y="8"/>
                  </a:cubicBezTo>
                  <a:moveTo>
                    <a:pt x="59" y="0"/>
                  </a:move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1"/>
                    <a:pt x="23" y="8"/>
                    <a:pt x="14" y="17"/>
                  </a:cubicBezTo>
                  <a:cubicBezTo>
                    <a:pt x="5" y="26"/>
                    <a:pt x="0" y="37"/>
                    <a:pt x="0" y="47"/>
                  </a:cubicBezTo>
                  <a:cubicBezTo>
                    <a:pt x="1" y="66"/>
                    <a:pt x="8" y="77"/>
                    <a:pt x="13" y="84"/>
                  </a:cubicBezTo>
                  <a:cubicBezTo>
                    <a:pt x="21" y="97"/>
                    <a:pt x="29" y="113"/>
                    <a:pt x="29" y="124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3"/>
                    <a:pt x="95" y="97"/>
                    <a:pt x="103" y="84"/>
                  </a:cubicBezTo>
                  <a:cubicBezTo>
                    <a:pt x="107" y="77"/>
                    <a:pt x="115" y="66"/>
                    <a:pt x="115" y="47"/>
                  </a:cubicBezTo>
                  <a:cubicBezTo>
                    <a:pt x="116" y="37"/>
                    <a:pt x="111" y="26"/>
                    <a:pt x="102" y="17"/>
                  </a:cubicBezTo>
                  <a:cubicBezTo>
                    <a:pt x="93" y="8"/>
                    <a:pt x="76" y="1"/>
                    <a:pt x="5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5ED9F0A3-B3D9-844A-A61E-A72DBF5B7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600" y="3341672"/>
              <a:ext cx="203200" cy="146050"/>
            </a:xfrm>
            <a:custGeom>
              <a:avLst/>
              <a:gdLst>
                <a:gd name="T0" fmla="*/ 56 w 61"/>
                <a:gd name="T1" fmla="*/ 4 h 44"/>
                <a:gd name="T2" fmla="*/ 57 w 61"/>
                <a:gd name="T3" fmla="*/ 5 h 44"/>
                <a:gd name="T4" fmla="*/ 56 w 61"/>
                <a:gd name="T5" fmla="*/ 7 h 44"/>
                <a:gd name="T6" fmla="*/ 45 w 61"/>
                <a:gd name="T7" fmla="*/ 8 h 44"/>
                <a:gd name="T8" fmla="*/ 54 w 61"/>
                <a:gd name="T9" fmla="*/ 14 h 44"/>
                <a:gd name="T10" fmla="*/ 55 w 61"/>
                <a:gd name="T11" fmla="*/ 15 h 44"/>
                <a:gd name="T12" fmla="*/ 54 w 61"/>
                <a:gd name="T13" fmla="*/ 17 h 44"/>
                <a:gd name="T14" fmla="*/ 53 w 61"/>
                <a:gd name="T15" fmla="*/ 17 h 44"/>
                <a:gd name="T16" fmla="*/ 43 w 61"/>
                <a:gd name="T17" fmla="*/ 17 h 44"/>
                <a:gd name="T18" fmla="*/ 50 w 61"/>
                <a:gd name="T19" fmla="*/ 24 h 44"/>
                <a:gd name="T20" fmla="*/ 50 w 61"/>
                <a:gd name="T21" fmla="*/ 24 h 44"/>
                <a:gd name="T22" fmla="*/ 50 w 61"/>
                <a:gd name="T23" fmla="*/ 25 h 44"/>
                <a:gd name="T24" fmla="*/ 49 w 61"/>
                <a:gd name="T25" fmla="*/ 25 h 44"/>
                <a:gd name="T26" fmla="*/ 47 w 61"/>
                <a:gd name="T27" fmla="*/ 25 h 44"/>
                <a:gd name="T28" fmla="*/ 46 w 61"/>
                <a:gd name="T29" fmla="*/ 27 h 44"/>
                <a:gd name="T30" fmla="*/ 38 w 61"/>
                <a:gd name="T31" fmla="*/ 40 h 44"/>
                <a:gd name="T32" fmla="*/ 24 w 61"/>
                <a:gd name="T33" fmla="*/ 40 h 44"/>
                <a:gd name="T34" fmla="*/ 16 w 61"/>
                <a:gd name="T35" fmla="*/ 27 h 44"/>
                <a:gd name="T36" fmla="*/ 15 w 61"/>
                <a:gd name="T37" fmla="*/ 25 h 44"/>
                <a:gd name="T38" fmla="*/ 12 w 61"/>
                <a:gd name="T39" fmla="*/ 25 h 44"/>
                <a:gd name="T40" fmla="*/ 11 w 61"/>
                <a:gd name="T41" fmla="*/ 25 h 44"/>
                <a:gd name="T42" fmla="*/ 11 w 61"/>
                <a:gd name="T43" fmla="*/ 24 h 44"/>
                <a:gd name="T44" fmla="*/ 11 w 61"/>
                <a:gd name="T45" fmla="*/ 24 h 44"/>
                <a:gd name="T46" fmla="*/ 18 w 61"/>
                <a:gd name="T47" fmla="*/ 17 h 44"/>
                <a:gd name="T48" fmla="*/ 8 w 61"/>
                <a:gd name="T49" fmla="*/ 17 h 44"/>
                <a:gd name="T50" fmla="*/ 7 w 61"/>
                <a:gd name="T51" fmla="*/ 17 h 44"/>
                <a:gd name="T52" fmla="*/ 7 w 61"/>
                <a:gd name="T53" fmla="*/ 15 h 44"/>
                <a:gd name="T54" fmla="*/ 7 w 61"/>
                <a:gd name="T55" fmla="*/ 14 h 44"/>
                <a:gd name="T56" fmla="*/ 17 w 61"/>
                <a:gd name="T57" fmla="*/ 8 h 44"/>
                <a:gd name="T58" fmla="*/ 5 w 61"/>
                <a:gd name="T59" fmla="*/ 7 h 44"/>
                <a:gd name="T60" fmla="*/ 4 w 61"/>
                <a:gd name="T61" fmla="*/ 5 h 44"/>
                <a:gd name="T62" fmla="*/ 6 w 61"/>
                <a:gd name="T63" fmla="*/ 4 h 44"/>
                <a:gd name="T64" fmla="*/ 56 w 61"/>
                <a:gd name="T65" fmla="*/ 4 h 44"/>
                <a:gd name="T66" fmla="*/ 56 w 61"/>
                <a:gd name="T67" fmla="*/ 0 h 44"/>
                <a:gd name="T68" fmla="*/ 6 w 61"/>
                <a:gd name="T69" fmla="*/ 0 h 44"/>
                <a:gd name="T70" fmla="*/ 0 w 61"/>
                <a:gd name="T71" fmla="*/ 5 h 44"/>
                <a:gd name="T72" fmla="*/ 5 w 61"/>
                <a:gd name="T73" fmla="*/ 10 h 44"/>
                <a:gd name="T74" fmla="*/ 3 w 61"/>
                <a:gd name="T75" fmla="*/ 15 h 44"/>
                <a:gd name="T76" fmla="*/ 7 w 61"/>
                <a:gd name="T77" fmla="*/ 21 h 44"/>
                <a:gd name="T78" fmla="*/ 8 w 61"/>
                <a:gd name="T79" fmla="*/ 21 h 44"/>
                <a:gd name="T80" fmla="*/ 7 w 61"/>
                <a:gd name="T81" fmla="*/ 24 h 44"/>
                <a:gd name="T82" fmla="*/ 11 w 61"/>
                <a:gd name="T83" fmla="*/ 29 h 44"/>
                <a:gd name="T84" fmla="*/ 12 w 61"/>
                <a:gd name="T85" fmla="*/ 29 h 44"/>
                <a:gd name="T86" fmla="*/ 21 w 61"/>
                <a:gd name="T87" fmla="*/ 44 h 44"/>
                <a:gd name="T88" fmla="*/ 40 w 61"/>
                <a:gd name="T89" fmla="*/ 44 h 44"/>
                <a:gd name="T90" fmla="*/ 49 w 61"/>
                <a:gd name="T91" fmla="*/ 29 h 44"/>
                <a:gd name="T92" fmla="*/ 50 w 61"/>
                <a:gd name="T93" fmla="*/ 29 h 44"/>
                <a:gd name="T94" fmla="*/ 54 w 61"/>
                <a:gd name="T95" fmla="*/ 24 h 44"/>
                <a:gd name="T96" fmla="*/ 53 w 61"/>
                <a:gd name="T97" fmla="*/ 21 h 44"/>
                <a:gd name="T98" fmla="*/ 54 w 61"/>
                <a:gd name="T99" fmla="*/ 21 h 44"/>
                <a:gd name="T100" fmla="*/ 59 w 61"/>
                <a:gd name="T101" fmla="*/ 15 h 44"/>
                <a:gd name="T102" fmla="*/ 57 w 61"/>
                <a:gd name="T103" fmla="*/ 10 h 44"/>
                <a:gd name="T104" fmla="*/ 61 w 61"/>
                <a:gd name="T105" fmla="*/ 5 h 44"/>
                <a:gd name="T106" fmla="*/ 56 w 61"/>
                <a:gd name="T10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4">
                  <a:moveTo>
                    <a:pt x="56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5"/>
                    <a:pt x="55" y="15"/>
                  </a:cubicBezTo>
                  <a:cubicBezTo>
                    <a:pt x="55" y="16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8"/>
                    <a:pt x="5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3"/>
                    <a:pt x="7" y="24"/>
                  </a:cubicBezTo>
                  <a:cubicBezTo>
                    <a:pt x="7" y="27"/>
                    <a:pt x="9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3" y="29"/>
                    <a:pt x="54" y="27"/>
                    <a:pt x="54" y="24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1"/>
                    <a:pt x="59" y="18"/>
                    <a:pt x="59" y="15"/>
                  </a:cubicBezTo>
                  <a:cubicBezTo>
                    <a:pt x="59" y="13"/>
                    <a:pt x="58" y="11"/>
                    <a:pt x="57" y="10"/>
                  </a:cubicBezTo>
                  <a:cubicBezTo>
                    <a:pt x="59" y="10"/>
                    <a:pt x="61" y="8"/>
                    <a:pt x="61" y="5"/>
                  </a:cubicBezTo>
                  <a:cubicBezTo>
                    <a:pt x="61" y="3"/>
                    <a:pt x="59" y="0"/>
                    <a:pt x="5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44">
              <a:extLst>
                <a:ext uri="{FF2B5EF4-FFF2-40B4-BE49-F238E27FC236}">
                  <a16:creationId xmlns:a16="http://schemas.microsoft.com/office/drawing/2014/main" id="{019BCD68-5A7E-2542-B5CB-88C88CC53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1" y="2630488"/>
              <a:ext cx="0" cy="114300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45">
              <a:extLst>
                <a:ext uri="{FF2B5EF4-FFF2-40B4-BE49-F238E27FC236}">
                  <a16:creationId xmlns:a16="http://schemas.microsoft.com/office/drawing/2014/main" id="{9F5DBC4D-75BF-9243-A7B3-CF0ED5815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3613" y="2884488"/>
              <a:ext cx="100013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46">
              <a:extLst>
                <a:ext uri="{FF2B5EF4-FFF2-40B4-BE49-F238E27FC236}">
                  <a16:creationId xmlns:a16="http://schemas.microsoft.com/office/drawing/2014/main" id="{2A9FA73B-CCBB-BF4E-A2EB-29C39C351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5601" y="2884488"/>
              <a:ext cx="103188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47">
              <a:extLst>
                <a:ext uri="{FF2B5EF4-FFF2-40B4-BE49-F238E27FC236}">
                  <a16:creationId xmlns:a16="http://schemas.microsoft.com/office/drawing/2014/main" id="{D05E3F5D-328B-A54B-BD77-CC4445F86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56488" y="2697163"/>
              <a:ext cx="63500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5F54A540-293F-DB45-898C-7168435D2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2413" y="2697163"/>
              <a:ext cx="60325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C21B5C-136F-314C-AE1B-EE4683AEAD0A}"/>
              </a:ext>
            </a:extLst>
          </p:cNvPr>
          <p:cNvGrpSpPr/>
          <p:nvPr/>
        </p:nvGrpSpPr>
        <p:grpSpPr>
          <a:xfrm>
            <a:off x="1204601" y="1957398"/>
            <a:ext cx="378246" cy="423752"/>
            <a:chOff x="7313613" y="2630488"/>
            <a:chExt cx="765176" cy="857234"/>
          </a:xfrm>
        </p:grpSpPr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DB6353E9-F34F-5B4A-805F-91E5DDEF6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4113" y="2873375"/>
              <a:ext cx="385763" cy="449263"/>
            </a:xfrm>
            <a:custGeom>
              <a:avLst/>
              <a:gdLst>
                <a:gd name="T0" fmla="*/ 58 w 116"/>
                <a:gd name="T1" fmla="*/ 8 h 135"/>
                <a:gd name="T2" fmla="*/ 58 w 116"/>
                <a:gd name="T3" fmla="*/ 8 h 135"/>
                <a:gd name="T4" fmla="*/ 58 w 116"/>
                <a:gd name="T5" fmla="*/ 8 h 135"/>
                <a:gd name="T6" fmla="*/ 58 w 116"/>
                <a:gd name="T7" fmla="*/ 8 h 135"/>
                <a:gd name="T8" fmla="*/ 59 w 116"/>
                <a:gd name="T9" fmla="*/ 8 h 135"/>
                <a:gd name="T10" fmla="*/ 96 w 116"/>
                <a:gd name="T11" fmla="*/ 22 h 135"/>
                <a:gd name="T12" fmla="*/ 107 w 116"/>
                <a:gd name="T13" fmla="*/ 47 h 135"/>
                <a:gd name="T14" fmla="*/ 97 w 116"/>
                <a:gd name="T15" fmla="*/ 78 h 135"/>
                <a:gd name="T16" fmla="*/ 96 w 116"/>
                <a:gd name="T17" fmla="*/ 80 h 135"/>
                <a:gd name="T18" fmla="*/ 79 w 116"/>
                <a:gd name="T19" fmla="*/ 124 h 135"/>
                <a:gd name="T20" fmla="*/ 79 w 116"/>
                <a:gd name="T21" fmla="*/ 127 h 135"/>
                <a:gd name="T22" fmla="*/ 37 w 116"/>
                <a:gd name="T23" fmla="*/ 127 h 135"/>
                <a:gd name="T24" fmla="*/ 37 w 116"/>
                <a:gd name="T25" fmla="*/ 124 h 135"/>
                <a:gd name="T26" fmla="*/ 20 w 116"/>
                <a:gd name="T27" fmla="*/ 80 h 135"/>
                <a:gd name="T28" fmla="*/ 18 w 116"/>
                <a:gd name="T29" fmla="*/ 78 h 135"/>
                <a:gd name="T30" fmla="*/ 8 w 116"/>
                <a:gd name="T31" fmla="*/ 47 h 135"/>
                <a:gd name="T32" fmla="*/ 20 w 116"/>
                <a:gd name="T33" fmla="*/ 22 h 135"/>
                <a:gd name="T34" fmla="*/ 57 w 116"/>
                <a:gd name="T35" fmla="*/ 8 h 135"/>
                <a:gd name="T36" fmla="*/ 58 w 116"/>
                <a:gd name="T37" fmla="*/ 8 h 135"/>
                <a:gd name="T38" fmla="*/ 59 w 116"/>
                <a:gd name="T39" fmla="*/ 0 h 135"/>
                <a:gd name="T40" fmla="*/ 58 w 116"/>
                <a:gd name="T41" fmla="*/ 0 h 135"/>
                <a:gd name="T42" fmla="*/ 57 w 116"/>
                <a:gd name="T43" fmla="*/ 0 h 135"/>
                <a:gd name="T44" fmla="*/ 57 w 116"/>
                <a:gd name="T45" fmla="*/ 0 h 135"/>
                <a:gd name="T46" fmla="*/ 14 w 116"/>
                <a:gd name="T47" fmla="*/ 17 h 135"/>
                <a:gd name="T48" fmla="*/ 0 w 116"/>
                <a:gd name="T49" fmla="*/ 47 h 135"/>
                <a:gd name="T50" fmla="*/ 13 w 116"/>
                <a:gd name="T51" fmla="*/ 84 h 135"/>
                <a:gd name="T52" fmla="*/ 29 w 116"/>
                <a:gd name="T53" fmla="*/ 124 h 135"/>
                <a:gd name="T54" fmla="*/ 29 w 116"/>
                <a:gd name="T55" fmla="*/ 135 h 135"/>
                <a:gd name="T56" fmla="*/ 87 w 116"/>
                <a:gd name="T57" fmla="*/ 135 h 135"/>
                <a:gd name="T58" fmla="*/ 87 w 116"/>
                <a:gd name="T59" fmla="*/ 124 h 135"/>
                <a:gd name="T60" fmla="*/ 103 w 116"/>
                <a:gd name="T61" fmla="*/ 84 h 135"/>
                <a:gd name="T62" fmla="*/ 115 w 116"/>
                <a:gd name="T63" fmla="*/ 47 h 135"/>
                <a:gd name="T64" fmla="*/ 102 w 116"/>
                <a:gd name="T65" fmla="*/ 17 h 135"/>
                <a:gd name="T66" fmla="*/ 59 w 116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5"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73" y="9"/>
                    <a:pt x="88" y="15"/>
                    <a:pt x="96" y="22"/>
                  </a:cubicBezTo>
                  <a:cubicBezTo>
                    <a:pt x="103" y="30"/>
                    <a:pt x="108" y="39"/>
                    <a:pt x="107" y="47"/>
                  </a:cubicBezTo>
                  <a:cubicBezTo>
                    <a:pt x="107" y="62"/>
                    <a:pt x="102" y="71"/>
                    <a:pt x="97" y="78"/>
                  </a:cubicBezTo>
                  <a:cubicBezTo>
                    <a:pt x="97" y="79"/>
                    <a:pt x="96" y="79"/>
                    <a:pt x="96" y="80"/>
                  </a:cubicBezTo>
                  <a:cubicBezTo>
                    <a:pt x="84" y="99"/>
                    <a:pt x="79" y="114"/>
                    <a:pt x="79" y="124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4"/>
                    <a:pt x="31" y="99"/>
                    <a:pt x="20" y="80"/>
                  </a:cubicBezTo>
                  <a:cubicBezTo>
                    <a:pt x="19" y="79"/>
                    <a:pt x="19" y="79"/>
                    <a:pt x="18" y="78"/>
                  </a:cubicBezTo>
                  <a:cubicBezTo>
                    <a:pt x="14" y="71"/>
                    <a:pt x="9" y="62"/>
                    <a:pt x="8" y="47"/>
                  </a:cubicBezTo>
                  <a:cubicBezTo>
                    <a:pt x="8" y="39"/>
                    <a:pt x="12" y="30"/>
                    <a:pt x="20" y="22"/>
                  </a:cubicBezTo>
                  <a:cubicBezTo>
                    <a:pt x="27" y="15"/>
                    <a:pt x="43" y="9"/>
                    <a:pt x="57" y="8"/>
                  </a:cubicBezTo>
                  <a:cubicBezTo>
                    <a:pt x="58" y="8"/>
                    <a:pt x="58" y="8"/>
                    <a:pt x="58" y="8"/>
                  </a:cubicBezTo>
                  <a:moveTo>
                    <a:pt x="59" y="0"/>
                  </a:move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1"/>
                    <a:pt x="23" y="8"/>
                    <a:pt x="14" y="17"/>
                  </a:cubicBezTo>
                  <a:cubicBezTo>
                    <a:pt x="5" y="26"/>
                    <a:pt x="0" y="37"/>
                    <a:pt x="0" y="47"/>
                  </a:cubicBezTo>
                  <a:cubicBezTo>
                    <a:pt x="1" y="66"/>
                    <a:pt x="8" y="77"/>
                    <a:pt x="13" y="84"/>
                  </a:cubicBezTo>
                  <a:cubicBezTo>
                    <a:pt x="21" y="97"/>
                    <a:pt x="29" y="113"/>
                    <a:pt x="29" y="124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3"/>
                    <a:pt x="95" y="97"/>
                    <a:pt x="103" y="84"/>
                  </a:cubicBezTo>
                  <a:cubicBezTo>
                    <a:pt x="107" y="77"/>
                    <a:pt x="115" y="66"/>
                    <a:pt x="115" y="47"/>
                  </a:cubicBezTo>
                  <a:cubicBezTo>
                    <a:pt x="116" y="37"/>
                    <a:pt x="111" y="26"/>
                    <a:pt x="102" y="17"/>
                  </a:cubicBezTo>
                  <a:cubicBezTo>
                    <a:pt x="93" y="8"/>
                    <a:pt x="76" y="1"/>
                    <a:pt x="5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28A397A0-196B-DB44-8E80-4A2021A31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4600" y="3341672"/>
              <a:ext cx="203200" cy="146050"/>
            </a:xfrm>
            <a:custGeom>
              <a:avLst/>
              <a:gdLst>
                <a:gd name="T0" fmla="*/ 56 w 61"/>
                <a:gd name="T1" fmla="*/ 4 h 44"/>
                <a:gd name="T2" fmla="*/ 57 w 61"/>
                <a:gd name="T3" fmla="*/ 5 h 44"/>
                <a:gd name="T4" fmla="*/ 56 w 61"/>
                <a:gd name="T5" fmla="*/ 7 h 44"/>
                <a:gd name="T6" fmla="*/ 45 w 61"/>
                <a:gd name="T7" fmla="*/ 8 h 44"/>
                <a:gd name="T8" fmla="*/ 54 w 61"/>
                <a:gd name="T9" fmla="*/ 14 h 44"/>
                <a:gd name="T10" fmla="*/ 55 w 61"/>
                <a:gd name="T11" fmla="*/ 15 h 44"/>
                <a:gd name="T12" fmla="*/ 54 w 61"/>
                <a:gd name="T13" fmla="*/ 17 h 44"/>
                <a:gd name="T14" fmla="*/ 53 w 61"/>
                <a:gd name="T15" fmla="*/ 17 h 44"/>
                <a:gd name="T16" fmla="*/ 43 w 61"/>
                <a:gd name="T17" fmla="*/ 17 h 44"/>
                <a:gd name="T18" fmla="*/ 50 w 61"/>
                <a:gd name="T19" fmla="*/ 24 h 44"/>
                <a:gd name="T20" fmla="*/ 50 w 61"/>
                <a:gd name="T21" fmla="*/ 24 h 44"/>
                <a:gd name="T22" fmla="*/ 50 w 61"/>
                <a:gd name="T23" fmla="*/ 25 h 44"/>
                <a:gd name="T24" fmla="*/ 49 w 61"/>
                <a:gd name="T25" fmla="*/ 25 h 44"/>
                <a:gd name="T26" fmla="*/ 47 w 61"/>
                <a:gd name="T27" fmla="*/ 25 h 44"/>
                <a:gd name="T28" fmla="*/ 46 w 61"/>
                <a:gd name="T29" fmla="*/ 27 h 44"/>
                <a:gd name="T30" fmla="*/ 38 w 61"/>
                <a:gd name="T31" fmla="*/ 40 h 44"/>
                <a:gd name="T32" fmla="*/ 24 w 61"/>
                <a:gd name="T33" fmla="*/ 40 h 44"/>
                <a:gd name="T34" fmla="*/ 16 w 61"/>
                <a:gd name="T35" fmla="*/ 27 h 44"/>
                <a:gd name="T36" fmla="*/ 15 w 61"/>
                <a:gd name="T37" fmla="*/ 25 h 44"/>
                <a:gd name="T38" fmla="*/ 12 w 61"/>
                <a:gd name="T39" fmla="*/ 25 h 44"/>
                <a:gd name="T40" fmla="*/ 11 w 61"/>
                <a:gd name="T41" fmla="*/ 25 h 44"/>
                <a:gd name="T42" fmla="*/ 11 w 61"/>
                <a:gd name="T43" fmla="*/ 24 h 44"/>
                <a:gd name="T44" fmla="*/ 11 w 61"/>
                <a:gd name="T45" fmla="*/ 24 h 44"/>
                <a:gd name="T46" fmla="*/ 18 w 61"/>
                <a:gd name="T47" fmla="*/ 17 h 44"/>
                <a:gd name="T48" fmla="*/ 8 w 61"/>
                <a:gd name="T49" fmla="*/ 17 h 44"/>
                <a:gd name="T50" fmla="*/ 7 w 61"/>
                <a:gd name="T51" fmla="*/ 17 h 44"/>
                <a:gd name="T52" fmla="*/ 7 w 61"/>
                <a:gd name="T53" fmla="*/ 15 h 44"/>
                <a:gd name="T54" fmla="*/ 7 w 61"/>
                <a:gd name="T55" fmla="*/ 14 h 44"/>
                <a:gd name="T56" fmla="*/ 17 w 61"/>
                <a:gd name="T57" fmla="*/ 8 h 44"/>
                <a:gd name="T58" fmla="*/ 5 w 61"/>
                <a:gd name="T59" fmla="*/ 7 h 44"/>
                <a:gd name="T60" fmla="*/ 4 w 61"/>
                <a:gd name="T61" fmla="*/ 5 h 44"/>
                <a:gd name="T62" fmla="*/ 6 w 61"/>
                <a:gd name="T63" fmla="*/ 4 h 44"/>
                <a:gd name="T64" fmla="*/ 56 w 61"/>
                <a:gd name="T65" fmla="*/ 4 h 44"/>
                <a:gd name="T66" fmla="*/ 56 w 61"/>
                <a:gd name="T67" fmla="*/ 0 h 44"/>
                <a:gd name="T68" fmla="*/ 6 w 61"/>
                <a:gd name="T69" fmla="*/ 0 h 44"/>
                <a:gd name="T70" fmla="*/ 0 w 61"/>
                <a:gd name="T71" fmla="*/ 5 h 44"/>
                <a:gd name="T72" fmla="*/ 5 w 61"/>
                <a:gd name="T73" fmla="*/ 10 h 44"/>
                <a:gd name="T74" fmla="*/ 3 w 61"/>
                <a:gd name="T75" fmla="*/ 15 h 44"/>
                <a:gd name="T76" fmla="*/ 7 w 61"/>
                <a:gd name="T77" fmla="*/ 21 h 44"/>
                <a:gd name="T78" fmla="*/ 8 w 61"/>
                <a:gd name="T79" fmla="*/ 21 h 44"/>
                <a:gd name="T80" fmla="*/ 7 w 61"/>
                <a:gd name="T81" fmla="*/ 24 h 44"/>
                <a:gd name="T82" fmla="*/ 11 w 61"/>
                <a:gd name="T83" fmla="*/ 29 h 44"/>
                <a:gd name="T84" fmla="*/ 12 w 61"/>
                <a:gd name="T85" fmla="*/ 29 h 44"/>
                <a:gd name="T86" fmla="*/ 21 w 61"/>
                <a:gd name="T87" fmla="*/ 44 h 44"/>
                <a:gd name="T88" fmla="*/ 40 w 61"/>
                <a:gd name="T89" fmla="*/ 44 h 44"/>
                <a:gd name="T90" fmla="*/ 49 w 61"/>
                <a:gd name="T91" fmla="*/ 29 h 44"/>
                <a:gd name="T92" fmla="*/ 50 w 61"/>
                <a:gd name="T93" fmla="*/ 29 h 44"/>
                <a:gd name="T94" fmla="*/ 54 w 61"/>
                <a:gd name="T95" fmla="*/ 24 h 44"/>
                <a:gd name="T96" fmla="*/ 53 w 61"/>
                <a:gd name="T97" fmla="*/ 21 h 44"/>
                <a:gd name="T98" fmla="*/ 54 w 61"/>
                <a:gd name="T99" fmla="*/ 21 h 44"/>
                <a:gd name="T100" fmla="*/ 59 w 61"/>
                <a:gd name="T101" fmla="*/ 15 h 44"/>
                <a:gd name="T102" fmla="*/ 57 w 61"/>
                <a:gd name="T103" fmla="*/ 10 h 44"/>
                <a:gd name="T104" fmla="*/ 61 w 61"/>
                <a:gd name="T105" fmla="*/ 5 h 44"/>
                <a:gd name="T106" fmla="*/ 56 w 61"/>
                <a:gd name="T10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4">
                  <a:moveTo>
                    <a:pt x="56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5"/>
                    <a:pt x="55" y="15"/>
                  </a:cubicBezTo>
                  <a:cubicBezTo>
                    <a:pt x="55" y="16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6" y="4"/>
                    <a:pt x="56" y="4"/>
                    <a:pt x="56" y="4"/>
                  </a:cubicBezTo>
                  <a:moveTo>
                    <a:pt x="5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" y="11"/>
                    <a:pt x="3" y="13"/>
                    <a:pt x="3" y="15"/>
                  </a:cubicBezTo>
                  <a:cubicBezTo>
                    <a:pt x="3" y="18"/>
                    <a:pt x="5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3"/>
                    <a:pt x="7" y="24"/>
                  </a:cubicBezTo>
                  <a:cubicBezTo>
                    <a:pt x="7" y="27"/>
                    <a:pt x="9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3" y="29"/>
                    <a:pt x="54" y="27"/>
                    <a:pt x="54" y="24"/>
                  </a:cubicBezTo>
                  <a:cubicBezTo>
                    <a:pt x="54" y="23"/>
                    <a:pt x="54" y="22"/>
                    <a:pt x="53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1"/>
                    <a:pt x="59" y="18"/>
                    <a:pt x="59" y="15"/>
                  </a:cubicBezTo>
                  <a:cubicBezTo>
                    <a:pt x="59" y="13"/>
                    <a:pt x="58" y="11"/>
                    <a:pt x="57" y="10"/>
                  </a:cubicBezTo>
                  <a:cubicBezTo>
                    <a:pt x="59" y="10"/>
                    <a:pt x="61" y="8"/>
                    <a:pt x="61" y="5"/>
                  </a:cubicBezTo>
                  <a:cubicBezTo>
                    <a:pt x="61" y="3"/>
                    <a:pt x="59" y="0"/>
                    <a:pt x="5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44">
              <a:extLst>
                <a:ext uri="{FF2B5EF4-FFF2-40B4-BE49-F238E27FC236}">
                  <a16:creationId xmlns:a16="http://schemas.microsoft.com/office/drawing/2014/main" id="{396A747F-8BC3-5446-BD80-16815C6A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1" y="2630488"/>
              <a:ext cx="0" cy="114300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A9307919-4BFF-EE43-9726-9038CC1C7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3613" y="2884488"/>
              <a:ext cx="100013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Line 46">
              <a:extLst>
                <a:ext uri="{FF2B5EF4-FFF2-40B4-BE49-F238E27FC236}">
                  <a16:creationId xmlns:a16="http://schemas.microsoft.com/office/drawing/2014/main" id="{ACBE09A2-1B8A-1349-8D78-F4EA36518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5601" y="2884488"/>
              <a:ext cx="103188" cy="46038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Line 47">
              <a:extLst>
                <a:ext uri="{FF2B5EF4-FFF2-40B4-BE49-F238E27FC236}">
                  <a16:creationId xmlns:a16="http://schemas.microsoft.com/office/drawing/2014/main" id="{A17F0662-07B0-6F42-B10C-F919E5701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56488" y="2697163"/>
              <a:ext cx="63500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48">
              <a:extLst>
                <a:ext uri="{FF2B5EF4-FFF2-40B4-BE49-F238E27FC236}">
                  <a16:creationId xmlns:a16="http://schemas.microsoft.com/office/drawing/2014/main" id="{4C88EE8D-172D-C043-93C4-340F929CB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2413" y="2697163"/>
              <a:ext cx="60325" cy="93663"/>
            </a:xfrm>
            <a:prstGeom prst="line">
              <a:avLst/>
            </a:prstGeom>
            <a:noFill/>
            <a:ln w="26988" cap="flat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87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8"/>
          <p:cNvSpPr txBox="1"/>
          <p:nvPr/>
        </p:nvSpPr>
        <p:spPr>
          <a:xfrm>
            <a:off x="4795045" y="3113722"/>
            <a:ext cx="419423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spc="300" dirty="0">
                <a:solidFill>
                  <a:srgbClr val="7E7E7E"/>
                </a:solidFill>
                <a:cs typeface="+mn-ea"/>
                <a:sym typeface="+mn-lt"/>
              </a:rPr>
              <a:t>Conclusion</a:t>
            </a:r>
            <a:endParaRPr lang="zh-CN" altLang="en-US" sz="5000" spc="3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28" name="TextBox 49"/>
          <p:cNvSpPr txBox="1"/>
          <p:nvPr/>
        </p:nvSpPr>
        <p:spPr>
          <a:xfrm>
            <a:off x="4885427" y="3969171"/>
            <a:ext cx="3706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7E7E7E"/>
                </a:solidFill>
                <a:cs typeface="+mn-ea"/>
                <a:sym typeface="+mn-lt"/>
              </a:rPr>
              <a:t>Model Comparison &amp; Final Model</a:t>
            </a:r>
            <a:endParaRPr lang="zh-CN" altLang="en-US" sz="16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29" name="TextBox 48"/>
          <p:cNvSpPr txBox="1"/>
          <p:nvPr/>
        </p:nvSpPr>
        <p:spPr>
          <a:xfrm>
            <a:off x="5598683" y="1581236"/>
            <a:ext cx="1979448" cy="1641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665" dirty="0">
                <a:solidFill>
                  <a:srgbClr val="124062"/>
                </a:solidFill>
                <a:cs typeface="+mn-ea"/>
                <a:sym typeface="+mn-lt"/>
              </a:rPr>
              <a:t>03</a:t>
            </a:r>
            <a:endParaRPr lang="en-GB" altLang="zh-CN" sz="10665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6200000" flipH="1">
            <a:off x="2865642" y="3174906"/>
            <a:ext cx="1294897" cy="1172531"/>
          </a:xfrm>
          <a:prstGeom prst="triangle">
            <a:avLst/>
          </a:prstGeom>
          <a:solidFill>
            <a:srgbClr val="53728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592278" y="802858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989281" y="317213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5"/>
          <p:cNvSpPr/>
          <p:nvPr/>
        </p:nvSpPr>
        <p:spPr>
          <a:xfrm rot="13161542">
            <a:off x="9414700" y="3113722"/>
            <a:ext cx="1959263" cy="4719783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9263" h="4719783">
                <a:moveTo>
                  <a:pt x="0" y="4719783"/>
                </a:moveTo>
                <a:lnTo>
                  <a:pt x="1959263" y="3713019"/>
                </a:lnTo>
                <a:lnTo>
                  <a:pt x="1127991" y="0"/>
                </a:lnTo>
                <a:lnTo>
                  <a:pt x="0" y="4719783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等腰三角形 5"/>
          <p:cNvSpPr/>
          <p:nvPr/>
        </p:nvSpPr>
        <p:spPr>
          <a:xfrm rot="5556605">
            <a:off x="298836" y="-1033986"/>
            <a:ext cx="3356758" cy="4095668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6758" h="4095668">
                <a:moveTo>
                  <a:pt x="2776353" y="4095668"/>
                </a:moveTo>
                <a:lnTo>
                  <a:pt x="3356758" y="1971304"/>
                </a:lnTo>
                <a:lnTo>
                  <a:pt x="0" y="0"/>
                </a:lnTo>
                <a:lnTo>
                  <a:pt x="2776353" y="4095668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等腰三角形 5"/>
          <p:cNvSpPr/>
          <p:nvPr/>
        </p:nvSpPr>
        <p:spPr>
          <a:xfrm rot="10800000">
            <a:off x="7695330" y="5197668"/>
            <a:ext cx="1113475" cy="1062182"/>
          </a:xfrm>
          <a:custGeom>
            <a:avLst/>
            <a:gdLst>
              <a:gd name="connsiteX0" fmla="*/ 0 w 3505200"/>
              <a:gd name="connsiteY0" fmla="*/ 3352800 h 3352800"/>
              <a:gd name="connsiteX1" fmla="*/ 1752600 w 3505200"/>
              <a:gd name="connsiteY1" fmla="*/ 0 h 3352800"/>
              <a:gd name="connsiteX2" fmla="*/ 3505200 w 3505200"/>
              <a:gd name="connsiteY2" fmla="*/ 3352800 h 3352800"/>
              <a:gd name="connsiteX3" fmla="*/ 0 w 3505200"/>
              <a:gd name="connsiteY3" fmla="*/ 3352800 h 3352800"/>
              <a:gd name="connsiteX0-1" fmla="*/ 0 w 4025900"/>
              <a:gd name="connsiteY0-2" fmla="*/ 1625600 h 3352800"/>
              <a:gd name="connsiteX1-3" fmla="*/ 2273300 w 4025900"/>
              <a:gd name="connsiteY1-4" fmla="*/ 0 h 3352800"/>
              <a:gd name="connsiteX2-5" fmla="*/ 4025900 w 4025900"/>
              <a:gd name="connsiteY2-6" fmla="*/ 3352800 h 3352800"/>
              <a:gd name="connsiteX3-7" fmla="*/ 0 w 4025900"/>
              <a:gd name="connsiteY3-8" fmla="*/ 1625600 h 3352800"/>
              <a:gd name="connsiteX0-9" fmla="*/ 0 w 4025900"/>
              <a:gd name="connsiteY0-10" fmla="*/ 1879600 h 3606800"/>
              <a:gd name="connsiteX1-11" fmla="*/ 3746500 w 4025900"/>
              <a:gd name="connsiteY1-12" fmla="*/ 0 h 3606800"/>
              <a:gd name="connsiteX2-13" fmla="*/ 4025900 w 4025900"/>
              <a:gd name="connsiteY2-14" fmla="*/ 3606800 h 3606800"/>
              <a:gd name="connsiteX3-15" fmla="*/ 0 w 4025900"/>
              <a:gd name="connsiteY3-16" fmla="*/ 1879600 h 3606800"/>
              <a:gd name="connsiteX0-17" fmla="*/ 0 w 4508500"/>
              <a:gd name="connsiteY0-18" fmla="*/ 1879600 h 3657600"/>
              <a:gd name="connsiteX1-19" fmla="*/ 3746500 w 4508500"/>
              <a:gd name="connsiteY1-20" fmla="*/ 0 h 3657600"/>
              <a:gd name="connsiteX2-21" fmla="*/ 4508500 w 4508500"/>
              <a:gd name="connsiteY2-22" fmla="*/ 3657600 h 3657600"/>
              <a:gd name="connsiteX3-23" fmla="*/ 0 w 4508500"/>
              <a:gd name="connsiteY3-24" fmla="*/ 1879600 h 3657600"/>
              <a:gd name="connsiteX0-25" fmla="*/ 0 w 4508500"/>
              <a:gd name="connsiteY0-26" fmla="*/ 480291 h 2258291"/>
              <a:gd name="connsiteX1-27" fmla="*/ 2319481 w 4508500"/>
              <a:gd name="connsiteY1-28" fmla="*/ 0 h 2258291"/>
              <a:gd name="connsiteX2-29" fmla="*/ 4508500 w 4508500"/>
              <a:gd name="connsiteY2-30" fmla="*/ 2258291 h 2258291"/>
              <a:gd name="connsiteX3-31" fmla="*/ 0 w 4508500"/>
              <a:gd name="connsiteY3-32" fmla="*/ 480291 h 2258291"/>
              <a:gd name="connsiteX0-33" fmla="*/ 0 w 4508500"/>
              <a:gd name="connsiteY0-34" fmla="*/ 1006764 h 2784764"/>
              <a:gd name="connsiteX1-35" fmla="*/ 1959263 w 4508500"/>
              <a:gd name="connsiteY1-36" fmla="*/ 0 h 2784764"/>
              <a:gd name="connsiteX2-37" fmla="*/ 4508500 w 4508500"/>
              <a:gd name="connsiteY2-38" fmla="*/ 2784764 h 2784764"/>
              <a:gd name="connsiteX3-39" fmla="*/ 0 w 4508500"/>
              <a:gd name="connsiteY3-40" fmla="*/ 1006764 h 2784764"/>
              <a:gd name="connsiteX0-41" fmla="*/ 0 w 1959263"/>
              <a:gd name="connsiteY0-42" fmla="*/ 4608946 h 4608946"/>
              <a:gd name="connsiteX1-43" fmla="*/ 1959263 w 1959263"/>
              <a:gd name="connsiteY1-44" fmla="*/ 3602182 h 4608946"/>
              <a:gd name="connsiteX2-45" fmla="*/ 1141845 w 1959263"/>
              <a:gd name="connsiteY2-46" fmla="*/ 0 h 4608946"/>
              <a:gd name="connsiteX3-47" fmla="*/ 0 w 1959263"/>
              <a:gd name="connsiteY3-48" fmla="*/ 4608946 h 4608946"/>
              <a:gd name="connsiteX0-49" fmla="*/ 0 w 1959263"/>
              <a:gd name="connsiteY0-50" fmla="*/ 4719783 h 4719783"/>
              <a:gd name="connsiteX1-51" fmla="*/ 1959263 w 1959263"/>
              <a:gd name="connsiteY1-52" fmla="*/ 3713019 h 4719783"/>
              <a:gd name="connsiteX2-53" fmla="*/ 1127991 w 1959263"/>
              <a:gd name="connsiteY2-54" fmla="*/ 0 h 4719783"/>
              <a:gd name="connsiteX3-55" fmla="*/ 0 w 1959263"/>
              <a:gd name="connsiteY3-56" fmla="*/ 4719783 h 4719783"/>
              <a:gd name="connsiteX0-57" fmla="*/ 0 w 885205"/>
              <a:gd name="connsiteY0-58" fmla="*/ 6359897 h 6359897"/>
              <a:gd name="connsiteX1-59" fmla="*/ 885205 w 885205"/>
              <a:gd name="connsiteY1-60" fmla="*/ 3713019 h 6359897"/>
              <a:gd name="connsiteX2-61" fmla="*/ 53933 w 885205"/>
              <a:gd name="connsiteY2-62" fmla="*/ 0 h 6359897"/>
              <a:gd name="connsiteX3-63" fmla="*/ 0 w 885205"/>
              <a:gd name="connsiteY3-64" fmla="*/ 6359897 h 6359897"/>
              <a:gd name="connsiteX0-65" fmla="*/ 2776353 w 3661558"/>
              <a:gd name="connsiteY0-66" fmla="*/ 4095668 h 4095668"/>
              <a:gd name="connsiteX1-67" fmla="*/ 3661558 w 3661558"/>
              <a:gd name="connsiteY1-68" fmla="*/ 1448790 h 4095668"/>
              <a:gd name="connsiteX2-69" fmla="*/ 0 w 3661558"/>
              <a:gd name="connsiteY2-70" fmla="*/ 0 h 4095668"/>
              <a:gd name="connsiteX3-71" fmla="*/ 2776353 w 3661558"/>
              <a:gd name="connsiteY3-72" fmla="*/ 4095668 h 4095668"/>
              <a:gd name="connsiteX0-73" fmla="*/ 2776353 w 2993901"/>
              <a:gd name="connsiteY0-74" fmla="*/ 4095668 h 4095668"/>
              <a:gd name="connsiteX1-75" fmla="*/ 2993901 w 2993901"/>
              <a:gd name="connsiteY1-76" fmla="*/ 2305133 h 4095668"/>
              <a:gd name="connsiteX2-77" fmla="*/ 0 w 2993901"/>
              <a:gd name="connsiteY2-78" fmla="*/ 0 h 4095668"/>
              <a:gd name="connsiteX3-79" fmla="*/ 2776353 w 2993901"/>
              <a:gd name="connsiteY3-80" fmla="*/ 4095668 h 4095668"/>
              <a:gd name="connsiteX0-81" fmla="*/ 2776353 w 3356758"/>
              <a:gd name="connsiteY0-82" fmla="*/ 4095668 h 4095668"/>
              <a:gd name="connsiteX1-83" fmla="*/ 3356758 w 3356758"/>
              <a:gd name="connsiteY1-84" fmla="*/ 1971304 h 4095668"/>
              <a:gd name="connsiteX2-85" fmla="*/ 0 w 3356758"/>
              <a:gd name="connsiteY2-86" fmla="*/ 0 h 4095668"/>
              <a:gd name="connsiteX3-87" fmla="*/ 2776353 w 3356758"/>
              <a:gd name="connsiteY3-88" fmla="*/ 4095668 h 4095668"/>
              <a:gd name="connsiteX0-89" fmla="*/ 0 w 1113475"/>
              <a:gd name="connsiteY0-90" fmla="*/ 2124364 h 2426525"/>
              <a:gd name="connsiteX1-91" fmla="*/ 580405 w 1113475"/>
              <a:gd name="connsiteY1-92" fmla="*/ 0 h 2426525"/>
              <a:gd name="connsiteX2-93" fmla="*/ 1113475 w 1113475"/>
              <a:gd name="connsiteY2-94" fmla="*/ 2426525 h 2426525"/>
              <a:gd name="connsiteX3-95" fmla="*/ 0 w 1113475"/>
              <a:gd name="connsiteY3-96" fmla="*/ 2124364 h 2426525"/>
              <a:gd name="connsiteX0-97" fmla="*/ 0 w 1113475"/>
              <a:gd name="connsiteY0-98" fmla="*/ 760021 h 1062182"/>
              <a:gd name="connsiteX1-99" fmla="*/ 28862 w 1113475"/>
              <a:gd name="connsiteY1-100" fmla="*/ 0 h 1062182"/>
              <a:gd name="connsiteX2-101" fmla="*/ 1113475 w 1113475"/>
              <a:gd name="connsiteY2-102" fmla="*/ 1062182 h 1062182"/>
              <a:gd name="connsiteX3-103" fmla="*/ 0 w 1113475"/>
              <a:gd name="connsiteY3-104" fmla="*/ 760021 h 10621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13475" h="1062182">
                <a:moveTo>
                  <a:pt x="0" y="760021"/>
                </a:moveTo>
                <a:lnTo>
                  <a:pt x="28862" y="0"/>
                </a:lnTo>
                <a:lnTo>
                  <a:pt x="1113475" y="1062182"/>
                </a:lnTo>
                <a:lnTo>
                  <a:pt x="0" y="760021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F34F44AD-326F-414E-A4A5-FD4BA0569704}"/>
              </a:ext>
            </a:extLst>
          </p:cNvPr>
          <p:cNvSpPr txBox="1"/>
          <p:nvPr/>
        </p:nvSpPr>
        <p:spPr>
          <a:xfrm>
            <a:off x="6286876" y="4365012"/>
            <a:ext cx="37068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E7E7E"/>
                </a:solidFill>
                <a:cs typeface="+mn-ea"/>
                <a:sym typeface="+mn-lt"/>
              </a:rPr>
              <a:t>Voting Classifier</a:t>
            </a:r>
            <a:endParaRPr lang="zh-CN" altLang="en-US" sz="1400" dirty="0">
              <a:solidFill>
                <a:srgbClr val="7E7E7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点击此处更换文本https://baoyusucai.taobao.com/&#10;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24062"/>
      </a:accent1>
      <a:accent2>
        <a:srgbClr val="537285"/>
      </a:accent2>
      <a:accent3>
        <a:srgbClr val="124062"/>
      </a:accent3>
      <a:accent4>
        <a:srgbClr val="01596F"/>
      </a:accent4>
      <a:accent5>
        <a:srgbClr val="124062"/>
      </a:accent5>
      <a:accent6>
        <a:srgbClr val="01596F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QT-</Template>
  <TotalTime>1567</TotalTime>
  <Words>642</Words>
  <Application>Microsoft Macintosh PowerPoint</Application>
  <PresentationFormat>宽屏</PresentationFormat>
  <Paragraphs>170</Paragraphs>
  <Slides>12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张海山锐线体简</vt:lpstr>
      <vt:lpstr>Arial Black</vt:lpstr>
      <vt:lpstr>Calibri</vt:lpstr>
      <vt:lpstr>Wingdings</vt:lpstr>
      <vt:lpstr>华文黑体</vt:lpstr>
      <vt:lpstr>创艺简细圆</vt:lpstr>
      <vt:lpstr>Kartika</vt:lpstr>
      <vt:lpstr>Arial</vt:lpstr>
      <vt:lpstr>等线</vt:lpstr>
      <vt:lpstr>Bebas</vt:lpstr>
      <vt:lpstr>微软雅黑</vt:lpstr>
      <vt:lpstr>点击此处更换文本https://baoyusucai.taobao.com/
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产品发布</dc:title>
  <dc:creator>柚子设计</dc:creator>
  <cp:keywords>千图网PPT模板</cp:keywords>
  <cp:lastModifiedBy>Cheng Lu</cp:lastModifiedBy>
  <cp:revision>66</cp:revision>
  <dcterms:created xsi:type="dcterms:W3CDTF">2017-08-17T06:52:00Z</dcterms:created>
  <dcterms:modified xsi:type="dcterms:W3CDTF">2020-04-01T21:12:43Z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