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6" r:id="rId5"/>
    <p:sldId id="260" r:id="rId6"/>
    <p:sldId id="262" r:id="rId7"/>
    <p:sldId id="258" r:id="rId8"/>
    <p:sldId id="261" r:id="rId9"/>
    <p:sldId id="259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7D614-B591-C940-B3DA-1B9E87C8A934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E79F-F161-764C-A375-F156BD33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CE79F-F161-764C-A375-F156BD33F3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4E8C-BC0E-5D45-B5C9-F0804BB0C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43105-5488-A545-A586-73F30BE9F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2B89-97FA-754B-9378-81171E1D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FEDD-347E-EF40-8EF4-3448EE78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14690-740C-EB47-91F9-DC9D8BD9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2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27C5-08B3-7B4E-BC13-D775BFAC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49E0-C547-3A43-9731-13978C811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DF34-9C2C-0F4B-B997-9442BBFC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FC481-8B13-7549-91C4-8D68F1A4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1311-FDC8-6246-BE56-E933473C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B79AD-24D3-4A40-80F4-C686CCEF7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E3DAB-B494-9D4B-8D93-0A8760470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A965D-4AF7-994E-9B4A-4953D081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2C4-AB82-5E41-AA68-C9EC548D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72A6-C90A-E34C-B244-751CCDF8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1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BA10-BF76-B54E-B7FE-D85C506C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8447-F638-374C-AF65-424E647F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3BC66-F743-D24A-8845-60BEF0D9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3500-ADB4-9D47-BADC-E5276C38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7FA7-033D-1547-94E8-77F3D917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5767-75D3-A440-BB9B-26DB61EF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C775D-9A09-DA46-B235-DCC86ECCF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A9F4-EBBF-7940-A035-AF411382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B76C-3FEE-0847-BED7-2CA436AD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B662-5769-1745-90E7-CF1CFE21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4EA7-71FF-0848-9831-DFD63A55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1E75-6F14-AE46-AB83-0418E309F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3E999-8982-EE4F-91E6-96027F8D0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38454-735F-AC41-AF76-5088C5FB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3B19D-A5F8-6B4C-8973-365720DA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E29F0-47BA-4548-8E22-34796FF3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5981-2482-514A-8009-A693B7CD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8E25F-5BB6-A744-8A1A-77F82100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517D7-942A-2A48-9B05-47A56E9AF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1A361-2AC6-FC45-9B58-2BE732C09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31EED-B7E9-6941-93E3-09CEBA23B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61092-A300-BB47-98C8-A0D1B373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E5E01-2F59-184C-A7E4-5C5CEC8B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B61B0-BF76-9B46-A82B-FA78C328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E3DB-A068-8F44-BBE5-F883A142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DB817-B9B3-C54B-8180-8DBFE8A6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B6935-C964-9B44-BFF3-B4A4B9AB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DA52C-3C2B-2E45-95E0-573F1656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9885F-775E-944F-A794-38198132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12907-444D-134A-8B9E-519093F9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675D5-E80B-C044-9712-C30CD0AD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9757-9E3F-E347-8CF9-5C920808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939F-F64F-ED41-A08C-ACFDE915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83184-2BB0-774C-A811-36E623BCB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93867-C6F2-0B49-93C3-0F142EBB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E2BF-207D-D14E-BFFB-B4E4EFD2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2D77E-6446-CB45-96B8-2BF57BCE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2CC7-9333-8946-B46C-6DE0F09F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CDDC8-88C1-CA46-AC54-156A05B7D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872C1-050D-AB47-86F7-163F26731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98573-3752-664B-9946-CA3960B7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1C309-1A9F-0747-A42E-F0172CB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067F7-2068-3747-B694-6351C0BE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E2B0B-BF37-D845-90F1-9672A433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6F91-97B4-E946-89D1-85DF3E0A5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9E3B-BDD6-4943-B155-E67523D0C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480D-DA7B-0440-BB2A-CD739885C33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670F-97ED-9542-BA4D-57035E02D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A96D-F192-DA44-9DC2-835408C6D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5B54-3102-FE4F-8F3D-4572A0B33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4414"/>
            <a:ext cx="9144000" cy="973476"/>
          </a:xfrm>
        </p:spPr>
        <p:txBody>
          <a:bodyPr/>
          <a:lstStyle/>
          <a:p>
            <a:r>
              <a:rPr lang="en-US" dirty="0"/>
              <a:t>Facial Emotion Recognition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60174-C57C-6746-999D-CF249DEB5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1463"/>
            <a:ext cx="9144000" cy="21335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Group 9 Members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Huang,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Huize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- hh2816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Wang,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Mengchen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- mw33714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Wang, Rui - rw2795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Wu,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Jiadong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- jw3856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Zhang, Qin - qz2387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954F24-A46A-A947-857A-CCAA27C75FBB}"/>
              </a:ext>
            </a:extLst>
          </p:cNvPr>
          <p:cNvSpPr txBox="1">
            <a:spLocks/>
          </p:cNvSpPr>
          <p:nvPr/>
        </p:nvSpPr>
        <p:spPr>
          <a:xfrm>
            <a:off x="10542998" y="6038635"/>
            <a:ext cx="1755170" cy="64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/>
              <a:t>Presenter: Zhang, Qin</a:t>
            </a:r>
          </a:p>
          <a:p>
            <a:pPr algn="l">
              <a:lnSpc>
                <a:spcPct val="100000"/>
              </a:lnSpc>
            </a:pPr>
            <a:r>
              <a:rPr lang="en-US" sz="1200" dirty="0"/>
              <a:t>Date: April 1</a:t>
            </a:r>
            <a:r>
              <a:rPr lang="en-US" sz="1200" baseline="30000" dirty="0"/>
              <a:t>st</a:t>
            </a:r>
            <a:r>
              <a:rPr lang="en-US" sz="12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66436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C4A283-F08B-4957-9DEF-7640872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10"/>
            <a:ext cx="1220998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Ensemble Extreme Gradient Boosting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Support Vector Machine (SVM)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B3D182-542A-4AEC-9B35-A6BBF1E6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3384"/>
            <a:ext cx="10898171" cy="343696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err="1"/>
              <a:t>XGBoost</a:t>
            </a:r>
            <a:r>
              <a:rPr lang="en-US" sz="1800" dirty="0"/>
              <a:t> and SVM (With some seed, SVM has the accuracy above 50%) have better performance than others.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Build a simple ensemble model based on </a:t>
            </a:r>
            <a:r>
              <a:rPr lang="en-US" sz="1800" dirty="0" err="1"/>
              <a:t>XGBoost</a:t>
            </a:r>
            <a:r>
              <a:rPr lang="en-US" sz="1800" dirty="0"/>
              <a:t> result and SVM result, calculating a weighted average of the probability matrix then deciding the ﬁnal prediction, will increase the accuracy.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Testing Accuracy : 56%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altLang="zh-CN" sz="1800" dirty="0">
                <a:cs typeface="Calibri" panose="020F0502020204030204" pitchFamily="34" charset="0"/>
              </a:rPr>
              <a:t>Time for training model Ensemble model  </a:t>
            </a:r>
            <a:r>
              <a:rPr lang="en-US" altLang="zh-CN" sz="1800" dirty="0" err="1">
                <a:cs typeface="Calibri" panose="020F0502020204030204" pitchFamily="34" charset="0"/>
              </a:rPr>
              <a:t>XGBoost</a:t>
            </a:r>
            <a:r>
              <a:rPr lang="en-US" altLang="zh-CN" sz="1800" dirty="0">
                <a:cs typeface="Calibri" panose="020F0502020204030204" pitchFamily="34" charset="0"/>
              </a:rPr>
              <a:t> and SVM : 701.346s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6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8E067A-CD22-D84B-A25B-0665B2A0F055}"/>
              </a:ext>
            </a:extLst>
          </p:cNvPr>
          <p:cNvSpPr/>
          <p:nvPr/>
        </p:nvSpPr>
        <p:spPr>
          <a:xfrm>
            <a:off x="445278" y="405352"/>
            <a:ext cx="5946095" cy="639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0D1DA0-690C-304E-9700-9444BC640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92207"/>
              </p:ext>
            </p:extLst>
          </p:nvPr>
        </p:nvGraphicFramePr>
        <p:xfrm>
          <a:off x="531973" y="1788177"/>
          <a:ext cx="10738773" cy="42243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6454">
                  <a:extLst>
                    <a:ext uri="{9D8B030D-6E8A-4147-A177-3AD203B41FA5}">
                      <a16:colId xmlns:a16="http://schemas.microsoft.com/office/drawing/2014/main" val="1330560234"/>
                    </a:ext>
                  </a:extLst>
                </a:gridCol>
                <a:gridCol w="1209940">
                  <a:extLst>
                    <a:ext uri="{9D8B030D-6E8A-4147-A177-3AD203B41FA5}">
                      <a16:colId xmlns:a16="http://schemas.microsoft.com/office/drawing/2014/main" val="1419869022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3235176676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3200420065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561536258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2677912316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2432987942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3858469114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2460367953"/>
                    </a:ext>
                  </a:extLst>
                </a:gridCol>
              </a:tblGrid>
              <a:tr h="10118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GBM -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NN - advanced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Ensemble model </a:t>
                      </a:r>
                      <a:r>
                        <a:rPr lang="en-US" altLang="zh-CN" sz="1800" dirty="0" err="1">
                          <a:cs typeface="Calibri" panose="020F0502020204030204" pitchFamily="34" charset="0"/>
                        </a:rPr>
                        <a:t>XGBoost</a:t>
                      </a:r>
                      <a:r>
                        <a:rPr lang="en-US" altLang="zh-CN" sz="1800" dirty="0">
                          <a:cs typeface="Calibri" panose="020F0502020204030204" pitchFamily="34" charset="0"/>
                        </a:rPr>
                        <a:t> and SVM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482961"/>
                  </a:ext>
                </a:extLst>
              </a:tr>
              <a:tr h="1011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39.2%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cs typeface="Calibri" panose="020F0502020204030204" pitchFamily="34" charset="0"/>
                        </a:rPr>
                        <a:t>41.4%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303388"/>
                  </a:ext>
                </a:extLst>
              </a:tr>
              <a:tr h="1011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for training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1816.61s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88.01s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421.23s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117.39s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cs typeface="Calibri" panose="020F0502020204030204" pitchFamily="34" charset="0"/>
                        </a:rPr>
                        <a:t>519.99s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533.71s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cs typeface="Calibri" panose="020F0502020204030204" pitchFamily="34" charset="0"/>
                        </a:rPr>
                        <a:t>701.346s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797697"/>
                  </a:ext>
                </a:extLst>
              </a:tr>
              <a:tr h="1011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for testing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4.26s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8.83s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0.54s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9.822s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78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39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EE519E-FC4A-9742-A490-E93475BDE8F2}"/>
              </a:ext>
            </a:extLst>
          </p:cNvPr>
          <p:cNvSpPr/>
          <p:nvPr/>
        </p:nvSpPr>
        <p:spPr>
          <a:xfrm>
            <a:off x="4236442" y="2789323"/>
            <a:ext cx="5946095" cy="639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75274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F932-8A74-D344-8921-5BA0365C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9AB8-8F44-E042-8544-AC2CF5B2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Gradient Boosting – Baseline</a:t>
            </a:r>
          </a:p>
          <a:p>
            <a:r>
              <a:rPr lang="en-US" altLang="zh-CN"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Neutral Network </a:t>
            </a:r>
            <a:r>
              <a:rPr lang="en-US" sz="2400" dirty="0"/>
              <a:t>– Advanced</a:t>
            </a:r>
          </a:p>
          <a:p>
            <a:r>
              <a:rPr lang="en-US" sz="2400" dirty="0"/>
              <a:t>Linear Discriminant Analysis</a:t>
            </a:r>
          </a:p>
          <a:p>
            <a:r>
              <a:rPr lang="en-US" altLang="zh-CN" sz="2400" spc="-50" dirty="0">
                <a:cs typeface="Calibri" panose="020F0502020204030204" pitchFamily="34" charset="0"/>
              </a:rPr>
              <a:t>Logistic Regression</a:t>
            </a:r>
          </a:p>
          <a:p>
            <a:r>
              <a:rPr lang="en-US" altLang="zh-CN" sz="2400" spc="-50" dirty="0">
                <a:cs typeface="Calibri" panose="020F0502020204030204" pitchFamily="34" charset="0"/>
              </a:rPr>
              <a:t>Support Vector Machine</a:t>
            </a:r>
          </a:p>
          <a:p>
            <a:r>
              <a:rPr lang="en-US" altLang="zh-CN" sz="2400" spc="-50" dirty="0">
                <a:cs typeface="Calibri" panose="020F0502020204030204" pitchFamily="34" charset="0"/>
              </a:rPr>
              <a:t>Random Forest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Extreme Gradient Boosting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Ensemble Extreme Gradient Boosting and </a:t>
            </a:r>
            <a:r>
              <a:rPr lang="en-US" altLang="zh-CN" sz="2400" spc="-50" dirty="0">
                <a:cs typeface="Calibri" panose="020F0502020204030204" pitchFamily="34" charset="0"/>
              </a:rPr>
              <a:t>Support Vector Machine</a:t>
            </a:r>
          </a:p>
          <a:p>
            <a:endParaRPr lang="en-US" altLang="zh-CN" sz="2400" spc="-50" dirty="0">
              <a:cs typeface="Calibri" panose="020F0502020204030204" pitchFamily="34" charset="0"/>
            </a:endParaRPr>
          </a:p>
          <a:p>
            <a:endParaRPr lang="en-US" altLang="zh-CN" sz="2400" spc="-50" dirty="0"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D173-C867-4146-A3FD-11E06054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Baseline model: Gradient Boosting Machine (GBM)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35D5-106B-D84C-A168-E1BE19CCA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788"/>
            <a:ext cx="5151633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Testing Accuracy :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/>
              <a:t>40.4%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Time for training model GBM : 1816.61s 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Pros :</a:t>
            </a:r>
          </a:p>
          <a:p>
            <a:pPr marL="0" indent="0">
              <a:buNone/>
            </a:pPr>
            <a:r>
              <a:rPr lang="en-US" sz="1800" dirty="0"/>
              <a:t>    - accuracy not bad</a:t>
            </a:r>
          </a:p>
          <a:p>
            <a:pPr marL="0" indent="0">
              <a:buNone/>
            </a:pPr>
            <a:r>
              <a:rPr lang="en-US" sz="1800" dirty="0"/>
              <a:t>    - no need for data pre-processing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Cons :</a:t>
            </a:r>
          </a:p>
          <a:p>
            <a:pPr marL="0" indent="0">
              <a:buNone/>
            </a:pPr>
            <a:r>
              <a:rPr lang="en-US" sz="1800" dirty="0"/>
              <a:t>    - computational expensive</a:t>
            </a:r>
          </a:p>
          <a:p>
            <a:pPr marL="0" indent="0">
              <a:buNone/>
            </a:pPr>
            <a:r>
              <a:rPr lang="en-US" sz="1800" dirty="0"/>
              <a:t>    - less interpretable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FD9001-C093-DB4C-BA8B-B4ED0E25A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30350"/>
              </p:ext>
            </p:extLst>
          </p:nvPr>
        </p:nvGraphicFramePr>
        <p:xfrm>
          <a:off x="6096001" y="1455760"/>
          <a:ext cx="5739828" cy="9802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7563">
                  <a:extLst>
                    <a:ext uri="{9D8B030D-6E8A-4147-A177-3AD203B41FA5}">
                      <a16:colId xmlns:a16="http://schemas.microsoft.com/office/drawing/2014/main" val="3797919455"/>
                    </a:ext>
                  </a:extLst>
                </a:gridCol>
                <a:gridCol w="1131924">
                  <a:extLst>
                    <a:ext uri="{9D8B030D-6E8A-4147-A177-3AD203B41FA5}">
                      <a16:colId xmlns:a16="http://schemas.microsoft.com/office/drawing/2014/main" val="2878346953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1749254789"/>
                    </a:ext>
                  </a:extLst>
                </a:gridCol>
                <a:gridCol w="1900719">
                  <a:extLst>
                    <a:ext uri="{9D8B030D-6E8A-4147-A177-3AD203B41FA5}">
                      <a16:colId xmlns:a16="http://schemas.microsoft.com/office/drawing/2014/main" val="1894858776"/>
                    </a:ext>
                  </a:extLst>
                </a:gridCol>
              </a:tblGrid>
              <a:tr h="4253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n.trees</a:t>
                      </a:r>
                      <a:r>
                        <a:rPr lang="en-US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shrinkage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interaction.depth</a:t>
                      </a:r>
                      <a:r>
                        <a:rPr lang="en-US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n.minobsinnode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565781"/>
                  </a:ext>
                </a:extLst>
              </a:tr>
              <a:tr h="554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3506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2243E51-9007-924F-87EC-0AE1DA28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40137"/>
            <a:ext cx="5739829" cy="41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97B3D6-4C5B-4935-B23C-93CB2AB4F5C0}"/>
              </a:ext>
            </a:extLst>
          </p:cNvPr>
          <p:cNvSpPr/>
          <p:nvPr/>
        </p:nvSpPr>
        <p:spPr>
          <a:xfrm>
            <a:off x="472931" y="562118"/>
            <a:ext cx="676685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Advanced model: Neutral Network (NN)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ACAD-0A75-4639-94A5-7E9798E9B01B}"/>
              </a:ext>
            </a:extLst>
          </p:cNvPr>
          <p:cNvSpPr txBox="1">
            <a:spLocks/>
          </p:cNvSpPr>
          <p:nvPr/>
        </p:nvSpPr>
        <p:spPr>
          <a:xfrm>
            <a:off x="472931" y="1976641"/>
            <a:ext cx="5151633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Testing Accuracy :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/>
              <a:t>56.2%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Time for training model NN: 35s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The Neural Network gives us a good prediction accuracy within a very short time. 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4ABA3A-87F9-496E-8BD1-DFEEF8CA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833" y="2240592"/>
            <a:ext cx="5134846" cy="3953321"/>
          </a:xfrm>
          <a:prstGeom prst="rect">
            <a:avLst/>
          </a:prstGeom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38989A4-EDD0-4B75-9C4F-F07D13C21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50322"/>
              </p:ext>
            </p:extLst>
          </p:nvPr>
        </p:nvGraphicFramePr>
        <p:xfrm>
          <a:off x="6334812" y="1403298"/>
          <a:ext cx="4789866" cy="8417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1875">
                  <a:extLst>
                    <a:ext uri="{9D8B030D-6E8A-4147-A177-3AD203B41FA5}">
                      <a16:colId xmlns:a16="http://schemas.microsoft.com/office/drawing/2014/main" val="3797919455"/>
                    </a:ext>
                  </a:extLst>
                </a:gridCol>
                <a:gridCol w="1551848">
                  <a:extLst>
                    <a:ext uri="{9D8B030D-6E8A-4147-A177-3AD203B41FA5}">
                      <a16:colId xmlns:a16="http://schemas.microsoft.com/office/drawing/2014/main" val="1749254789"/>
                    </a:ext>
                  </a:extLst>
                </a:gridCol>
                <a:gridCol w="1586143">
                  <a:extLst>
                    <a:ext uri="{9D8B030D-6E8A-4147-A177-3AD203B41FA5}">
                      <a16:colId xmlns:a16="http://schemas.microsoft.com/office/drawing/2014/main" val="1894858776"/>
                    </a:ext>
                  </a:extLst>
                </a:gridCol>
              </a:tblGrid>
              <a:tr h="4386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Epoches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Training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Testing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565781"/>
                  </a:ext>
                </a:extLst>
              </a:tr>
              <a:tr h="4030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3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57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9F48AF-B707-433B-A0F9-30491042FC1D}"/>
              </a:ext>
            </a:extLst>
          </p:cNvPr>
          <p:cNvSpPr/>
          <p:nvPr/>
        </p:nvSpPr>
        <p:spPr>
          <a:xfrm>
            <a:off x="449947" y="312176"/>
            <a:ext cx="9105020" cy="67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Linear Discriminant Analysis (LDA)</a:t>
            </a:r>
            <a:r>
              <a:rPr lang="zh-CN" altLang="en-US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with</a:t>
            </a:r>
            <a:r>
              <a:rPr lang="zh-CN" altLang="en-US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PCA</a:t>
            </a:r>
          </a:p>
        </p:txBody>
      </p:sp>
      <p:sp>
        <p:nvSpPr>
          <p:cNvPr id="6" name="Google Shape;93;p18">
            <a:extLst>
              <a:ext uri="{FF2B5EF4-FFF2-40B4-BE49-F238E27FC236}">
                <a16:creationId xmlns:a16="http://schemas.microsoft.com/office/drawing/2014/main" id="{27127FD3-1C5B-4CAC-9750-BA26D28B67BE}"/>
              </a:ext>
            </a:extLst>
          </p:cNvPr>
          <p:cNvSpPr txBox="1"/>
          <p:nvPr/>
        </p:nvSpPr>
        <p:spPr>
          <a:xfrm>
            <a:off x="621341" y="2041806"/>
            <a:ext cx="4381116" cy="355625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Input : Fiducial Points Coordinate With PCA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Testing Accuracy : 44.1%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Time for training model LDA : </a:t>
            </a:r>
            <a:r>
              <a:rPr lang="en-US" dirty="0"/>
              <a:t>88.012s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2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43C5C0-8166-454F-B011-5EACBA87B492}"/>
              </a:ext>
            </a:extLst>
          </p:cNvPr>
          <p:cNvSpPr/>
          <p:nvPr/>
        </p:nvSpPr>
        <p:spPr>
          <a:xfrm>
            <a:off x="363084" y="246375"/>
            <a:ext cx="10373411" cy="6915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Logistic Regression Model (LR)</a:t>
            </a:r>
          </a:p>
        </p:txBody>
      </p:sp>
      <p:sp>
        <p:nvSpPr>
          <p:cNvPr id="3" name="Google Shape;93;p18">
            <a:extLst>
              <a:ext uri="{FF2B5EF4-FFF2-40B4-BE49-F238E27FC236}">
                <a16:creationId xmlns:a16="http://schemas.microsoft.com/office/drawing/2014/main" id="{B3593E12-7FE8-4DCC-86BA-67912E11E8C9}"/>
              </a:ext>
            </a:extLst>
          </p:cNvPr>
          <p:cNvSpPr txBox="1"/>
          <p:nvPr/>
        </p:nvSpPr>
        <p:spPr>
          <a:xfrm>
            <a:off x="445277" y="1900791"/>
            <a:ext cx="5408768" cy="4468733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Input : Fiducial Points Coordinate With PCA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Optimal Lambda : 0.0079388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Testing Accuracy : 39.2%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Time for training model LR : 421.2s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7E863E-1477-475C-A067-238916D6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45" y="1802708"/>
            <a:ext cx="5697883" cy="3702868"/>
          </a:xfrm>
          <a:prstGeom prst="rect">
            <a:avLst/>
          </a:prstGeom>
        </p:spPr>
      </p:pic>
      <p:sp>
        <p:nvSpPr>
          <p:cNvPr id="5" name="Google Shape;89;p18">
            <a:extLst>
              <a:ext uri="{FF2B5EF4-FFF2-40B4-BE49-F238E27FC236}">
                <a16:creationId xmlns:a16="http://schemas.microsoft.com/office/drawing/2014/main" id="{9AD98855-B503-4D1B-8391-4B3D1B8F83A3}"/>
              </a:ext>
            </a:extLst>
          </p:cNvPr>
          <p:cNvSpPr txBox="1"/>
          <p:nvPr/>
        </p:nvSpPr>
        <p:spPr>
          <a:xfrm>
            <a:off x="6096000" y="1319647"/>
            <a:ext cx="5455928" cy="48420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Find Optimal Lambda</a:t>
            </a:r>
          </a:p>
        </p:txBody>
      </p:sp>
    </p:spTree>
    <p:extLst>
      <p:ext uri="{BB962C8B-B14F-4D97-AF65-F5344CB8AC3E}">
        <p14:creationId xmlns:p14="http://schemas.microsoft.com/office/powerpoint/2010/main" val="223711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57B2D4-F620-425A-B837-553DDAA17DB3}"/>
              </a:ext>
            </a:extLst>
          </p:cNvPr>
          <p:cNvSpPr/>
          <p:nvPr/>
        </p:nvSpPr>
        <p:spPr>
          <a:xfrm>
            <a:off x="445278" y="405352"/>
            <a:ext cx="5946095" cy="639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Support Vector Machine (SVM)</a:t>
            </a:r>
          </a:p>
        </p:txBody>
      </p:sp>
      <p:sp>
        <p:nvSpPr>
          <p:cNvPr id="3" name="Google Shape;93;p18">
            <a:extLst>
              <a:ext uri="{FF2B5EF4-FFF2-40B4-BE49-F238E27FC236}">
                <a16:creationId xmlns:a16="http://schemas.microsoft.com/office/drawing/2014/main" id="{2C9D5814-E14D-4A75-9C45-15CFE82CEFEA}"/>
              </a:ext>
            </a:extLst>
          </p:cNvPr>
          <p:cNvSpPr txBox="1"/>
          <p:nvPr/>
        </p:nvSpPr>
        <p:spPr>
          <a:xfrm>
            <a:off x="548020" y="1471408"/>
            <a:ext cx="8524061" cy="4737095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global argument we need to consider is stated below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-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kernel: the kernel used in training and predicting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-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degree: parameter needed for kernel of type polynomial (default: 3)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-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gamma: parameter needed for all kernels except linear (default: 1/(data dimension))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Testing Accuracy : 51.4%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Time for training model SVM : 117.39s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E85047-DD96-4A6E-846E-C14CC02AB64A}"/>
              </a:ext>
            </a:extLst>
          </p:cNvPr>
          <p:cNvSpPr/>
          <p:nvPr/>
        </p:nvSpPr>
        <p:spPr>
          <a:xfrm>
            <a:off x="445278" y="405352"/>
            <a:ext cx="5946095" cy="639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Random Forest (RF)</a:t>
            </a:r>
          </a:p>
        </p:txBody>
      </p:sp>
      <p:sp>
        <p:nvSpPr>
          <p:cNvPr id="3" name="Google Shape;93;p18">
            <a:extLst>
              <a:ext uri="{FF2B5EF4-FFF2-40B4-BE49-F238E27FC236}">
                <a16:creationId xmlns:a16="http://schemas.microsoft.com/office/drawing/2014/main" id="{FCAB1DF5-0F42-49FA-B47F-F284A0986EC3}"/>
              </a:ext>
            </a:extLst>
          </p:cNvPr>
          <p:cNvSpPr txBox="1"/>
          <p:nvPr/>
        </p:nvSpPr>
        <p:spPr>
          <a:xfrm>
            <a:off x="548019" y="1368455"/>
            <a:ext cx="9106068" cy="4440151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dirty="0">
                <a:cs typeface="Calibri" panose="020F0502020204030204" pitchFamily="34" charset="0"/>
              </a:rPr>
              <a:t>The global argument we need to consider is stated below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cs typeface="Calibri" panose="020F0502020204030204" pitchFamily="34" charset="0"/>
              </a:rPr>
              <a:t>       -</a:t>
            </a:r>
            <a:r>
              <a:rPr lang="zh-CN" altLang="en-US" dirty="0">
                <a:cs typeface="Calibri" panose="020F0502020204030204" pitchFamily="34" charset="0"/>
              </a:rPr>
              <a:t> </a:t>
            </a:r>
            <a:r>
              <a:rPr lang="en-US" altLang="zh-CN" dirty="0" err="1">
                <a:cs typeface="Calibri" panose="020F0502020204030204" pitchFamily="34" charset="0"/>
              </a:rPr>
              <a:t>ntrees</a:t>
            </a:r>
            <a:r>
              <a:rPr lang="en-US" altLang="zh-CN" dirty="0">
                <a:cs typeface="Calibri" panose="020F0502020204030204" pitchFamily="34" charset="0"/>
              </a:rPr>
              <a:t>: the number of trees in the forest.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cs typeface="Calibri" panose="020F0502020204030204" pitchFamily="34" charset="0"/>
              </a:rPr>
              <a:t>       -</a:t>
            </a:r>
            <a:r>
              <a:rPr lang="zh-CN" altLang="en-US" dirty="0">
                <a:cs typeface="Calibri" panose="020F0502020204030204" pitchFamily="34" charset="0"/>
              </a:rPr>
              <a:t> </a:t>
            </a:r>
            <a:r>
              <a:rPr lang="en-US" altLang="zh-CN" dirty="0" err="1">
                <a:cs typeface="Calibri" panose="020F0502020204030204" pitchFamily="34" charset="0"/>
              </a:rPr>
              <a:t>mtry</a:t>
            </a:r>
            <a:r>
              <a:rPr lang="en-US" altLang="zh-CN" dirty="0">
                <a:cs typeface="Calibri" panose="020F0502020204030204" pitchFamily="34" charset="0"/>
              </a:rPr>
              <a:t>: the number of features to consider when looking for the best split.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cs typeface="Calibri" panose="020F0502020204030204" pitchFamily="34" charset="0"/>
              </a:rPr>
              <a:t>       -</a:t>
            </a:r>
            <a:r>
              <a:rPr lang="zh-CN" altLang="en-US" dirty="0">
                <a:cs typeface="Calibri" panose="020F0502020204030204" pitchFamily="34" charset="0"/>
              </a:rPr>
              <a:t> </a:t>
            </a:r>
            <a:r>
              <a:rPr lang="en-US" altLang="zh-CN" dirty="0" err="1">
                <a:cs typeface="Calibri" panose="020F0502020204030204" pitchFamily="34" charset="0"/>
              </a:rPr>
              <a:t>max_depth</a:t>
            </a:r>
            <a:r>
              <a:rPr lang="en-US" altLang="zh-CN" dirty="0">
                <a:cs typeface="Calibri" panose="020F0502020204030204" pitchFamily="34" charset="0"/>
              </a:rPr>
              <a:t>: the maximum depth of each tree.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cs typeface="Calibri" panose="020F0502020204030204" pitchFamily="34" charset="0"/>
              </a:rPr>
              <a:t>       </a:t>
            </a:r>
            <a:r>
              <a:rPr lang="pt-BR" altLang="zh-CN" dirty="0">
                <a:cs typeface="Calibri" panose="020F0502020204030204" pitchFamily="34" charset="0"/>
              </a:rPr>
              <a:t>optimal parameter as mtry = 77</a:t>
            </a:r>
            <a:endParaRPr lang="en-US" altLang="zh-CN" dirty="0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cs typeface="Calibri" panose="020F0502020204030204" pitchFamily="34" charset="0"/>
              </a:rPr>
              <a:t>Testing Accuracy : 41.4%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cs typeface="Calibri" panose="020F0502020204030204" pitchFamily="34" charset="0"/>
              </a:rPr>
              <a:t>Time for training model RF : 519.99s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B9DF78-D988-4846-A61B-51CBDB82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Extreme Gradient Boosting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531C05-D8EE-F048-98BC-F2519196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675077"/>
            <a:ext cx="4966698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Testing Accuracy: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/>
              <a:t>53.6%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Time for training model </a:t>
            </a:r>
            <a:r>
              <a:rPr lang="en-US" sz="1800" dirty="0" err="1"/>
              <a:t>XGBoost</a:t>
            </a:r>
            <a:r>
              <a:rPr lang="en-US" sz="1800" dirty="0"/>
              <a:t>: 533.71s 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Pros:</a:t>
            </a:r>
          </a:p>
          <a:p>
            <a:pPr marL="0" indent="0">
              <a:buNone/>
            </a:pPr>
            <a:r>
              <a:rPr lang="en-US" sz="1800" dirty="0"/>
              <a:t>    - Higher accuracy</a:t>
            </a:r>
          </a:p>
          <a:p>
            <a:pPr marL="0" indent="0">
              <a:buNone/>
            </a:pPr>
            <a:r>
              <a:rPr lang="en-US" sz="1800" dirty="0"/>
              <a:t>    - Higher efficiency in both training and testing process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3BE983-9235-DD49-AA6F-2C4D7D949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90505"/>
              </p:ext>
            </p:extLst>
          </p:nvPr>
        </p:nvGraphicFramePr>
        <p:xfrm>
          <a:off x="6034956" y="1527678"/>
          <a:ext cx="5804899" cy="1297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0836">
                  <a:extLst>
                    <a:ext uri="{9D8B030D-6E8A-4147-A177-3AD203B41FA5}">
                      <a16:colId xmlns:a16="http://schemas.microsoft.com/office/drawing/2014/main" val="3797919455"/>
                    </a:ext>
                  </a:extLst>
                </a:gridCol>
                <a:gridCol w="1202076">
                  <a:extLst>
                    <a:ext uri="{9D8B030D-6E8A-4147-A177-3AD203B41FA5}">
                      <a16:colId xmlns:a16="http://schemas.microsoft.com/office/drawing/2014/main" val="2878346953"/>
                    </a:ext>
                  </a:extLst>
                </a:gridCol>
                <a:gridCol w="1099335">
                  <a:extLst>
                    <a:ext uri="{9D8B030D-6E8A-4147-A177-3AD203B41FA5}">
                      <a16:colId xmlns:a16="http://schemas.microsoft.com/office/drawing/2014/main" val="1749254789"/>
                    </a:ext>
                  </a:extLst>
                </a:gridCol>
                <a:gridCol w="811658">
                  <a:extLst>
                    <a:ext uri="{9D8B030D-6E8A-4147-A177-3AD203B41FA5}">
                      <a16:colId xmlns:a16="http://schemas.microsoft.com/office/drawing/2014/main" val="1894858776"/>
                    </a:ext>
                  </a:extLst>
                </a:gridCol>
                <a:gridCol w="1181528">
                  <a:extLst>
                    <a:ext uri="{9D8B030D-6E8A-4147-A177-3AD203B41FA5}">
                      <a16:colId xmlns:a16="http://schemas.microsoft.com/office/drawing/2014/main" val="2194577231"/>
                    </a:ext>
                  </a:extLst>
                </a:gridCol>
                <a:gridCol w="729466">
                  <a:extLst>
                    <a:ext uri="{9D8B030D-6E8A-4147-A177-3AD203B41FA5}">
                      <a16:colId xmlns:a16="http://schemas.microsoft.com/office/drawing/2014/main" val="3934681824"/>
                    </a:ext>
                  </a:extLst>
                </a:gridCol>
              </a:tblGrid>
              <a:tr h="4757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booster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>
                          <a:effectLst/>
                        </a:rPr>
                        <a:t>eval_metric</a:t>
                      </a:r>
                      <a:r>
                        <a:rPr lang="en-US" sz="1400" kern="1200" dirty="0">
                          <a:effectLst/>
                        </a:rPr>
                        <a:t> 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effectLst/>
                        </a:rPr>
                        <a:t>lambda 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effectLst/>
                        </a:rPr>
                        <a:t>Lambda_bias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</a:rPr>
                        <a:t>alpha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565781"/>
                  </a:ext>
                </a:extLst>
              </a:tr>
              <a:tr h="822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gblinear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>
                          <a:effectLst/>
                        </a:rPr>
                        <a:t>multi:softmax</a:t>
                      </a:r>
                      <a:r>
                        <a:rPr lang="en-US" sz="1400" kern="1200" dirty="0">
                          <a:effectLst/>
                        </a:rPr>
                        <a:t>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>
                          <a:effectLst/>
                        </a:rPr>
                        <a:t>mlogloss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350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65E61C2-52E4-5645-83A3-507253DB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61" y="2972891"/>
            <a:ext cx="5804899" cy="34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7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590</Words>
  <Application>Microsoft Macintosh PowerPoint</Application>
  <PresentationFormat>Widescreen</PresentationFormat>
  <Paragraphs>156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Facial Emotion Recognition </vt:lpstr>
      <vt:lpstr>Model</vt:lpstr>
      <vt:lpstr>Baseline model: Gradient Boosting Machine (GBM)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Extreme Gradient Boosting (XGBoost)</vt:lpstr>
      <vt:lpstr>Ensemble Extreme Gradient Boosting (XGBoost)  and Support Vector Machine (SVM)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 Z</dc:creator>
  <cp:lastModifiedBy>Q Z</cp:lastModifiedBy>
  <cp:revision>256</cp:revision>
  <dcterms:created xsi:type="dcterms:W3CDTF">2020-03-31T23:43:53Z</dcterms:created>
  <dcterms:modified xsi:type="dcterms:W3CDTF">2020-04-02T01:06:18Z</dcterms:modified>
</cp:coreProperties>
</file>