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/>
    <p:restoredTop sz="94715"/>
  </p:normalViewPr>
  <p:slideViewPr>
    <p:cSldViewPr snapToGrid="0" snapToObjects="1">
      <p:cViewPr varScale="1">
        <p:scale>
          <a:sx n="87" d="100"/>
          <a:sy n="87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6F85-A71F-6943-B947-7BA29527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479" y="0"/>
            <a:ext cx="8676222" cy="157129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Data Science Project 4: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99FD-21AB-644A-A9FC-5337D233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479" y="5451962"/>
            <a:ext cx="8676222" cy="1289293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Sean Harris, Amir Idris, </a:t>
            </a:r>
            <a:r>
              <a:rPr lang="en-US" dirty="0" err="1"/>
              <a:t>Chuyun</a:t>
            </a:r>
            <a:r>
              <a:rPr lang="en-US" dirty="0"/>
              <a:t> Shu, </a:t>
            </a:r>
            <a:r>
              <a:rPr lang="en-US" dirty="0" err="1"/>
              <a:t>Yandong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, Ruize Yu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/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blipFill>
                <a:blip r:embed="rId2"/>
                <a:stretch>
                  <a:fillRect l="-2174" r="-5435" b="-3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/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blipFill>
                <a:blip r:embed="rId3"/>
                <a:stretch>
                  <a:fillRect l="-3396" t="-4545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/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=1|</m:t>
                      </m:r>
                      <m:acc>
                        <m:accPr>
                          <m:chr m:val="⃑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blipFill>
                <a:blip r:embed="rId4"/>
                <a:stretch>
                  <a:fillRect l="-3226" t="-15152" r="-573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/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blipFill>
                <a:blip r:embed="rId5"/>
                <a:stretch>
                  <a:fillRect l="-1119" r="-201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C8C4-22B4-D94E-9E4E-5DDD0BA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0"/>
            <a:ext cx="9905998" cy="813955"/>
          </a:xfrm>
        </p:spPr>
        <p:txBody>
          <a:bodyPr/>
          <a:lstStyle/>
          <a:p>
            <a:r>
              <a:rPr lang="en-US" dirty="0"/>
              <a:t>ATE Estimation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726FA4-F73A-E94F-95A6-8BB49C990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930179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Error (SDs)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Error (SDs)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1.725128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-0.02925137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-60.14118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-0.09748049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-0.07358735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-57.18506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-0.04295943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-0.03395494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-59.20897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-0.08028740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7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634835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Low-Dimensional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4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638305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High-Dimensional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17F4-226F-4C46-A0C8-63D49BB2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C5FE-22B0-6E44-B998-1E266327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AD94-5C10-0A47-A22A-75FB1AE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4AF-F24B-A14A-A11F-339A551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Assigned Algorithms</a:t>
            </a:r>
          </a:p>
          <a:p>
            <a:r>
              <a:rPr lang="en-US" sz="2800" dirty="0"/>
              <a:t>Our approach</a:t>
            </a:r>
          </a:p>
          <a:p>
            <a:r>
              <a:rPr lang="en-US" sz="2800" dirty="0"/>
              <a:t>Algorithm results</a:t>
            </a:r>
          </a:p>
          <a:p>
            <a:r>
              <a:rPr lang="en-US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2083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E4D-F8AC-8948-BABC-28F8811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0"/>
            <a:ext cx="9905998" cy="1219200"/>
          </a:xfrm>
        </p:spPr>
        <p:txBody>
          <a:bodyPr/>
          <a:lstStyle/>
          <a:p>
            <a:r>
              <a:rPr lang="en-US" dirty="0"/>
              <a:t>Assigned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C7288-2916-6341-985F-27AFC3374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41431"/>
              </p:ext>
            </p:extLst>
          </p:nvPr>
        </p:nvGraphicFramePr>
        <p:xfrm>
          <a:off x="588579" y="1881352"/>
          <a:ext cx="11014842" cy="406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614">
                  <a:extLst>
                    <a:ext uri="{9D8B030D-6E8A-4147-A177-3AD203B41FA5}">
                      <a16:colId xmlns:a16="http://schemas.microsoft.com/office/drawing/2014/main" val="2515131460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23068363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1323656492"/>
                    </a:ext>
                  </a:extLst>
                </a:gridCol>
              </a:tblGrid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Matching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Estimation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38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424"/>
                  </a:ext>
                </a:extLst>
              </a:tr>
              <a:tr h="6439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3689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Penalized Logistic Regression (Ridge)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212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4660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Boosted Stumps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075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Weighted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3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2640-6784-3847-8616-E77C9DA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6" y="0"/>
            <a:ext cx="9905998" cy="987972"/>
          </a:xfrm>
        </p:spPr>
        <p:txBody>
          <a:bodyPr/>
          <a:lstStyle/>
          <a:p>
            <a:r>
              <a:rPr lang="en-US" dirty="0"/>
              <a:t>As a Review…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386B-F59E-B143-BD6E-92B45A4786AC}"/>
              </a:ext>
            </a:extLst>
          </p:cNvPr>
          <p:cNvSpPr txBox="1"/>
          <p:nvPr/>
        </p:nvSpPr>
        <p:spPr>
          <a:xfrm>
            <a:off x="1902373" y="1345329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8DE9B14-BBC6-4442-8344-1FA38EC0F9D6}"/>
              </a:ext>
            </a:extLst>
          </p:cNvPr>
          <p:cNvSpPr/>
          <p:nvPr/>
        </p:nvSpPr>
        <p:spPr>
          <a:xfrm>
            <a:off x="3771621" y="5322784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/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blipFill>
                <a:blip r:embed="rId2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9ED18C-605B-7D43-BA9D-907C95475EDE}"/>
              </a:ext>
            </a:extLst>
          </p:cNvPr>
          <p:cNvSpPr txBox="1"/>
          <p:nvPr/>
        </p:nvSpPr>
        <p:spPr>
          <a:xfrm>
            <a:off x="7846805" y="243180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236A0C8-031A-5441-B826-C8053938A5BC}"/>
              </a:ext>
            </a:extLst>
          </p:cNvPr>
          <p:cNvSpPr/>
          <p:nvPr/>
        </p:nvSpPr>
        <p:spPr>
          <a:xfrm>
            <a:off x="3771623" y="2646433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F9F6C-107D-2F4D-9045-3BCCB532A39B}"/>
              </a:ext>
            </a:extLst>
          </p:cNvPr>
          <p:cNvSpPr txBox="1"/>
          <p:nvPr/>
        </p:nvSpPr>
        <p:spPr>
          <a:xfrm>
            <a:off x="177086" y="2485425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Distance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E56EE-0EB1-9747-876C-5F564A802B63}"/>
              </a:ext>
            </a:extLst>
          </p:cNvPr>
          <p:cNvSpPr txBox="1"/>
          <p:nvPr/>
        </p:nvSpPr>
        <p:spPr>
          <a:xfrm>
            <a:off x="5135340" y="4341852"/>
            <a:ext cx="8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04E7-9CF1-1342-8E55-3B2C6DC16CB8}"/>
              </a:ext>
            </a:extLst>
          </p:cNvPr>
          <p:cNvSpPr txBox="1"/>
          <p:nvPr/>
        </p:nvSpPr>
        <p:spPr>
          <a:xfrm>
            <a:off x="626406" y="362552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1DDE56F-5E75-FE4D-A535-832767DB88AF}"/>
              </a:ext>
            </a:extLst>
          </p:cNvPr>
          <p:cNvSpPr/>
          <p:nvPr/>
        </p:nvSpPr>
        <p:spPr>
          <a:xfrm>
            <a:off x="3771624" y="3786530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/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blipFill>
                <a:blip r:embed="rId3"/>
                <a:stretch>
                  <a:fillRect t="-5814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32CEB8-B98A-184B-8EE3-A1DDF2F01D79}"/>
              </a:ext>
            </a:extLst>
          </p:cNvPr>
          <p:cNvSpPr txBox="1"/>
          <p:nvPr/>
        </p:nvSpPr>
        <p:spPr>
          <a:xfrm>
            <a:off x="1902372" y="5161775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056B40A-A184-3B44-A659-18B5527BD9A8}"/>
              </a:ext>
            </a:extLst>
          </p:cNvPr>
          <p:cNvSpPr/>
          <p:nvPr/>
        </p:nvSpPr>
        <p:spPr>
          <a:xfrm>
            <a:off x="3771621" y="1667346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/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blipFill>
                <a:blip r:embed="rId4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A84D3D4-E3D6-1C4C-AA8B-B2FEEB270AE0}"/>
              </a:ext>
            </a:extLst>
          </p:cNvPr>
          <p:cNvSpPr txBox="1"/>
          <p:nvPr/>
        </p:nvSpPr>
        <p:spPr>
          <a:xfrm>
            <a:off x="377616" y="6171852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E180F23-D72D-4844-AAA9-1C8590471EA7}"/>
              </a:ext>
            </a:extLst>
          </p:cNvPr>
          <p:cNvSpPr/>
          <p:nvPr/>
        </p:nvSpPr>
        <p:spPr>
          <a:xfrm>
            <a:off x="3771621" y="6332861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/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blipFill>
                <a:blip r:embed="rId5"/>
                <a:stretch>
                  <a:fillRect t="-6977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28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7484-836A-354E-A985-3D63E67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1: Full 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283B-EE19-F04A-85A5-817FEA9C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Full matching (Optimal Matching): Create subsets of matched groups, with each group having at least one treatment example and at least one control example, such that we minimize: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3F152-960A-944F-A990-27CF0E572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8"/>
          <a:stretch/>
        </p:blipFill>
        <p:spPr>
          <a:xfrm>
            <a:off x="2997778" y="2217367"/>
            <a:ext cx="4991100" cy="753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56961-D73D-724E-84EC-BA4E4EABC154}"/>
              </a:ext>
            </a:extLst>
          </p:cNvPr>
          <p:cNvSpPr txBox="1"/>
          <p:nvPr/>
        </p:nvSpPr>
        <p:spPr>
          <a:xfrm>
            <a:off x="9275618" y="6488668"/>
            <a:ext cx="29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Stuart 2010, Hansen 2004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9627E-3BB3-1B44-A975-E9CD2E160734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Uses all of the data</a:t>
            </a:r>
          </a:p>
          <a:p>
            <a:r>
              <a:rPr lang="en-US" dirty="0"/>
              <a:t>Minimizes overall discrepancy between matches</a:t>
            </a:r>
          </a:p>
          <a:p>
            <a:r>
              <a:rPr lang="en-US" dirty="0"/>
              <a:t>Can be adjusted with ratio limits in subgroups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C75682-AE42-3F4F-B425-A83DCFD4F5D2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Time intensive (depending on implementation)</a:t>
            </a:r>
          </a:p>
          <a:p>
            <a:r>
              <a:rPr lang="en-US" dirty="0"/>
              <a:t>Can be challenging to implement</a:t>
            </a:r>
          </a:p>
          <a:p>
            <a:r>
              <a:rPr lang="en-US" dirty="0"/>
              <a:t>Effective sample size may be smaller due to weighting scheme</a:t>
            </a:r>
          </a:p>
        </p:txBody>
      </p:sp>
    </p:spTree>
    <p:extLst>
      <p:ext uri="{BB962C8B-B14F-4D97-AF65-F5344CB8AC3E}">
        <p14:creationId xmlns:p14="http://schemas.microsoft.com/office/powerpoint/2010/main" val="375129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AE8F36-6CDF-6C4F-AA41-66D63E94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7: Weighted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72822B-0F63-374E-9B51-019A4AC6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Weighted regression: directly model the effect of the treatment variable by regressing on it. The estimated treatment effect will be the coefficient it is assigned in the following weighted linear regression: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18CA-5EAC-5149-91E2-906114B9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13" y="2245592"/>
            <a:ext cx="8394700" cy="850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91C5A1-2C36-4B49-96AC-74CCC32ACD9B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66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Doesn’t require calculating distances, propensity scores used directly as weights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Low time complexity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60D65E-50FD-B149-853D-15BB8545D45D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Results can vary depending on t-test cutoff</a:t>
            </a:r>
          </a:p>
          <a:p>
            <a:r>
              <a:rPr lang="en-US" dirty="0"/>
              <a:t>The coefficients for the covariates are not useful/interpretable</a:t>
            </a:r>
          </a:p>
          <a:p>
            <a:r>
              <a:rPr lang="en-US" dirty="0"/>
              <a:t>No matched dataset obtained, which may be of use </a:t>
            </a:r>
          </a:p>
        </p:txBody>
      </p:sp>
    </p:spTree>
    <p:extLst>
      <p:ext uri="{BB962C8B-B14F-4D97-AF65-F5344CB8AC3E}">
        <p14:creationId xmlns:p14="http://schemas.microsoft.com/office/powerpoint/2010/main" val="416338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from scratch?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67F7-B088-F845-9CC6-E62E5488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20" y="1652954"/>
            <a:ext cx="9499600" cy="474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505AA-4AE1-3942-869E-4ECC3326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70" y="1652954"/>
            <a:ext cx="9613900" cy="232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B580B-E4C2-1A43-88F8-0372F37E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70" y="4091354"/>
            <a:ext cx="9626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i="1" dirty="0" err="1"/>
              <a:t>MatchIt</a:t>
            </a:r>
            <a:r>
              <a:rPr lang="en-US" i="1" dirty="0"/>
              <a:t> </a:t>
            </a:r>
            <a:r>
              <a:rPr lang="en-US" dirty="0"/>
              <a:t>Package: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F8E8C-211E-3748-AF19-C78C6BD18BC5}"/>
              </a:ext>
            </a:extLst>
          </p:cNvPr>
          <p:cNvSpPr txBox="1">
            <a:spLocks/>
          </p:cNvSpPr>
          <p:nvPr/>
        </p:nvSpPr>
        <p:spPr>
          <a:xfrm>
            <a:off x="788122" y="1652954"/>
            <a:ext cx="9905998" cy="398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Train respective model on covariates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Didn’t have access to real ate, use default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those propensity scores, run full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average treatment effect by regressing outcome on treatment, using weights from full matching, and taking coefficient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C90-613E-4949-B104-84BE274B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58" y="0"/>
            <a:ext cx="9905998" cy="779318"/>
          </a:xfrm>
        </p:spPr>
        <p:txBody>
          <a:bodyPr/>
          <a:lstStyle/>
          <a:p>
            <a:r>
              <a:rPr lang="en-US" dirty="0"/>
              <a:t>Algorithm 7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71A1B0-A8FC-E042-92CB-3FEB5929B9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558" y="1192160"/>
            <a:ext cx="1041797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Train respective model on covariates (Lasso Logistic Regression)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Didn’t have access to real ate, use default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 outcome on treatment and each covariate, discard insignificant covariates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weighted regression of outcome on treatment and remaining covariates and inverse propensity scores, ATE is coefficient on treatment</a:t>
            </a:r>
          </a:p>
        </p:txBody>
      </p:sp>
    </p:spTree>
    <p:extLst>
      <p:ext uri="{BB962C8B-B14F-4D97-AF65-F5344CB8AC3E}">
        <p14:creationId xmlns:p14="http://schemas.microsoft.com/office/powerpoint/2010/main" val="140725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{4BC6FD6D-5962-C548-9F2A-F4380EC8BCF7}tf10001063</Template>
  <TotalTime>403</TotalTime>
  <Words>640</Words>
  <Application>Microsoft Macintosh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Mesh</vt:lpstr>
      <vt:lpstr>Applied Data Science Project 4: Causal Inference</vt:lpstr>
      <vt:lpstr>Outline</vt:lpstr>
      <vt:lpstr>Assigned Algorithms</vt:lpstr>
      <vt:lpstr>As a Review…</vt:lpstr>
      <vt:lpstr>Algorithm 1: Full Propensity Score matching</vt:lpstr>
      <vt:lpstr>Algorithm 7: Weighted regression</vt:lpstr>
      <vt:lpstr>Algorithm 1 approach</vt:lpstr>
      <vt:lpstr>Algorithm 1 approach</vt:lpstr>
      <vt:lpstr>Algorithm 7 approach</vt:lpstr>
      <vt:lpstr>ATE Estimation Results</vt:lpstr>
      <vt:lpstr>Empirical Time complexity results</vt:lpstr>
      <vt:lpstr>Empirical Time complexity results</vt:lpstr>
      <vt:lpstr>Verdict?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Amir Idris</dc:creator>
  <cp:lastModifiedBy>Amir Idris</cp:lastModifiedBy>
  <cp:revision>23</cp:revision>
  <dcterms:created xsi:type="dcterms:W3CDTF">2021-04-03T02:50:48Z</dcterms:created>
  <dcterms:modified xsi:type="dcterms:W3CDTF">2021-04-06T00:49:56Z</dcterms:modified>
</cp:coreProperties>
</file>