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1D91B2-A552-41DF-A31C-41F81789F5DC}">
  <a:tblStyle styleId="{A01D91B2-A552-41DF-A31C-41F81789F5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1ca75c09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1ca75c0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1ca75c09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1ca75c09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3db37181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3db37181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3db37181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3db37181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3d0b78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43d0b78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3d0b78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3d0b78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43d0b78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43d0b78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43d0b782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43d0b782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43d598f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43d598f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1ca75bf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1ca75bf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1ca75bfbb_0_2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1ca75bfbb_0_2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1ca75bfbb_0_4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1ca75bfbb_0_4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1ca75bfbb_0_4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1ca75bfbb_0_4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43d598f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43d598f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1ca75bf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1ca75bfb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1ca75bfbb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1ca75bfbb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We focus on indirect prejudice and a technique to reduce it. This technique is implemented as regularizers that restrict the sensitive features. This approach can be applied to any prediction algorithm with discriminative probabilistic models, such as logistic regression. (In solving classification problems that pay attention to sensitive information, we have to consider the trade-off between the classification accuracy and the degree of resultant fairness.) This method provides a way to control this trade-off by adjusting the regularization parameter. We deal with  a prejudice remover regularizer, which enforces a determination’s independence from sensitive information</a:t>
            </a:r>
            <a:r>
              <a:rPr lang="en" sz="1200">
                <a:solidFill>
                  <a:schemeClr val="dk1"/>
                </a:solidFill>
              </a:rPr>
              <a:t>. </a:t>
            </a:r>
            <a:r>
              <a:rPr lang="en" sz="1200">
                <a:solidFill>
                  <a:schemeClr val="dk1"/>
                </a:solidFill>
                <a:latin typeface="Times New Roman"/>
                <a:ea typeface="Times New Roman"/>
                <a:cs typeface="Times New Roman"/>
                <a:sym typeface="Times New Roman"/>
              </a:rPr>
              <a:t>Because this technique is implemented as a regularizer, which we call a prejudice remover, it can be applied to wide variety of prediction algorithms with probabilistic discriminative models. (Prejudice involves a statistical dependence between sensitive features and other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1ca75c09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1ca75c09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db37181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3db37181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Font typeface="Times New Roman"/>
              <a:buChar char="-"/>
            </a:pPr>
            <a:r>
              <a:rPr lang="en" sz="1000">
                <a:solidFill>
                  <a:schemeClr val="dk1"/>
                </a:solidFill>
                <a:latin typeface="Times New Roman"/>
                <a:ea typeface="Times New Roman"/>
                <a:cs typeface="Times New Roman"/>
                <a:sym typeface="Times New Roman"/>
              </a:rPr>
              <a:t>A prejudice remover regularizer directly tries to reduce the prejudice index and is denoted by R</a:t>
            </a:r>
            <a:r>
              <a:rPr lang="en" sz="700">
                <a:solidFill>
                  <a:schemeClr val="dk1"/>
                </a:solidFill>
                <a:latin typeface="Times New Roman"/>
                <a:ea typeface="Times New Roman"/>
                <a:cs typeface="Times New Roman"/>
                <a:sym typeface="Times New Roman"/>
              </a:rPr>
              <a:t>PR</a:t>
            </a:r>
            <a:r>
              <a:rPr lang="en"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We focused on classification and built our regularizers into logistic regression models. </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The conditional probability of a class given non-sensitive and sensitive features is modeled by M[Y |X, S; Θ], where Θ is the set of model parameters. These parameters are estimated based on the maximum likelihood principle; that is, the parameters are tuned so as to maximize the log-likelihood.</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3db37181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3db37181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1ca75c0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1ca75c0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1ca75c09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1ca75c0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62" name="Shape 62"/>
        <p:cNvGrpSpPr/>
        <p:nvPr/>
      </p:nvGrpSpPr>
      <p:grpSpPr>
        <a:xfrm>
          <a:off x="0" y="0"/>
          <a:ext cx="0" cy="0"/>
          <a:chOff x="0" y="0"/>
          <a:chExt cx="0" cy="0"/>
        </a:xfrm>
      </p:grpSpPr>
      <p:sp>
        <p:nvSpPr>
          <p:cNvPr id="63" name="Google Shape;6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3"/>
          <p:cNvGrpSpPr/>
          <p:nvPr/>
        </p:nvGrpSpPr>
        <p:grpSpPr>
          <a:xfrm>
            <a:off x="10350" y="10500"/>
            <a:ext cx="9123300" cy="5122500"/>
            <a:chOff x="10350" y="10500"/>
            <a:chExt cx="9123300" cy="5122500"/>
          </a:xfrm>
        </p:grpSpPr>
        <p:sp>
          <p:nvSpPr>
            <p:cNvPr id="65" name="Google Shape;65;p13"/>
            <p:cNvSpPr/>
            <p:nvPr/>
          </p:nvSpPr>
          <p:spPr>
            <a:xfrm>
              <a:off x="10350" y="10500"/>
              <a:ext cx="9123300" cy="5122500"/>
            </a:xfrm>
            <a:prstGeom prst="rect">
              <a:avLst/>
            </a:prstGeom>
            <a:solidFill>
              <a:schemeClr val="dk1"/>
            </a:solidFill>
            <a:ln cap="flat" cmpd="sng" w="1905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txBox="1"/>
          <p:nvPr>
            <p:ph type="title"/>
          </p:nvPr>
        </p:nvSpPr>
        <p:spPr>
          <a:xfrm>
            <a:off x="811650" y="645325"/>
            <a:ext cx="5482500" cy="16563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4800"/>
              <a:buNone/>
              <a:defRPr sz="4800">
                <a:solidFill>
                  <a:schemeClr val="dk1"/>
                </a:solidFill>
              </a:defRPr>
            </a:lvl1pPr>
            <a:lvl2pPr lvl="1" algn="l">
              <a:lnSpc>
                <a:spcPct val="100000"/>
              </a:lnSpc>
              <a:spcBef>
                <a:spcPts val="0"/>
              </a:spcBef>
              <a:spcAft>
                <a:spcPts val="0"/>
              </a:spcAft>
              <a:buClr>
                <a:schemeClr val="dk1"/>
              </a:buClr>
              <a:buSzPts val="4800"/>
              <a:buNone/>
              <a:defRPr sz="4800">
                <a:solidFill>
                  <a:schemeClr val="dk1"/>
                </a:solidFill>
              </a:defRPr>
            </a:lvl2pPr>
            <a:lvl3pPr lvl="2" algn="l">
              <a:lnSpc>
                <a:spcPct val="100000"/>
              </a:lnSpc>
              <a:spcBef>
                <a:spcPts val="0"/>
              </a:spcBef>
              <a:spcAft>
                <a:spcPts val="0"/>
              </a:spcAft>
              <a:buClr>
                <a:schemeClr val="dk1"/>
              </a:buClr>
              <a:buSzPts val="4800"/>
              <a:buNone/>
              <a:defRPr sz="4800">
                <a:solidFill>
                  <a:schemeClr val="dk1"/>
                </a:solidFill>
              </a:defRPr>
            </a:lvl3pPr>
            <a:lvl4pPr lvl="3" algn="l">
              <a:lnSpc>
                <a:spcPct val="100000"/>
              </a:lnSpc>
              <a:spcBef>
                <a:spcPts val="0"/>
              </a:spcBef>
              <a:spcAft>
                <a:spcPts val="0"/>
              </a:spcAft>
              <a:buClr>
                <a:schemeClr val="dk1"/>
              </a:buClr>
              <a:buSzPts val="4800"/>
              <a:buNone/>
              <a:defRPr sz="4800">
                <a:solidFill>
                  <a:schemeClr val="dk1"/>
                </a:solidFill>
              </a:defRPr>
            </a:lvl4pPr>
            <a:lvl5pPr lvl="4" algn="l">
              <a:lnSpc>
                <a:spcPct val="100000"/>
              </a:lnSpc>
              <a:spcBef>
                <a:spcPts val="0"/>
              </a:spcBef>
              <a:spcAft>
                <a:spcPts val="0"/>
              </a:spcAft>
              <a:buClr>
                <a:schemeClr val="dk1"/>
              </a:buClr>
              <a:buSzPts val="4800"/>
              <a:buNone/>
              <a:defRPr sz="4800">
                <a:solidFill>
                  <a:schemeClr val="dk1"/>
                </a:solidFill>
              </a:defRPr>
            </a:lvl5pPr>
            <a:lvl6pPr lvl="5" algn="l">
              <a:lnSpc>
                <a:spcPct val="100000"/>
              </a:lnSpc>
              <a:spcBef>
                <a:spcPts val="0"/>
              </a:spcBef>
              <a:spcAft>
                <a:spcPts val="0"/>
              </a:spcAft>
              <a:buClr>
                <a:schemeClr val="dk1"/>
              </a:buClr>
              <a:buSzPts val="4800"/>
              <a:buNone/>
              <a:defRPr sz="4800">
                <a:solidFill>
                  <a:schemeClr val="dk1"/>
                </a:solidFill>
              </a:defRPr>
            </a:lvl6pPr>
            <a:lvl7pPr lvl="6" algn="l">
              <a:lnSpc>
                <a:spcPct val="100000"/>
              </a:lnSpc>
              <a:spcBef>
                <a:spcPts val="0"/>
              </a:spcBef>
              <a:spcAft>
                <a:spcPts val="0"/>
              </a:spcAft>
              <a:buClr>
                <a:schemeClr val="dk1"/>
              </a:buClr>
              <a:buSzPts val="4800"/>
              <a:buNone/>
              <a:defRPr sz="4800">
                <a:solidFill>
                  <a:schemeClr val="dk1"/>
                </a:solidFill>
              </a:defRPr>
            </a:lvl7pPr>
            <a:lvl8pPr lvl="7" algn="l">
              <a:lnSpc>
                <a:spcPct val="100000"/>
              </a:lnSpc>
              <a:spcBef>
                <a:spcPts val="0"/>
              </a:spcBef>
              <a:spcAft>
                <a:spcPts val="0"/>
              </a:spcAft>
              <a:buClr>
                <a:schemeClr val="dk1"/>
              </a:buClr>
              <a:buSzPts val="4800"/>
              <a:buNone/>
              <a:defRPr sz="4800">
                <a:solidFill>
                  <a:schemeClr val="dk1"/>
                </a:solidFill>
              </a:defRPr>
            </a:lvl8pPr>
            <a:lvl9pPr lvl="8" algn="l">
              <a:lnSpc>
                <a:spcPct val="100000"/>
              </a:lnSpc>
              <a:spcBef>
                <a:spcPts val="0"/>
              </a:spcBef>
              <a:spcAft>
                <a:spcPts val="0"/>
              </a:spcAft>
              <a:buClr>
                <a:schemeClr val="dk1"/>
              </a:buClr>
              <a:buSzPts val="4800"/>
              <a:buNone/>
              <a:defRPr sz="4800">
                <a:solidFill>
                  <a:schemeClr val="dk1"/>
                </a:solidFill>
              </a:defRPr>
            </a:lvl9pPr>
          </a:lstStyle>
          <a:p/>
        </p:txBody>
      </p:sp>
      <p:sp>
        <p:nvSpPr>
          <p:cNvPr id="68" name="Google Shape;68;p13"/>
          <p:cNvSpPr txBox="1"/>
          <p:nvPr>
            <p:ph idx="1" type="body"/>
          </p:nvPr>
        </p:nvSpPr>
        <p:spPr>
          <a:xfrm>
            <a:off x="811650" y="2530150"/>
            <a:ext cx="2465100" cy="1930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69" name="Google Shape;69;p13"/>
          <p:cNvSpPr txBox="1"/>
          <p:nvPr>
            <p:ph idx="2" type="body"/>
          </p:nvPr>
        </p:nvSpPr>
        <p:spPr>
          <a:xfrm>
            <a:off x="3346263" y="2530150"/>
            <a:ext cx="2465100" cy="1930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70" name="Google Shape;70;p13"/>
          <p:cNvSpPr txBox="1"/>
          <p:nvPr>
            <p:ph idx="3" type="body"/>
          </p:nvPr>
        </p:nvSpPr>
        <p:spPr>
          <a:xfrm>
            <a:off x="5880875" y="2530813"/>
            <a:ext cx="2465100" cy="1930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71" name="Google Shape;7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Machine Learning Fairness</a:t>
            </a:r>
            <a:endParaRPr/>
          </a:p>
        </p:txBody>
      </p:sp>
      <p:sp>
        <p:nvSpPr>
          <p:cNvPr id="77" name="Google Shape;77;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a:t>
            </a:r>
            <a:endParaRPr/>
          </a:p>
          <a:p>
            <a:pPr indent="0" lvl="0" marL="0" rtl="0" algn="l">
              <a:spcBef>
                <a:spcPts val="0"/>
              </a:spcBef>
              <a:spcAft>
                <a:spcPts val="0"/>
              </a:spcAft>
              <a:buNone/>
            </a:pPr>
            <a:r>
              <a:t/>
            </a:r>
            <a:endParaRPr/>
          </a:p>
        </p:txBody>
      </p:sp>
      <p:sp>
        <p:nvSpPr>
          <p:cNvPr id="149" name="Google Shape;149;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achieve high accuracy, low calibration and low parity, we decided to choose eta = 100, comparing with logistic regression with eta = 0.</a:t>
            </a:r>
            <a:endParaRPr/>
          </a:p>
        </p:txBody>
      </p:sp>
      <p:graphicFrame>
        <p:nvGraphicFramePr>
          <p:cNvPr id="150" name="Google Shape;150;p23"/>
          <p:cNvGraphicFramePr/>
          <p:nvPr/>
        </p:nvGraphicFramePr>
        <p:xfrm>
          <a:off x="942300" y="2337500"/>
          <a:ext cx="3000000" cy="3000000"/>
        </p:xfrm>
        <a:graphic>
          <a:graphicData uri="http://schemas.openxmlformats.org/drawingml/2006/table">
            <a:tbl>
              <a:tblPr>
                <a:noFill/>
                <a:tableStyleId>{A01D91B2-A552-41DF-A31C-41F81789F5DC}</a:tableStyleId>
              </a:tblPr>
              <a:tblGrid>
                <a:gridCol w="976675"/>
                <a:gridCol w="976675"/>
                <a:gridCol w="976675"/>
                <a:gridCol w="976675"/>
                <a:gridCol w="976675"/>
                <a:gridCol w="976675"/>
                <a:gridCol w="976675"/>
              </a:tblGrid>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Model</a:t>
                      </a:r>
                      <a:endParaRPr sz="1200">
                        <a:solidFill>
                          <a:schemeClr val="dk2"/>
                        </a:solidFill>
                        <a:latin typeface="Open Sans"/>
                        <a:ea typeface="Open Sans"/>
                        <a:cs typeface="Open Sans"/>
                        <a:sym typeface="Open Sans"/>
                      </a:endParaRPr>
                    </a:p>
                  </a:txBody>
                  <a:tcPr marT="91425" marB="91425" marR="91425" marL="91425"/>
                </a:tc>
                <a:tc gridSpan="3">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Prejudice Remover Regularizer</a:t>
                      </a:r>
                      <a:endParaRPr sz="1200">
                        <a:solidFill>
                          <a:schemeClr val="dk2"/>
                        </a:solidFill>
                        <a:latin typeface="Open Sans"/>
                        <a:ea typeface="Open Sans"/>
                        <a:cs typeface="Open Sans"/>
                        <a:sym typeface="Open Sans"/>
                      </a:endParaRPr>
                    </a:p>
                  </a:txBody>
                  <a:tcPr marT="91425" marB="91425" marR="91425" marL="91425">
                    <a:solidFill>
                      <a:srgbClr val="D9EAD3"/>
                    </a:solidFill>
                  </a:tcPr>
                </a:tc>
                <a:tc hMerge="1"/>
                <a:tc hMerge="1"/>
                <a:tc gridSpan="3">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Logistic Regression</a:t>
                      </a:r>
                      <a:endParaRPr sz="1200">
                        <a:solidFill>
                          <a:schemeClr val="dk2"/>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solidFill>
                      <a:srgbClr val="FFF2CC"/>
                    </a:solidFill>
                  </a:tcPr>
                </a:tc>
                <a:tc hMerge="1"/>
                <a:tc hMerge="1"/>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Evaluation</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sz="1200">
                          <a:solidFill>
                            <a:schemeClr val="dk2"/>
                          </a:solidFill>
                          <a:latin typeface="Open Sans"/>
                          <a:ea typeface="Open Sans"/>
                          <a:cs typeface="Open Sans"/>
                          <a:sym typeface="Open Sans"/>
                        </a:rPr>
                        <a:t>Testing</a:t>
                      </a:r>
                      <a:endParaRPr b="1" sz="1200">
                        <a:solidFill>
                          <a:schemeClr val="dk2"/>
                        </a:solidFill>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Open Sans"/>
                          <a:ea typeface="Open Sans"/>
                          <a:cs typeface="Open Sans"/>
                          <a:sym typeface="Open Sans"/>
                        </a:rPr>
                        <a:t>Testing</a:t>
                      </a:r>
                      <a:endParaRPr b="1" sz="12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Accuracy</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0.9687</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0.9716</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0.9678</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0.9689</a:t>
                      </a:r>
                      <a:endParaRPr sz="1200">
                        <a:solidFill>
                          <a:schemeClr val="dk2"/>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0.9744</a:t>
                      </a:r>
                      <a:endParaRPr sz="1200">
                        <a:solidFill>
                          <a:schemeClr val="dk2"/>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0.9692</a:t>
                      </a:r>
                      <a:endParaRPr b="1" sz="1200">
                        <a:solidFill>
                          <a:schemeClr val="dk2"/>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Calibration</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0.0147</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0.0001</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0.0189</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0.0143</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0.0058</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0.0217</a:t>
                      </a:r>
                      <a:endParaRPr b="1" sz="1200">
                        <a:solidFill>
                          <a:schemeClr val="dk2"/>
                        </a:solidFill>
                        <a:latin typeface="Open Sans"/>
                        <a:ea typeface="Open Sans"/>
                        <a:cs typeface="Open Sans"/>
                        <a:sym typeface="Open Sans"/>
                      </a:endParaRPr>
                    </a:p>
                  </a:txBody>
                  <a:tcPr marT="91425" marB="91425" marR="91425" marL="91425"/>
                </a:tc>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Parity</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0.1299</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0.1095</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0.1684</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0.1303</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0.1152</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0.1656</a:t>
                      </a:r>
                      <a:endParaRPr b="1" sz="1200">
                        <a:solidFill>
                          <a:schemeClr val="dk2"/>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56" name="Google Shape;156;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s eta increases, accuracy will decrease since it sacrifices for fairness, calibration will also decrease.</a:t>
            </a:r>
            <a:endParaRPr/>
          </a:p>
          <a:p>
            <a:pPr indent="-342900" lvl="0" marL="457200" rtl="0" algn="l">
              <a:spcBef>
                <a:spcPts val="0"/>
              </a:spcBef>
              <a:spcAft>
                <a:spcPts val="0"/>
              </a:spcAft>
              <a:buSzPts val="1800"/>
              <a:buChar char="●"/>
            </a:pPr>
            <a:r>
              <a:rPr lang="en"/>
              <a:t>When we add </a:t>
            </a:r>
            <a:r>
              <a:rPr lang="en"/>
              <a:t>prejudice remover regularizer, accuracy will decrease, calibration will also decrease.</a:t>
            </a:r>
            <a:endParaRPr/>
          </a:p>
          <a:p>
            <a:pPr indent="-342900" lvl="0" marL="457200" rtl="0" algn="l">
              <a:spcBef>
                <a:spcPts val="0"/>
              </a:spcBef>
              <a:spcAft>
                <a:spcPts val="0"/>
              </a:spcAft>
              <a:buSzPts val="1800"/>
              <a:buChar char="●"/>
            </a:pPr>
            <a:r>
              <a:rPr lang="en"/>
              <a:t>For this problem, the fairness looks good (calibration below 5% for all models), so the prejudice remover regularizer does not work well.</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Algorithm 2: Fairness-aware Feature Selection (A7)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129925" y="4869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Fairness-aware Feature Selection</a:t>
            </a:r>
            <a:endParaRPr/>
          </a:p>
        </p:txBody>
      </p:sp>
      <p:sp>
        <p:nvSpPr>
          <p:cNvPr id="167" name="Google Shape;16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method is to develop a</a:t>
            </a:r>
            <a:r>
              <a:rPr lang="en"/>
              <a:t> framework for fairness-aware feature selection based on correlation </a:t>
            </a:r>
            <a:r>
              <a:rPr lang="en"/>
              <a:t>among</a:t>
            </a:r>
            <a:r>
              <a:rPr lang="en"/>
              <a:t> features and the information theoretic measurements for accuracy and discriminatory impacts of features</a:t>
            </a:r>
            <a:br>
              <a:rPr lang="en"/>
            </a:br>
            <a:endParaRPr/>
          </a:p>
          <a:p>
            <a:pPr indent="-342900" lvl="0" marL="457200" rtl="0" algn="l">
              <a:spcBef>
                <a:spcPts val="0"/>
              </a:spcBef>
              <a:spcAft>
                <a:spcPts val="0"/>
              </a:spcAft>
              <a:buSzPts val="1800"/>
              <a:buChar char="●"/>
            </a:pPr>
            <a:r>
              <a:rPr lang="en"/>
              <a:t>Different from some other methods. The</a:t>
            </a:r>
            <a:r>
              <a:rPr lang="en"/>
              <a:t> framework depends on the joint statistics of the data rather than a particular classifier design.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a:t>
            </a:r>
            <a:r>
              <a:rPr lang="en"/>
              <a:t>e first propose information theoretic measures which quantify the impact of different subsets of features on the accuracy and discrimination.</a:t>
            </a:r>
            <a:endParaRPr/>
          </a:p>
          <a:p>
            <a:pPr indent="-342900" lvl="0" marL="457200" rtl="0" algn="l">
              <a:spcBef>
                <a:spcPts val="0"/>
              </a:spcBef>
              <a:spcAft>
                <a:spcPts val="0"/>
              </a:spcAft>
              <a:buSzPts val="1800"/>
              <a:buAutoNum type="arabicPeriod"/>
            </a:pPr>
            <a:r>
              <a:rPr lang="en"/>
              <a:t>We then deduce the marginal impact of each feature using Shapley value function.</a:t>
            </a:r>
            <a:endParaRPr/>
          </a:p>
          <a:p>
            <a:pPr indent="-342900" lvl="0" marL="457200" rtl="0" algn="l">
              <a:spcBef>
                <a:spcPts val="0"/>
              </a:spcBef>
              <a:spcAft>
                <a:spcPts val="0"/>
              </a:spcAft>
              <a:buSzPts val="1800"/>
              <a:buAutoNum type="arabicPeriod"/>
            </a:pPr>
            <a:r>
              <a:rPr lang="en"/>
              <a:t>Finally, we design a fairness utility score for each feature (for feature selection) which quantifies how this feature influences accurate as well as non-discriminatory decisions.</a:t>
            </a:r>
            <a:endParaRPr/>
          </a:p>
        </p:txBody>
      </p:sp>
      <p:sp>
        <p:nvSpPr>
          <p:cNvPr id="173" name="Google Shape;173;p27"/>
          <p:cNvSpPr txBox="1"/>
          <p:nvPr>
            <p:ph type="title"/>
          </p:nvPr>
        </p:nvSpPr>
        <p:spPr>
          <a:xfrm>
            <a:off x="129925" y="4869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Fairness-aware Feature Selection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FFS: Step 1</a:t>
            </a:r>
            <a:endParaRPr/>
          </a:p>
        </p:txBody>
      </p:sp>
      <p:sp>
        <p:nvSpPr>
          <p:cNvPr id="179" name="Google Shape;179;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coefficient on Subset of X:</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Discrimination coefficient on Subset of X:</a:t>
            </a:r>
            <a:endParaRPr/>
          </a:p>
        </p:txBody>
      </p:sp>
      <p:pic>
        <p:nvPicPr>
          <p:cNvPr id="180" name="Google Shape;180;p28"/>
          <p:cNvPicPr preferRelativeResize="0"/>
          <p:nvPr/>
        </p:nvPicPr>
        <p:blipFill>
          <a:blip r:embed="rId3">
            <a:alphaModFix/>
          </a:blip>
          <a:stretch>
            <a:fillRect/>
          </a:stretch>
        </p:blipFill>
        <p:spPr>
          <a:xfrm>
            <a:off x="57900" y="1745182"/>
            <a:ext cx="8520601" cy="826567"/>
          </a:xfrm>
          <a:prstGeom prst="rect">
            <a:avLst/>
          </a:prstGeom>
          <a:noFill/>
          <a:ln>
            <a:noFill/>
          </a:ln>
        </p:spPr>
      </p:pic>
      <p:pic>
        <p:nvPicPr>
          <p:cNvPr id="181" name="Google Shape;181;p28"/>
          <p:cNvPicPr preferRelativeResize="0"/>
          <p:nvPr/>
        </p:nvPicPr>
        <p:blipFill>
          <a:blip r:embed="rId4">
            <a:alphaModFix/>
          </a:blip>
          <a:stretch>
            <a:fillRect/>
          </a:stretch>
        </p:blipFill>
        <p:spPr>
          <a:xfrm>
            <a:off x="269300" y="3164500"/>
            <a:ext cx="8194175" cy="718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FFS: Step 1</a:t>
            </a:r>
            <a:endParaRPr/>
          </a:p>
          <a:p>
            <a:pPr indent="0" lvl="0" marL="0" rtl="0" algn="l">
              <a:spcBef>
                <a:spcPts val="0"/>
              </a:spcBef>
              <a:spcAft>
                <a:spcPts val="0"/>
              </a:spcAft>
              <a:buNone/>
            </a:pPr>
            <a:r>
              <a:t/>
            </a:r>
            <a:endParaRPr/>
          </a:p>
        </p:txBody>
      </p:sp>
      <p:pic>
        <p:nvPicPr>
          <p:cNvPr id="187" name="Google Shape;187;p29"/>
          <p:cNvPicPr preferRelativeResize="0"/>
          <p:nvPr/>
        </p:nvPicPr>
        <p:blipFill>
          <a:blip r:embed="rId3">
            <a:alphaModFix/>
          </a:blip>
          <a:stretch>
            <a:fillRect/>
          </a:stretch>
        </p:blipFill>
        <p:spPr>
          <a:xfrm>
            <a:off x="1728363" y="1169838"/>
            <a:ext cx="5553075" cy="349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FFS: Step 2</a:t>
            </a:r>
            <a:endParaRPr/>
          </a:p>
        </p:txBody>
      </p:sp>
      <p:sp>
        <p:nvSpPr>
          <p:cNvPr id="193" name="Google Shape;19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we calculated the accuracy and discrimination on subsets of X, we don’t know the correlation among the features. In order to account for this correlation, we need to factor in the aggregate effect of all subsets of features that include a certain feature. It leads us to the Shapley value function:</a:t>
            </a:r>
            <a:endParaRPr/>
          </a:p>
          <a:p>
            <a:pPr indent="-342900" lvl="0" marL="457200" rtl="0" algn="l">
              <a:spcBef>
                <a:spcPts val="0"/>
              </a:spcBef>
              <a:spcAft>
                <a:spcPts val="0"/>
              </a:spcAft>
              <a:buSzPts val="1800"/>
              <a:buChar char="●"/>
            </a:pPr>
            <a:r>
              <a:t/>
            </a:r>
            <a:endParaRPr/>
          </a:p>
        </p:txBody>
      </p:sp>
      <p:pic>
        <p:nvPicPr>
          <p:cNvPr id="194" name="Google Shape;194;p30"/>
          <p:cNvPicPr preferRelativeResize="0"/>
          <p:nvPr/>
        </p:nvPicPr>
        <p:blipFill>
          <a:blip r:embed="rId3">
            <a:alphaModFix/>
          </a:blip>
          <a:stretch>
            <a:fillRect/>
          </a:stretch>
        </p:blipFill>
        <p:spPr>
          <a:xfrm>
            <a:off x="265749" y="2955150"/>
            <a:ext cx="8612524" cy="1352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FFS: Step 3</a:t>
            </a:r>
            <a:endParaRPr/>
          </a:p>
        </p:txBody>
      </p:sp>
      <p:sp>
        <p:nvSpPr>
          <p:cNvPr id="200" name="Google Shape;200;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Finally, we can get the accuracy and discrimination coefficients on each feature, and compare them to do the feature selection.</a:t>
            </a:r>
            <a:endParaRPr/>
          </a:p>
          <a:p>
            <a:pPr indent="-342900" lvl="0" marL="457200" rtl="0" algn="l">
              <a:spcBef>
                <a:spcPts val="0"/>
              </a:spcBef>
              <a:spcAft>
                <a:spcPts val="0"/>
              </a:spcAft>
              <a:buSzPts val="1800"/>
              <a:buChar char="●"/>
            </a:pPr>
            <a:r>
              <a:rPr lang="en"/>
              <a:t>F</a:t>
            </a:r>
            <a:r>
              <a:rPr lang="en"/>
              <a:t>airness-utility score for a feature Xi is defined as F = acc - α*disc. Set α = 0.00125 in this case.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206" name="Google Shape;206;p32"/>
          <p:cNvGraphicFramePr/>
          <p:nvPr/>
        </p:nvGraphicFramePr>
        <p:xfrm>
          <a:off x="952500" y="1428750"/>
          <a:ext cx="3000000" cy="3000000"/>
        </p:xfrm>
        <a:graphic>
          <a:graphicData uri="http://schemas.openxmlformats.org/drawingml/2006/table">
            <a:tbl>
              <a:tblPr>
                <a:noFill/>
                <a:tableStyleId>{A01D91B2-A552-41DF-A31C-41F81789F5DC}</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Feature</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Discrimination</a:t>
                      </a:r>
                      <a:endParaRPr/>
                    </a:p>
                  </a:txBody>
                  <a:tcPr marT="91425" marB="91425" marR="91425" marL="91425"/>
                </a:tc>
                <a:tc>
                  <a:txBody>
                    <a:bodyPr/>
                    <a:lstStyle/>
                    <a:p>
                      <a:pPr indent="0" lvl="0" marL="0" rtl="0" algn="l">
                        <a:spcBef>
                          <a:spcPts val="0"/>
                        </a:spcBef>
                        <a:spcAft>
                          <a:spcPts val="0"/>
                        </a:spcAft>
                        <a:buNone/>
                      </a:pPr>
                      <a:r>
                        <a:rPr lang="en"/>
                        <a:t>F</a:t>
                      </a:r>
                      <a:endParaRPr/>
                    </a:p>
                  </a:txBody>
                  <a:tcPr marT="91425" marB="91425" marR="91425" marL="91425"/>
                </a:tc>
              </a:tr>
              <a:tr h="381000">
                <a:tc>
                  <a:txBody>
                    <a:bodyPr/>
                    <a:lstStyle/>
                    <a:p>
                      <a:pPr indent="0" lvl="0" marL="0" rtl="0" algn="r">
                        <a:lnSpc>
                          <a:spcPct val="115000"/>
                        </a:lnSpc>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Charge Degree</a:t>
                      </a:r>
                      <a:endParaRPr/>
                    </a:p>
                  </a:txBody>
                  <a:tcPr marT="91425" marB="91425" marR="91425" marL="91425"/>
                </a:tc>
                <a:tc>
                  <a:txBody>
                    <a:bodyPr/>
                    <a:lstStyle/>
                    <a:p>
                      <a:pPr indent="0" lvl="0" marL="0" rtl="0" algn="r">
                        <a:lnSpc>
                          <a:spcPct val="115000"/>
                        </a:lnSpc>
                        <a:spcBef>
                          <a:spcPts val="0"/>
                        </a:spcBef>
                        <a:spcAft>
                          <a:spcPts val="0"/>
                        </a:spcAft>
                        <a:buNone/>
                      </a:pPr>
                      <a:r>
                        <a:rPr lang="en"/>
                        <a:t>1.046473</a:t>
                      </a:r>
                      <a:endParaRPr/>
                    </a:p>
                  </a:txBody>
                  <a:tcPr marT="91425" marB="91425" marR="91425" marL="91425"/>
                </a:tc>
                <a:tc>
                  <a:txBody>
                    <a:bodyPr/>
                    <a:lstStyle/>
                    <a:p>
                      <a:pPr indent="0" lvl="0" marL="0" rtl="0" algn="r">
                        <a:lnSpc>
                          <a:spcPct val="115000"/>
                        </a:lnSpc>
                        <a:spcBef>
                          <a:spcPts val="0"/>
                        </a:spcBef>
                        <a:spcAft>
                          <a:spcPts val="0"/>
                        </a:spcAft>
                        <a:buNone/>
                      </a:pPr>
                      <a:r>
                        <a:rPr lang="en"/>
                        <a:t>765.7377</a:t>
                      </a:r>
                      <a:endParaRPr/>
                    </a:p>
                  </a:txBody>
                  <a:tcPr marT="91425" marB="91425" marR="91425" marL="91425"/>
                </a:tc>
                <a:tc>
                  <a:txBody>
                    <a:bodyPr/>
                    <a:lstStyle/>
                    <a:p>
                      <a:pPr indent="0" lvl="0" marL="0" rtl="0" algn="r">
                        <a:lnSpc>
                          <a:spcPct val="115000"/>
                        </a:lnSpc>
                        <a:spcBef>
                          <a:spcPts val="0"/>
                        </a:spcBef>
                        <a:spcAft>
                          <a:spcPts val="0"/>
                        </a:spcAft>
                        <a:buNone/>
                      </a:pPr>
                      <a:r>
                        <a:rPr lang="en"/>
                        <a:t>0.089301</a:t>
                      </a:r>
                      <a:endParaRPr/>
                    </a:p>
                  </a:txBody>
                  <a:tcPr marT="91425" marB="91425" marR="91425" marL="91425"/>
                </a:tc>
              </a:tr>
              <a:tr h="381000">
                <a:tc>
                  <a:txBody>
                    <a:bodyPr/>
                    <a:lstStyle/>
                    <a:p>
                      <a:pPr indent="0" lvl="0" marL="0" rtl="0" algn="r">
                        <a:lnSpc>
                          <a:spcPct val="115000"/>
                        </a:lnSpc>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Gender</a:t>
                      </a:r>
                      <a:endParaRPr/>
                    </a:p>
                  </a:txBody>
                  <a:tcPr marT="91425" marB="91425" marR="91425" marL="91425"/>
                </a:tc>
                <a:tc>
                  <a:txBody>
                    <a:bodyPr/>
                    <a:lstStyle/>
                    <a:p>
                      <a:pPr indent="0" lvl="0" marL="0" rtl="0" algn="r">
                        <a:lnSpc>
                          <a:spcPct val="115000"/>
                        </a:lnSpc>
                        <a:spcBef>
                          <a:spcPts val="0"/>
                        </a:spcBef>
                        <a:spcAft>
                          <a:spcPts val="0"/>
                        </a:spcAft>
                        <a:buNone/>
                      </a:pPr>
                      <a:r>
                        <a:rPr lang="en"/>
                        <a:t>0.973917</a:t>
                      </a:r>
                      <a:endParaRPr/>
                    </a:p>
                  </a:txBody>
                  <a:tcPr marT="91425" marB="91425" marR="91425" marL="91425"/>
                </a:tc>
                <a:tc>
                  <a:txBody>
                    <a:bodyPr/>
                    <a:lstStyle/>
                    <a:p>
                      <a:pPr indent="0" lvl="0" marL="0" rtl="0" algn="r">
                        <a:lnSpc>
                          <a:spcPct val="115000"/>
                        </a:lnSpc>
                        <a:spcBef>
                          <a:spcPts val="0"/>
                        </a:spcBef>
                        <a:spcAft>
                          <a:spcPts val="0"/>
                        </a:spcAft>
                        <a:buNone/>
                      </a:pPr>
                      <a:r>
                        <a:rPr lang="en"/>
                        <a:t>729.6456</a:t>
                      </a:r>
                      <a:endParaRPr/>
                    </a:p>
                  </a:txBody>
                  <a:tcPr marT="91425" marB="91425" marR="91425" marL="91425"/>
                </a:tc>
                <a:tc>
                  <a:txBody>
                    <a:bodyPr/>
                    <a:lstStyle/>
                    <a:p>
                      <a:pPr indent="0" lvl="0" marL="0" rtl="0" algn="r">
                        <a:lnSpc>
                          <a:spcPct val="115000"/>
                        </a:lnSpc>
                        <a:spcBef>
                          <a:spcPts val="0"/>
                        </a:spcBef>
                        <a:spcAft>
                          <a:spcPts val="0"/>
                        </a:spcAft>
                        <a:buNone/>
                      </a:pPr>
                      <a:r>
                        <a:rPr lang="en"/>
                        <a:t>0.061860</a:t>
                      </a:r>
                      <a:endParaRPr/>
                    </a:p>
                  </a:txBody>
                  <a:tcPr marT="91425" marB="91425" marR="91425" marL="91425"/>
                </a:tc>
              </a:tr>
              <a:tr h="381000">
                <a:tc>
                  <a:txBody>
                    <a:bodyPr/>
                    <a:lstStyle/>
                    <a:p>
                      <a:pPr indent="0" lvl="0" marL="0" rtl="0" algn="r">
                        <a:lnSpc>
                          <a:spcPct val="115000"/>
                        </a:lnSpc>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r">
                        <a:lnSpc>
                          <a:spcPct val="115000"/>
                        </a:lnSpc>
                        <a:spcBef>
                          <a:spcPts val="0"/>
                        </a:spcBef>
                        <a:spcAft>
                          <a:spcPts val="0"/>
                        </a:spcAft>
                        <a:buNone/>
                      </a:pPr>
                      <a:r>
                        <a:rPr lang="en"/>
                        <a:t>1.181441</a:t>
                      </a:r>
                      <a:endParaRPr/>
                    </a:p>
                  </a:txBody>
                  <a:tcPr marT="91425" marB="91425" marR="91425" marL="91425"/>
                </a:tc>
                <a:tc>
                  <a:txBody>
                    <a:bodyPr/>
                    <a:lstStyle/>
                    <a:p>
                      <a:pPr indent="0" lvl="0" marL="0" rtl="0" algn="r">
                        <a:lnSpc>
                          <a:spcPct val="115000"/>
                        </a:lnSpc>
                        <a:spcBef>
                          <a:spcPts val="0"/>
                        </a:spcBef>
                        <a:spcAft>
                          <a:spcPts val="0"/>
                        </a:spcAft>
                        <a:buNone/>
                      </a:pPr>
                      <a:r>
                        <a:rPr lang="en"/>
                        <a:t>939.7405</a:t>
                      </a:r>
                      <a:endParaRPr/>
                    </a:p>
                  </a:txBody>
                  <a:tcPr marT="91425" marB="91425" marR="91425" marL="91425"/>
                </a:tc>
                <a:tc>
                  <a:txBody>
                    <a:bodyPr/>
                    <a:lstStyle/>
                    <a:p>
                      <a:pPr indent="0" lvl="0" marL="0" rtl="0" algn="r">
                        <a:lnSpc>
                          <a:spcPct val="115000"/>
                        </a:lnSpc>
                        <a:spcBef>
                          <a:spcPts val="0"/>
                        </a:spcBef>
                        <a:spcAft>
                          <a:spcPts val="0"/>
                        </a:spcAft>
                        <a:buNone/>
                      </a:pPr>
                      <a:r>
                        <a:rPr lang="en"/>
                        <a:t>0.006765</a:t>
                      </a:r>
                      <a:endParaRPr/>
                    </a:p>
                  </a:txBody>
                  <a:tcPr marT="91425" marB="91425" marR="91425" marL="91425"/>
                </a:tc>
              </a:tr>
              <a:tr h="381000">
                <a:tc>
                  <a:txBody>
                    <a:bodyPr/>
                    <a:lstStyle/>
                    <a:p>
                      <a:pPr indent="0" lvl="0" marL="0" rtl="0" algn="r">
                        <a:lnSpc>
                          <a:spcPct val="115000"/>
                        </a:lnSpc>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Prior Count</a:t>
                      </a:r>
                      <a:endParaRPr/>
                    </a:p>
                  </a:txBody>
                  <a:tcPr marT="91425" marB="91425" marR="91425" marL="91425"/>
                </a:tc>
                <a:tc>
                  <a:txBody>
                    <a:bodyPr/>
                    <a:lstStyle/>
                    <a:p>
                      <a:pPr indent="0" lvl="0" marL="0" rtl="0" algn="r">
                        <a:lnSpc>
                          <a:spcPct val="115000"/>
                        </a:lnSpc>
                        <a:spcBef>
                          <a:spcPts val="0"/>
                        </a:spcBef>
                        <a:spcAft>
                          <a:spcPts val="0"/>
                        </a:spcAft>
                        <a:buNone/>
                      </a:pPr>
                      <a:r>
                        <a:rPr lang="en"/>
                        <a:t>1.229856</a:t>
                      </a:r>
                      <a:endParaRPr/>
                    </a:p>
                  </a:txBody>
                  <a:tcPr marT="91425" marB="91425" marR="91425" marL="91425"/>
                </a:tc>
                <a:tc>
                  <a:txBody>
                    <a:bodyPr/>
                    <a:lstStyle/>
                    <a:p>
                      <a:pPr indent="0" lvl="0" marL="0" rtl="0" algn="r">
                        <a:lnSpc>
                          <a:spcPct val="115000"/>
                        </a:lnSpc>
                        <a:spcBef>
                          <a:spcPts val="0"/>
                        </a:spcBef>
                        <a:spcAft>
                          <a:spcPts val="0"/>
                        </a:spcAft>
                        <a:buNone/>
                      </a:pPr>
                      <a:r>
                        <a:rPr lang="en"/>
                        <a:t>982.4314</a:t>
                      </a:r>
                      <a:endParaRPr/>
                    </a:p>
                  </a:txBody>
                  <a:tcPr marT="91425" marB="91425" marR="91425" marL="91425"/>
                </a:tc>
                <a:tc>
                  <a:txBody>
                    <a:bodyPr/>
                    <a:lstStyle/>
                    <a:p>
                      <a:pPr indent="0" lvl="0" marL="0" rtl="0" algn="r">
                        <a:lnSpc>
                          <a:spcPct val="115000"/>
                        </a:lnSpc>
                        <a:spcBef>
                          <a:spcPts val="0"/>
                        </a:spcBef>
                        <a:spcAft>
                          <a:spcPts val="0"/>
                        </a:spcAft>
                        <a:buNone/>
                      </a:pPr>
                      <a:r>
                        <a:rPr lang="en"/>
                        <a:t>0.001817</a:t>
                      </a:r>
                      <a:endParaRPr/>
                    </a:p>
                  </a:txBody>
                  <a:tcPr marT="91425" marB="91425" marR="91425" marL="91425"/>
                </a:tc>
              </a:tr>
              <a:tr h="381000">
                <a:tc>
                  <a:txBody>
                    <a:bodyPr/>
                    <a:lstStyle/>
                    <a:p>
                      <a:pPr indent="0" lvl="0" marL="0" rtl="0" algn="r">
                        <a:lnSpc>
                          <a:spcPct val="115000"/>
                        </a:lnSpc>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Length of Stay</a:t>
                      </a:r>
                      <a:endParaRPr/>
                    </a:p>
                  </a:txBody>
                  <a:tcPr marT="91425" marB="91425" marR="91425" marL="91425"/>
                </a:tc>
                <a:tc>
                  <a:txBody>
                    <a:bodyPr/>
                    <a:lstStyle/>
                    <a:p>
                      <a:pPr indent="0" lvl="0" marL="0" rtl="0" algn="r">
                        <a:lnSpc>
                          <a:spcPct val="115000"/>
                        </a:lnSpc>
                        <a:spcBef>
                          <a:spcPts val="0"/>
                        </a:spcBef>
                        <a:spcAft>
                          <a:spcPts val="0"/>
                        </a:spcAft>
                        <a:buNone/>
                      </a:pPr>
                      <a:r>
                        <a:rPr lang="en"/>
                        <a:t>1.028396</a:t>
                      </a:r>
                      <a:endParaRPr/>
                    </a:p>
                  </a:txBody>
                  <a:tcPr marT="91425" marB="91425" marR="91425" marL="91425"/>
                </a:tc>
                <a:tc>
                  <a:txBody>
                    <a:bodyPr/>
                    <a:lstStyle/>
                    <a:p>
                      <a:pPr indent="0" lvl="0" marL="0" rtl="0" algn="r">
                        <a:lnSpc>
                          <a:spcPct val="115000"/>
                        </a:lnSpc>
                        <a:spcBef>
                          <a:spcPts val="0"/>
                        </a:spcBef>
                        <a:spcAft>
                          <a:spcPts val="0"/>
                        </a:spcAft>
                        <a:buNone/>
                      </a:pPr>
                      <a:r>
                        <a:rPr lang="en"/>
                        <a:t>908.0171</a:t>
                      </a:r>
                      <a:endParaRPr/>
                    </a:p>
                  </a:txBody>
                  <a:tcPr marT="91425" marB="91425" marR="91425" marL="91425"/>
                </a:tc>
                <a:tc>
                  <a:txBody>
                    <a:bodyPr/>
                    <a:lstStyle/>
                    <a:p>
                      <a:pPr indent="0" lvl="0" marL="0" rtl="0" algn="r">
                        <a:lnSpc>
                          <a:spcPct val="115000"/>
                        </a:lnSpc>
                        <a:spcBef>
                          <a:spcPts val="0"/>
                        </a:spcBef>
                        <a:spcAft>
                          <a:spcPts val="0"/>
                        </a:spcAft>
                        <a:buNone/>
                      </a:pPr>
                      <a:r>
                        <a:rPr lang="en"/>
                        <a:t>-0.10662</a:t>
                      </a:r>
                      <a:endParaRPr/>
                    </a:p>
                  </a:txBody>
                  <a:tcPr marT="91425" marB="91425" marR="91425" marL="91425"/>
                </a:tc>
              </a:tr>
            </a:tbl>
          </a:graphicData>
        </a:graphic>
      </p:graphicFrame>
      <p:sp>
        <p:nvSpPr>
          <p:cNvPr id="207" name="Google Shape;207;p32"/>
          <p:cNvSpPr txBox="1"/>
          <p:nvPr/>
        </p:nvSpPr>
        <p:spPr>
          <a:xfrm>
            <a:off x="1020525" y="4194400"/>
            <a:ext cx="49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Same conclusion as </a:t>
            </a:r>
            <a:r>
              <a:rPr lang="en">
                <a:latin typeface="Open Sans"/>
                <a:ea typeface="Open Sans"/>
                <a:cs typeface="Open Sans"/>
                <a:sym typeface="Open Sans"/>
              </a:rPr>
              <a:t>paper</a:t>
            </a:r>
            <a:r>
              <a:rPr lang="en">
                <a:latin typeface="Open Sans"/>
                <a:ea typeface="Open Sans"/>
                <a:cs typeface="Open Sans"/>
                <a:sym typeface="Open Sans"/>
              </a:rPr>
              <a:t> shows.</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lgorithms</a:t>
            </a:r>
            <a:endParaRPr/>
          </a:p>
        </p:txBody>
      </p:sp>
      <p:sp>
        <p:nvSpPr>
          <p:cNvPr id="83" name="Google Shape;83;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Prejudice Remover Regularizer(A5)</a:t>
            </a:r>
            <a:endParaRPr/>
          </a:p>
          <a:p>
            <a:pPr indent="-342900" lvl="0" marL="457200" rtl="0" algn="l">
              <a:lnSpc>
                <a:spcPct val="150000"/>
              </a:lnSpc>
              <a:spcBef>
                <a:spcPts val="0"/>
              </a:spcBef>
              <a:spcAft>
                <a:spcPts val="0"/>
              </a:spcAft>
              <a:buSzPts val="1800"/>
              <a:buChar char="●"/>
            </a:pPr>
            <a:r>
              <a:rPr lang="en"/>
              <a:t>Fairness-aware Feature Selection (A7)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Compare A5 and A7</a:t>
            </a:r>
            <a:endParaRPr/>
          </a:p>
        </p:txBody>
      </p:sp>
      <p:sp>
        <p:nvSpPr>
          <p:cNvPr id="213" name="Google Shape;213;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the result of A7, we eliminate 2 most discriminative features: prior count and age and use the remaining 3 features.</a:t>
            </a:r>
            <a:endParaRPr/>
          </a:p>
          <a:p>
            <a:pPr indent="-342900" lvl="0" marL="457200" rtl="0" algn="l">
              <a:spcBef>
                <a:spcPts val="0"/>
              </a:spcBef>
              <a:spcAft>
                <a:spcPts val="0"/>
              </a:spcAft>
              <a:buSzPts val="1800"/>
              <a:buChar char="●"/>
            </a:pPr>
            <a:r>
              <a:rPr lang="en"/>
              <a:t>We use 3 evaluation metrics: </a:t>
            </a:r>
            <a:r>
              <a:rPr b="1" lang="en"/>
              <a:t>Accuracy, Calibration, Parity</a:t>
            </a:r>
            <a:endParaRPr b="1"/>
          </a:p>
          <a:p>
            <a:pPr indent="0" lvl="0" marL="457200" rtl="0" algn="l">
              <a:spcBef>
                <a:spcPts val="1200"/>
              </a:spcBef>
              <a:spcAft>
                <a:spcPts val="1200"/>
              </a:spcAft>
              <a:buNone/>
            </a:pPr>
            <a:r>
              <a:t/>
            </a:r>
            <a:endParaRPr/>
          </a:p>
        </p:txBody>
      </p:sp>
      <p:pic>
        <p:nvPicPr>
          <p:cNvPr id="214" name="Google Shape;214;p33"/>
          <p:cNvPicPr preferRelativeResize="0"/>
          <p:nvPr/>
        </p:nvPicPr>
        <p:blipFill>
          <a:blip r:embed="rId3">
            <a:alphaModFix/>
          </a:blip>
          <a:stretch>
            <a:fillRect/>
          </a:stretch>
        </p:blipFill>
        <p:spPr>
          <a:xfrm>
            <a:off x="481800" y="2504850"/>
            <a:ext cx="2587051" cy="1748020"/>
          </a:xfrm>
          <a:prstGeom prst="rect">
            <a:avLst/>
          </a:prstGeom>
          <a:noFill/>
          <a:ln>
            <a:noFill/>
          </a:ln>
        </p:spPr>
      </p:pic>
      <p:pic>
        <p:nvPicPr>
          <p:cNvPr id="215" name="Google Shape;215;p33"/>
          <p:cNvPicPr preferRelativeResize="0"/>
          <p:nvPr/>
        </p:nvPicPr>
        <p:blipFill>
          <a:blip r:embed="rId4">
            <a:alphaModFix/>
          </a:blip>
          <a:stretch>
            <a:fillRect/>
          </a:stretch>
        </p:blipFill>
        <p:spPr>
          <a:xfrm>
            <a:off x="3295825" y="2538300"/>
            <a:ext cx="2495549" cy="1661620"/>
          </a:xfrm>
          <a:prstGeom prst="rect">
            <a:avLst/>
          </a:prstGeom>
          <a:noFill/>
          <a:ln>
            <a:noFill/>
          </a:ln>
        </p:spPr>
      </p:pic>
      <p:pic>
        <p:nvPicPr>
          <p:cNvPr id="216" name="Google Shape;216;p33"/>
          <p:cNvPicPr preferRelativeResize="0"/>
          <p:nvPr/>
        </p:nvPicPr>
        <p:blipFill>
          <a:blip r:embed="rId5">
            <a:alphaModFix/>
          </a:blip>
          <a:stretch>
            <a:fillRect/>
          </a:stretch>
        </p:blipFill>
        <p:spPr>
          <a:xfrm>
            <a:off x="6018348" y="2541300"/>
            <a:ext cx="2495552" cy="1655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Compare A5 and A7</a:t>
            </a:r>
            <a:endParaRPr/>
          </a:p>
          <a:p>
            <a:pPr indent="0" lvl="0" marL="0" rtl="0" algn="l">
              <a:spcBef>
                <a:spcPts val="0"/>
              </a:spcBef>
              <a:spcAft>
                <a:spcPts val="0"/>
              </a:spcAft>
              <a:buNone/>
            </a:pPr>
            <a:r>
              <a:t/>
            </a:r>
            <a:endParaRPr/>
          </a:p>
        </p:txBody>
      </p:sp>
      <p:sp>
        <p:nvSpPr>
          <p:cNvPr id="222" name="Google Shape;222;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achieve high accuracy, low calibration and low parity, we decided to choose eta = 2.</a:t>
            </a:r>
            <a:endParaRPr/>
          </a:p>
        </p:txBody>
      </p:sp>
      <p:graphicFrame>
        <p:nvGraphicFramePr>
          <p:cNvPr id="223" name="Google Shape;223;p34"/>
          <p:cNvGraphicFramePr/>
          <p:nvPr/>
        </p:nvGraphicFramePr>
        <p:xfrm>
          <a:off x="952475" y="2571750"/>
          <a:ext cx="3000000" cy="3000000"/>
        </p:xfrm>
        <a:graphic>
          <a:graphicData uri="http://schemas.openxmlformats.org/drawingml/2006/table">
            <a:tbl>
              <a:tblPr>
                <a:noFill/>
                <a:tableStyleId>{A01D91B2-A552-41DF-A31C-41F81789F5DC}</a:tableStyleId>
              </a:tblPr>
              <a:tblGrid>
                <a:gridCol w="976675"/>
                <a:gridCol w="976675"/>
                <a:gridCol w="976675"/>
                <a:gridCol w="976675"/>
                <a:gridCol w="976675"/>
                <a:gridCol w="976675"/>
                <a:gridCol w="976675"/>
              </a:tblGrid>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Model</a:t>
                      </a:r>
                      <a:endParaRPr sz="1200">
                        <a:solidFill>
                          <a:schemeClr val="dk2"/>
                        </a:solidFill>
                        <a:latin typeface="Open Sans"/>
                        <a:ea typeface="Open Sans"/>
                        <a:cs typeface="Open Sans"/>
                        <a:sym typeface="Open Sans"/>
                      </a:endParaRPr>
                    </a:p>
                  </a:txBody>
                  <a:tcPr marT="91425" marB="91425" marR="91425" marL="91425"/>
                </a:tc>
                <a:tc gridSpan="3">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Prejudice Remover Regularizer</a:t>
                      </a:r>
                      <a:endParaRPr sz="1200">
                        <a:solidFill>
                          <a:schemeClr val="dk2"/>
                        </a:solidFill>
                        <a:latin typeface="Open Sans"/>
                        <a:ea typeface="Open Sans"/>
                        <a:cs typeface="Open Sans"/>
                        <a:sym typeface="Open Sans"/>
                      </a:endParaRPr>
                    </a:p>
                  </a:txBody>
                  <a:tcPr marT="91425" marB="91425" marR="91425" marL="91425">
                    <a:solidFill>
                      <a:srgbClr val="D9EAD3"/>
                    </a:solidFill>
                  </a:tcPr>
                </a:tc>
                <a:tc hMerge="1"/>
                <a:tc hMerge="1"/>
                <a:tc gridSpan="3">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Logistic Regression</a:t>
                      </a:r>
                      <a:endParaRPr sz="1200">
                        <a:solidFill>
                          <a:schemeClr val="dk2"/>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solidFill>
                      <a:srgbClr val="FFF2CC"/>
                    </a:solidFill>
                  </a:tcPr>
                </a:tc>
                <a:tc hMerge="1"/>
                <a:tc hMerge="1"/>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Evaluation</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sz="1200">
                          <a:solidFill>
                            <a:schemeClr val="dk2"/>
                          </a:solidFill>
                          <a:latin typeface="Open Sans"/>
                          <a:ea typeface="Open Sans"/>
                          <a:cs typeface="Open Sans"/>
                          <a:sym typeface="Open Sans"/>
                        </a:rPr>
                        <a:t>Testing</a:t>
                      </a:r>
                      <a:endParaRPr b="1" sz="1200">
                        <a:solidFill>
                          <a:schemeClr val="dk2"/>
                        </a:solidFill>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Open Sans"/>
                          <a:ea typeface="Open Sans"/>
                          <a:cs typeface="Open Sans"/>
                          <a:sym typeface="Open Sans"/>
                        </a:rPr>
                        <a:t>Testing</a:t>
                      </a:r>
                      <a:endParaRPr b="1" sz="12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Accuracy</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0.6042</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0.5853</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0.5482</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0.6016</a:t>
                      </a:r>
                      <a:endParaRPr sz="1200">
                        <a:solidFill>
                          <a:schemeClr val="dk2"/>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0.5791</a:t>
                      </a:r>
                      <a:endParaRPr sz="1200">
                        <a:solidFill>
                          <a:schemeClr val="dk2"/>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0.5502</a:t>
                      </a:r>
                      <a:endParaRPr b="1" sz="1200">
                        <a:solidFill>
                          <a:schemeClr val="dk2"/>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Calibration</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0.0271</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0.0682</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0.0271</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0.0218</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0.0594</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0.0232</a:t>
                      </a:r>
                      <a:endParaRPr b="1" sz="1200">
                        <a:solidFill>
                          <a:schemeClr val="dk2"/>
                        </a:solidFill>
                        <a:latin typeface="Open Sans"/>
                        <a:ea typeface="Open Sans"/>
                        <a:cs typeface="Open Sans"/>
                        <a:sym typeface="Open Sans"/>
                      </a:endParaRPr>
                    </a:p>
                  </a:txBody>
                  <a:tcPr marT="91425" marB="91425" marR="91425" marL="91425"/>
                </a:tc>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Parity</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0.4435</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0.4393</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0.337</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0.4758</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0.4761</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0.3687</a:t>
                      </a:r>
                      <a:endParaRPr b="1" sz="1200">
                        <a:solidFill>
                          <a:schemeClr val="dk2"/>
                        </a:solidFill>
                        <a:latin typeface="Open Sans"/>
                        <a:ea typeface="Open Sans"/>
                        <a:cs typeface="Open Sans"/>
                        <a:sym typeface="Open Sans"/>
                      </a:endParaRPr>
                    </a:p>
                  </a:txBody>
                  <a:tcPr marT="91425" marB="91425" marR="91425" marL="91425"/>
                </a:tc>
              </a:tr>
            </a:tbl>
          </a:graphicData>
        </a:graphic>
      </p:graphicFrame>
      <p:sp>
        <p:nvSpPr>
          <p:cNvPr id="224" name="Google Shape;224;p34">
            <a:hlinkClick action="ppaction://hlinksldjump" r:id="rId3"/>
          </p:cNvPr>
          <p:cNvSpPr/>
          <p:nvPr/>
        </p:nvSpPr>
        <p:spPr>
          <a:xfrm>
            <a:off x="8497450" y="4467975"/>
            <a:ext cx="334800" cy="27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0" name="Google Shape;230;p35"/>
          <p:cNvSpPr txBox="1"/>
          <p:nvPr>
            <p:ph idx="1" type="body"/>
          </p:nvPr>
        </p:nvSpPr>
        <p:spPr>
          <a:xfrm>
            <a:off x="270875" y="12765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Khodadadian, S., Nafea, M., Ghassami, A., &amp; Kiyavash, N. (2021). Information Theoretic Measures for Fairness-aware Feature Selection. arXiv preprint arXiv:2106.00772.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811650" y="645325"/>
            <a:ext cx="5482500" cy="1656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solidFill>
                  <a:schemeClr val="accent1"/>
                </a:solidFill>
              </a:rPr>
              <a:t>COMPAS Dataset</a:t>
            </a:r>
            <a:endParaRPr>
              <a:solidFill>
                <a:schemeClr val="dk2"/>
              </a:solidFill>
            </a:endParaRPr>
          </a:p>
        </p:txBody>
      </p:sp>
      <p:sp>
        <p:nvSpPr>
          <p:cNvPr id="89" name="Google Shape;89;p16"/>
          <p:cNvSpPr txBox="1"/>
          <p:nvPr>
            <p:ph idx="1" type="body"/>
          </p:nvPr>
        </p:nvSpPr>
        <p:spPr>
          <a:xfrm>
            <a:off x="811650" y="2530150"/>
            <a:ext cx="2465100" cy="1930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b="1" lang="en"/>
              <a:t>Features</a:t>
            </a:r>
            <a:r>
              <a:rPr lang="en"/>
              <a:t>: Gender, Age, Prior Count, Charge Degree, Length of Stay</a:t>
            </a:r>
            <a:endParaRPr/>
          </a:p>
        </p:txBody>
      </p:sp>
      <p:sp>
        <p:nvSpPr>
          <p:cNvPr id="90" name="Google Shape;90;p16"/>
          <p:cNvSpPr txBox="1"/>
          <p:nvPr>
            <p:ph idx="2" type="body"/>
          </p:nvPr>
        </p:nvSpPr>
        <p:spPr>
          <a:xfrm>
            <a:off x="3346263" y="2530150"/>
            <a:ext cx="2465100" cy="1930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b="1" lang="en"/>
              <a:t>Response</a:t>
            </a:r>
            <a:r>
              <a:rPr lang="en"/>
              <a:t>: two_year_recid</a:t>
            </a:r>
            <a:endParaRPr/>
          </a:p>
        </p:txBody>
      </p:sp>
      <p:sp>
        <p:nvSpPr>
          <p:cNvPr id="91" name="Google Shape;91;p16"/>
          <p:cNvSpPr txBox="1"/>
          <p:nvPr>
            <p:ph idx="3" type="body"/>
          </p:nvPr>
        </p:nvSpPr>
        <p:spPr>
          <a:xfrm>
            <a:off x="5880875" y="2530813"/>
            <a:ext cx="2465100" cy="1930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b="1" lang="en"/>
              <a:t>Protected attribute</a:t>
            </a:r>
            <a:r>
              <a:rPr lang="en"/>
              <a:t>: race (Caucasian/ African-American)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Algorithm 1: Prejudice Remover Regularizer(A5)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a:t>
            </a:r>
            <a:endParaRPr/>
          </a:p>
        </p:txBody>
      </p:sp>
      <p:sp>
        <p:nvSpPr>
          <p:cNvPr id="102" name="Google Shape;102;p18"/>
          <p:cNvSpPr txBox="1"/>
          <p:nvPr>
            <p:ph idx="1" type="body"/>
          </p:nvPr>
        </p:nvSpPr>
        <p:spPr>
          <a:xfrm>
            <a:off x="311700" y="1266325"/>
            <a:ext cx="8520600" cy="3643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solidFill>
                  <a:srgbClr val="000000"/>
                </a:solidFill>
              </a:rPr>
              <a:t>Focused on classification and built regularizers into logistic regression models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parameters are tuned so as to maximize the log-likelihood :</a:t>
            </a:r>
            <a:endParaRPr sz="1400">
              <a:solidFill>
                <a:srgbClr val="000000"/>
              </a:solidFill>
            </a:endParaRPr>
          </a:p>
          <a:p>
            <a:pPr indent="0" lvl="0" marL="0" rtl="0" algn="l">
              <a:spcBef>
                <a:spcPts val="1800"/>
              </a:spcBef>
              <a:spcAft>
                <a:spcPts val="0"/>
              </a:spcAft>
              <a:buNone/>
            </a:pPr>
            <a:r>
              <a:t/>
            </a:r>
            <a:endParaRPr sz="1400">
              <a:solidFill>
                <a:srgbClr val="000000"/>
              </a:solidFill>
            </a:endParaRPr>
          </a:p>
          <a:p>
            <a:pPr indent="-317500" lvl="0" marL="457200" rtl="0" algn="l">
              <a:spcBef>
                <a:spcPts val="1800"/>
              </a:spcBef>
              <a:spcAft>
                <a:spcPts val="0"/>
              </a:spcAft>
              <a:buClr>
                <a:srgbClr val="000000"/>
              </a:buClr>
              <a:buSzPts val="1400"/>
              <a:buChar char="●"/>
            </a:pPr>
            <a:r>
              <a:rPr lang="en" sz="1400">
                <a:solidFill>
                  <a:srgbClr val="000000"/>
                </a:solidFill>
              </a:rPr>
              <a:t>Adopted two types of regularizers </a:t>
            </a:r>
            <a:br>
              <a:rPr lang="en" sz="1400">
                <a:solidFill>
                  <a:srgbClr val="000000"/>
                </a:solidFill>
              </a:rPr>
            </a:br>
            <a:r>
              <a:rPr lang="en" sz="1400">
                <a:solidFill>
                  <a:srgbClr val="000000"/>
                </a:solidFill>
              </a:rPr>
              <a:t>(1) a standard one to avoid over-fitting, used an L2 regularizer</a:t>
            </a:r>
            <a:br>
              <a:rPr lang="en" sz="1400">
                <a:solidFill>
                  <a:srgbClr val="000000"/>
                </a:solidFill>
              </a:rPr>
            </a:br>
            <a:r>
              <a:rPr lang="en" sz="1400">
                <a:solidFill>
                  <a:srgbClr val="000000"/>
                </a:solidFill>
              </a:rPr>
              <a:t>(2)                to enforce fair classification</a:t>
            </a:r>
            <a:br>
              <a:rPr lang="en" sz="1400">
                <a:solidFill>
                  <a:srgbClr val="000000"/>
                </a:solidFill>
              </a:rPr>
            </a:b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objective function to minimize is obtained :</a:t>
            </a:r>
            <a:br>
              <a:rPr lang="en" sz="1400">
                <a:solidFill>
                  <a:srgbClr val="000000"/>
                </a:solidFill>
              </a:rPr>
            </a:br>
            <a:r>
              <a:rPr lang="en" sz="1400">
                <a:solidFill>
                  <a:srgbClr val="000000"/>
                </a:solidFill>
              </a:rPr>
              <a:t>(where λ and η are positive regularization parameters)</a:t>
            </a:r>
            <a:endParaRPr sz="1400">
              <a:solidFill>
                <a:srgbClr val="000000"/>
              </a:solidFill>
            </a:endParaRPr>
          </a:p>
          <a:p>
            <a:pPr indent="0" lvl="0" marL="457200" rtl="0" algn="l">
              <a:spcBef>
                <a:spcPts val="1800"/>
              </a:spcBef>
              <a:spcAft>
                <a:spcPts val="0"/>
              </a:spcAft>
              <a:buNone/>
            </a:pPr>
            <a:r>
              <a:t/>
            </a:r>
            <a:endParaRPr sz="1400">
              <a:solidFill>
                <a:srgbClr val="000000"/>
              </a:solidFill>
            </a:endParaRPr>
          </a:p>
          <a:p>
            <a:pPr indent="0" lvl="0" marL="457200" rtl="0" algn="l">
              <a:spcBef>
                <a:spcPts val="1800"/>
              </a:spcBef>
              <a:spcAft>
                <a:spcPts val="0"/>
              </a:spcAft>
              <a:buNone/>
            </a:pPr>
            <a:r>
              <a:t/>
            </a:r>
            <a:endParaRPr sz="1400">
              <a:solidFill>
                <a:srgbClr val="000000"/>
              </a:solidFill>
            </a:endParaRPr>
          </a:p>
          <a:p>
            <a:pPr indent="0" lvl="0" marL="457200" rtl="0" algn="l">
              <a:spcBef>
                <a:spcPts val="1800"/>
              </a:spcBef>
              <a:spcAft>
                <a:spcPts val="1800"/>
              </a:spcAft>
              <a:buNone/>
            </a:pPr>
            <a:r>
              <a:t/>
            </a:r>
            <a:endParaRPr sz="1400">
              <a:solidFill>
                <a:srgbClr val="000000"/>
              </a:solidFill>
            </a:endParaRPr>
          </a:p>
        </p:txBody>
      </p:sp>
      <p:sp>
        <p:nvSpPr>
          <p:cNvPr id="103" name="Google Shape;103;p18"/>
          <p:cNvSpPr txBox="1"/>
          <p:nvPr/>
        </p:nvSpPr>
        <p:spPr>
          <a:xfrm>
            <a:off x="467688" y="2746825"/>
            <a:ext cx="8463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600"/>
              </a:spcBef>
              <a:spcAft>
                <a:spcPts val="3600"/>
              </a:spcAft>
              <a:buNone/>
            </a:pPr>
            <a:r>
              <a:t/>
            </a:r>
            <a:endParaRPr sz="1800">
              <a:solidFill>
                <a:schemeClr val="dk2"/>
              </a:solidFill>
              <a:latin typeface="Open Sans"/>
              <a:ea typeface="Open Sans"/>
              <a:cs typeface="Open Sans"/>
              <a:sym typeface="Open Sans"/>
            </a:endParaRPr>
          </a:p>
        </p:txBody>
      </p:sp>
      <p:pic>
        <p:nvPicPr>
          <p:cNvPr id="104" name="Google Shape;104;p18"/>
          <p:cNvPicPr preferRelativeResize="0"/>
          <p:nvPr/>
        </p:nvPicPr>
        <p:blipFill>
          <a:blip r:embed="rId3">
            <a:alphaModFix/>
          </a:blip>
          <a:stretch>
            <a:fillRect/>
          </a:stretch>
        </p:blipFill>
        <p:spPr>
          <a:xfrm>
            <a:off x="5695050" y="3426313"/>
            <a:ext cx="2978449" cy="546050"/>
          </a:xfrm>
          <a:prstGeom prst="rect">
            <a:avLst/>
          </a:prstGeom>
          <a:noFill/>
          <a:ln>
            <a:noFill/>
          </a:ln>
        </p:spPr>
      </p:pic>
      <p:pic>
        <p:nvPicPr>
          <p:cNvPr id="105" name="Google Shape;105;p18"/>
          <p:cNvPicPr preferRelativeResize="0"/>
          <p:nvPr/>
        </p:nvPicPr>
        <p:blipFill>
          <a:blip r:embed="rId4">
            <a:alphaModFix/>
          </a:blip>
          <a:stretch>
            <a:fillRect/>
          </a:stretch>
        </p:blipFill>
        <p:spPr>
          <a:xfrm>
            <a:off x="861175" y="1911728"/>
            <a:ext cx="3261824" cy="660025"/>
          </a:xfrm>
          <a:prstGeom prst="rect">
            <a:avLst/>
          </a:prstGeom>
          <a:noFill/>
          <a:ln>
            <a:noFill/>
          </a:ln>
        </p:spPr>
      </p:pic>
      <p:pic>
        <p:nvPicPr>
          <p:cNvPr id="106" name="Google Shape;106;p18"/>
          <p:cNvPicPr preferRelativeResize="0"/>
          <p:nvPr/>
        </p:nvPicPr>
        <p:blipFill>
          <a:blip r:embed="rId5">
            <a:alphaModFix/>
          </a:blip>
          <a:stretch>
            <a:fillRect/>
          </a:stretch>
        </p:blipFill>
        <p:spPr>
          <a:xfrm>
            <a:off x="6066600" y="2823025"/>
            <a:ext cx="434561" cy="250425"/>
          </a:xfrm>
          <a:prstGeom prst="rect">
            <a:avLst/>
          </a:prstGeom>
          <a:noFill/>
          <a:ln>
            <a:noFill/>
          </a:ln>
        </p:spPr>
      </p:pic>
      <p:pic>
        <p:nvPicPr>
          <p:cNvPr id="107" name="Google Shape;107;p18"/>
          <p:cNvPicPr preferRelativeResize="0"/>
          <p:nvPr/>
        </p:nvPicPr>
        <p:blipFill>
          <a:blip r:embed="rId6">
            <a:alphaModFix/>
          </a:blip>
          <a:stretch>
            <a:fillRect/>
          </a:stretch>
        </p:blipFill>
        <p:spPr>
          <a:xfrm>
            <a:off x="1097675" y="3039063"/>
            <a:ext cx="652625" cy="25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a:t>
            </a:r>
            <a:endParaRPr/>
          </a:p>
        </p:txBody>
      </p:sp>
      <p:sp>
        <p:nvSpPr>
          <p:cNvPr id="113" name="Google Shape;113;p19"/>
          <p:cNvSpPr txBox="1"/>
          <p:nvPr>
            <p:ph idx="1" type="body"/>
          </p:nvPr>
        </p:nvSpPr>
        <p:spPr>
          <a:xfrm>
            <a:off x="311700" y="1266325"/>
            <a:ext cx="8520600" cy="1229100"/>
          </a:xfrm>
          <a:prstGeom prst="rect">
            <a:avLst/>
          </a:prstGeom>
        </p:spPr>
        <p:txBody>
          <a:bodyPr anchorCtr="0" anchor="t" bIns="91425" lIns="91425" spcFirstLastPara="1" rIns="91425" wrap="square" tIns="91425">
            <a:noAutofit/>
          </a:bodyPr>
          <a:lstStyle/>
          <a:p>
            <a:pPr indent="-342900" lvl="0" marL="457200" rtl="0" algn="l">
              <a:spcBef>
                <a:spcPts val="3600"/>
              </a:spcBef>
              <a:spcAft>
                <a:spcPts val="0"/>
              </a:spcAft>
              <a:buSzPts val="1800"/>
              <a:buChar char="●"/>
            </a:pPr>
            <a:r>
              <a:rPr lang="en"/>
              <a:t>L</a:t>
            </a:r>
            <a:r>
              <a:rPr lang="en"/>
              <a:t>ogistic Regression</a:t>
            </a:r>
            <a:endParaRPr/>
          </a:p>
          <a:p>
            <a:pPr indent="-342900" lvl="0" marL="457200" rtl="0" algn="l">
              <a:spcBef>
                <a:spcPts val="0"/>
              </a:spcBef>
              <a:spcAft>
                <a:spcPts val="0"/>
              </a:spcAft>
              <a:buSzPts val="1800"/>
              <a:buChar char="●"/>
            </a:pPr>
            <a:r>
              <a:rPr lang="en"/>
              <a:t>Prejudice Remover Regularize</a:t>
            </a:r>
            <a:r>
              <a:rPr lang="en"/>
              <a:t>r		ddis :</a:t>
            </a:r>
            <a:r>
              <a:rPr lang="en"/>
              <a:t> </a:t>
            </a:r>
            <a:endParaRPr/>
          </a:p>
          <a:p>
            <a:pPr indent="0" lvl="0" marL="0" rtl="0" algn="l">
              <a:spcBef>
                <a:spcPts val="3600"/>
              </a:spcBef>
              <a:spcAft>
                <a:spcPts val="0"/>
              </a:spcAft>
              <a:buNone/>
            </a:pPr>
            <a:r>
              <a:t/>
            </a:r>
            <a:endParaRPr/>
          </a:p>
          <a:p>
            <a:pPr indent="0" lvl="0" marL="457200" rtl="0" algn="l">
              <a:spcBef>
                <a:spcPts val="3600"/>
              </a:spcBef>
              <a:spcAft>
                <a:spcPts val="0"/>
              </a:spcAft>
              <a:buNone/>
            </a:pPr>
            <a:r>
              <a:t/>
            </a:r>
            <a:endParaRPr>
              <a:solidFill>
                <a:srgbClr val="000000"/>
              </a:solidFill>
              <a:latin typeface="Arial"/>
              <a:ea typeface="Arial"/>
              <a:cs typeface="Arial"/>
              <a:sym typeface="Arial"/>
            </a:endParaRPr>
          </a:p>
          <a:p>
            <a:pPr indent="0" lvl="0" marL="457200" rtl="0" algn="l">
              <a:spcBef>
                <a:spcPts val="3600"/>
              </a:spcBef>
              <a:spcAft>
                <a:spcPts val="0"/>
              </a:spcAft>
              <a:buNone/>
            </a:pPr>
            <a:r>
              <a:rPr lang="en"/>
              <a:t> </a:t>
            </a:r>
            <a:endParaRPr>
              <a:solidFill>
                <a:srgbClr val="000000"/>
              </a:solidFill>
              <a:latin typeface="Arial"/>
              <a:ea typeface="Arial"/>
              <a:cs typeface="Arial"/>
              <a:sym typeface="Arial"/>
            </a:endParaRPr>
          </a:p>
          <a:p>
            <a:pPr indent="0" lvl="0" marL="0" rtl="0" algn="l">
              <a:spcBef>
                <a:spcPts val="3600"/>
              </a:spcBef>
              <a:spcAft>
                <a:spcPts val="3600"/>
              </a:spcAft>
              <a:buNone/>
            </a:pPr>
            <a:r>
              <a:t/>
            </a:r>
            <a:endParaRPr>
              <a:solidFill>
                <a:srgbClr val="000000"/>
              </a:solidFill>
              <a:latin typeface="Arial"/>
              <a:ea typeface="Arial"/>
              <a:cs typeface="Arial"/>
              <a:sym typeface="Arial"/>
            </a:endParaRPr>
          </a:p>
        </p:txBody>
      </p:sp>
      <p:pic>
        <p:nvPicPr>
          <p:cNvPr id="114" name="Google Shape;114;p19"/>
          <p:cNvPicPr preferRelativeResize="0"/>
          <p:nvPr/>
        </p:nvPicPr>
        <p:blipFill>
          <a:blip r:embed="rId3">
            <a:alphaModFix/>
          </a:blip>
          <a:stretch>
            <a:fillRect/>
          </a:stretch>
        </p:blipFill>
        <p:spPr>
          <a:xfrm>
            <a:off x="2222350" y="3695625"/>
            <a:ext cx="5874826" cy="897550"/>
          </a:xfrm>
          <a:prstGeom prst="rect">
            <a:avLst/>
          </a:prstGeom>
          <a:noFill/>
          <a:ln>
            <a:noFill/>
          </a:ln>
        </p:spPr>
      </p:pic>
      <p:sp>
        <p:nvSpPr>
          <p:cNvPr id="115" name="Google Shape;115;p19"/>
          <p:cNvSpPr txBox="1"/>
          <p:nvPr/>
        </p:nvSpPr>
        <p:spPr>
          <a:xfrm>
            <a:off x="431713" y="3106500"/>
            <a:ext cx="8463900" cy="1242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600"/>
              </a:spcBef>
              <a:spcAft>
                <a:spcPts val="0"/>
              </a:spcAft>
              <a:buNone/>
            </a:pPr>
            <a:r>
              <a:rPr lang="en" sz="1800">
                <a:solidFill>
                  <a:schemeClr val="dk2"/>
                </a:solidFill>
                <a:latin typeface="Open Sans"/>
                <a:ea typeface="Open Sans"/>
                <a:cs typeface="Open Sans"/>
                <a:sym typeface="Open Sans"/>
              </a:rPr>
              <a:t>Objective Function</a:t>
            </a:r>
            <a:endParaRPr sz="1800">
              <a:solidFill>
                <a:schemeClr val="dk2"/>
              </a:solidFill>
              <a:latin typeface="Open Sans"/>
              <a:ea typeface="Open Sans"/>
              <a:cs typeface="Open Sans"/>
              <a:sym typeface="Open Sans"/>
            </a:endParaRPr>
          </a:p>
          <a:p>
            <a:pPr indent="0" lvl="0" marL="0" marR="0" rtl="0" algn="l">
              <a:lnSpc>
                <a:spcPct val="115000"/>
              </a:lnSpc>
              <a:spcBef>
                <a:spcPts val="3600"/>
              </a:spcBef>
              <a:spcAft>
                <a:spcPts val="3600"/>
              </a:spcAft>
              <a:buNone/>
            </a:pPr>
            <a:r>
              <a:rPr lang="en" sz="1800">
                <a:solidFill>
                  <a:schemeClr val="dk2"/>
                </a:solidFill>
                <a:latin typeface="Open Sans"/>
                <a:ea typeface="Open Sans"/>
                <a:cs typeface="Open Sans"/>
                <a:sym typeface="Open Sans"/>
              </a:rPr>
              <a:t>Minimize</a:t>
            </a:r>
            <a:endParaRPr sz="1800">
              <a:solidFill>
                <a:schemeClr val="dk2"/>
              </a:solidFill>
              <a:latin typeface="Open Sans"/>
              <a:ea typeface="Open Sans"/>
              <a:cs typeface="Open Sans"/>
              <a:sym typeface="Open Sans"/>
            </a:endParaRPr>
          </a:p>
        </p:txBody>
      </p:sp>
      <p:pic>
        <p:nvPicPr>
          <p:cNvPr id="116" name="Google Shape;116;p19"/>
          <p:cNvPicPr preferRelativeResize="0"/>
          <p:nvPr/>
        </p:nvPicPr>
        <p:blipFill>
          <a:blip r:embed="rId4">
            <a:alphaModFix/>
          </a:blip>
          <a:stretch>
            <a:fillRect/>
          </a:stretch>
        </p:blipFill>
        <p:spPr>
          <a:xfrm>
            <a:off x="2704000" y="2122975"/>
            <a:ext cx="3356175" cy="806300"/>
          </a:xfrm>
          <a:prstGeom prst="rect">
            <a:avLst/>
          </a:prstGeom>
          <a:noFill/>
          <a:ln>
            <a:noFill/>
          </a:ln>
        </p:spPr>
      </p:pic>
      <p:pic>
        <p:nvPicPr>
          <p:cNvPr id="117" name="Google Shape;117;p19"/>
          <p:cNvPicPr preferRelativeResize="0"/>
          <p:nvPr/>
        </p:nvPicPr>
        <p:blipFill>
          <a:blip r:embed="rId5">
            <a:alphaModFix/>
          </a:blip>
          <a:stretch>
            <a:fillRect/>
          </a:stretch>
        </p:blipFill>
        <p:spPr>
          <a:xfrm>
            <a:off x="4231725" y="1613950"/>
            <a:ext cx="1013875" cy="33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23" name="Google Shape;12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compare with A7 paper, our first model chose 5 features same with A7.</a:t>
            </a:r>
            <a:endParaRPr/>
          </a:p>
          <a:p>
            <a:pPr indent="-342900" lvl="0" marL="457200" rtl="0" algn="l">
              <a:spcBef>
                <a:spcPts val="0"/>
              </a:spcBef>
              <a:spcAft>
                <a:spcPts val="0"/>
              </a:spcAft>
              <a:buSzPts val="1800"/>
              <a:buChar char="●"/>
            </a:pPr>
            <a:r>
              <a:rPr lang="en"/>
              <a:t>We use 3 evaluation metrics: </a:t>
            </a:r>
            <a:r>
              <a:rPr b="1" lang="en"/>
              <a:t>Accuracy, Calibration, Parity</a:t>
            </a:r>
            <a:endParaRPr b="1"/>
          </a:p>
          <a:p>
            <a:pPr indent="0" lvl="0" marL="457200" rtl="0" algn="l">
              <a:spcBef>
                <a:spcPts val="1200"/>
              </a:spcBef>
              <a:spcAft>
                <a:spcPts val="1200"/>
              </a:spcAft>
              <a:buNone/>
            </a:pPr>
            <a:r>
              <a:t/>
            </a:r>
            <a:endParaRPr/>
          </a:p>
        </p:txBody>
      </p:sp>
      <p:pic>
        <p:nvPicPr>
          <p:cNvPr id="124" name="Google Shape;124;p20"/>
          <p:cNvPicPr preferRelativeResize="0"/>
          <p:nvPr/>
        </p:nvPicPr>
        <p:blipFill>
          <a:blip r:embed="rId3">
            <a:alphaModFix/>
          </a:blip>
          <a:stretch>
            <a:fillRect/>
          </a:stretch>
        </p:blipFill>
        <p:spPr>
          <a:xfrm>
            <a:off x="703700" y="2573900"/>
            <a:ext cx="2280824" cy="1443100"/>
          </a:xfrm>
          <a:prstGeom prst="rect">
            <a:avLst/>
          </a:prstGeom>
          <a:noFill/>
          <a:ln>
            <a:noFill/>
          </a:ln>
        </p:spPr>
      </p:pic>
      <p:pic>
        <p:nvPicPr>
          <p:cNvPr id="125" name="Google Shape;125;p20"/>
          <p:cNvPicPr preferRelativeResize="0"/>
          <p:nvPr/>
        </p:nvPicPr>
        <p:blipFill>
          <a:blip r:embed="rId4">
            <a:alphaModFix/>
          </a:blip>
          <a:stretch>
            <a:fillRect/>
          </a:stretch>
        </p:blipFill>
        <p:spPr>
          <a:xfrm>
            <a:off x="3242075" y="2573900"/>
            <a:ext cx="2280824" cy="1512125"/>
          </a:xfrm>
          <a:prstGeom prst="rect">
            <a:avLst/>
          </a:prstGeom>
          <a:noFill/>
          <a:ln>
            <a:noFill/>
          </a:ln>
        </p:spPr>
      </p:pic>
      <p:pic>
        <p:nvPicPr>
          <p:cNvPr id="126" name="Google Shape;126;p20"/>
          <p:cNvPicPr preferRelativeResize="0"/>
          <p:nvPr/>
        </p:nvPicPr>
        <p:blipFill>
          <a:blip r:embed="rId5">
            <a:alphaModFix/>
          </a:blip>
          <a:stretch>
            <a:fillRect/>
          </a:stretch>
        </p:blipFill>
        <p:spPr>
          <a:xfrm>
            <a:off x="5927750" y="2571750"/>
            <a:ext cx="2280825" cy="150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odel Performance</a:t>
            </a:r>
            <a:endParaRPr/>
          </a:p>
          <a:p>
            <a:pPr indent="0" lvl="0" marL="0" rtl="0" algn="l">
              <a:spcBef>
                <a:spcPts val="0"/>
              </a:spcBef>
              <a:spcAft>
                <a:spcPts val="0"/>
              </a:spcAft>
              <a:buNone/>
            </a:pPr>
            <a:r>
              <a:t/>
            </a:r>
            <a:endParaRPr/>
          </a:p>
        </p:txBody>
      </p:sp>
      <p:sp>
        <p:nvSpPr>
          <p:cNvPr id="132" name="Google Shape;13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achieve high accuracy, low calibration and low parity, we decided to choose eta = 2.</a:t>
            </a:r>
            <a:endParaRPr/>
          </a:p>
        </p:txBody>
      </p:sp>
      <p:graphicFrame>
        <p:nvGraphicFramePr>
          <p:cNvPr id="133" name="Google Shape;133;p21"/>
          <p:cNvGraphicFramePr/>
          <p:nvPr/>
        </p:nvGraphicFramePr>
        <p:xfrm>
          <a:off x="952475" y="2571750"/>
          <a:ext cx="3000000" cy="3000000"/>
        </p:xfrm>
        <a:graphic>
          <a:graphicData uri="http://schemas.openxmlformats.org/drawingml/2006/table">
            <a:tbl>
              <a:tblPr>
                <a:noFill/>
                <a:tableStyleId>{A01D91B2-A552-41DF-A31C-41F81789F5DC}</a:tableStyleId>
              </a:tblPr>
              <a:tblGrid>
                <a:gridCol w="976675"/>
                <a:gridCol w="976675"/>
                <a:gridCol w="976675"/>
                <a:gridCol w="976675"/>
                <a:gridCol w="976675"/>
                <a:gridCol w="976675"/>
                <a:gridCol w="976675"/>
              </a:tblGrid>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Model</a:t>
                      </a:r>
                      <a:endParaRPr sz="1200">
                        <a:solidFill>
                          <a:schemeClr val="dk2"/>
                        </a:solidFill>
                        <a:latin typeface="Open Sans"/>
                        <a:ea typeface="Open Sans"/>
                        <a:cs typeface="Open Sans"/>
                        <a:sym typeface="Open Sans"/>
                      </a:endParaRPr>
                    </a:p>
                  </a:txBody>
                  <a:tcPr marT="91425" marB="91425" marR="91425" marL="91425"/>
                </a:tc>
                <a:tc gridSpan="3">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Prejudice Remover Regularizer</a:t>
                      </a:r>
                      <a:endParaRPr sz="1200">
                        <a:solidFill>
                          <a:schemeClr val="dk2"/>
                        </a:solidFill>
                        <a:latin typeface="Open Sans"/>
                        <a:ea typeface="Open Sans"/>
                        <a:cs typeface="Open Sans"/>
                        <a:sym typeface="Open Sans"/>
                      </a:endParaRPr>
                    </a:p>
                  </a:txBody>
                  <a:tcPr marT="91425" marB="91425" marR="91425" marL="91425">
                    <a:solidFill>
                      <a:srgbClr val="D9EAD3"/>
                    </a:solidFill>
                  </a:tcPr>
                </a:tc>
                <a:tc hMerge="1"/>
                <a:tc hMerge="1"/>
                <a:tc gridSpan="3">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Logistic Regression</a:t>
                      </a:r>
                      <a:endParaRPr sz="1200">
                        <a:solidFill>
                          <a:schemeClr val="dk2"/>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solidFill>
                      <a:srgbClr val="FFF2CC"/>
                    </a:solidFill>
                  </a:tcPr>
                </a:tc>
                <a:tc hMerge="1"/>
                <a:tc hMerge="1"/>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Evaluation</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sz="1200">
                          <a:solidFill>
                            <a:schemeClr val="dk2"/>
                          </a:solidFill>
                          <a:latin typeface="Open Sans"/>
                          <a:ea typeface="Open Sans"/>
                          <a:cs typeface="Open Sans"/>
                          <a:sym typeface="Open Sans"/>
                        </a:rPr>
                        <a:t>Testing</a:t>
                      </a:r>
                      <a:endParaRPr b="1" sz="1200">
                        <a:solidFill>
                          <a:schemeClr val="dk2"/>
                        </a:solidFill>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Open Sans"/>
                          <a:ea typeface="Open Sans"/>
                          <a:cs typeface="Open Sans"/>
                          <a:sym typeface="Open Sans"/>
                        </a:rPr>
                        <a:t>Testing</a:t>
                      </a:r>
                      <a:endParaRPr b="1" sz="12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Accuracy</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0.6</a:t>
                      </a:r>
                      <a:r>
                        <a:rPr lang="en" sz="1200">
                          <a:solidFill>
                            <a:schemeClr val="dk2"/>
                          </a:solidFill>
                          <a:latin typeface="Open Sans"/>
                          <a:ea typeface="Open Sans"/>
                          <a:cs typeface="Open Sans"/>
                          <a:sym typeface="Open Sans"/>
                        </a:rPr>
                        <a:t>614</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a:t>
                      </a:r>
                      <a:r>
                        <a:rPr lang="en" sz="1200">
                          <a:solidFill>
                            <a:schemeClr val="dk2"/>
                          </a:solidFill>
                          <a:latin typeface="Open Sans"/>
                          <a:ea typeface="Open Sans"/>
                          <a:cs typeface="Open Sans"/>
                          <a:sym typeface="Open Sans"/>
                        </a:rPr>
                        <a:t>6693</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a:t>
                      </a:r>
                      <a:r>
                        <a:rPr b="1" lang="en" sz="1200">
                          <a:solidFill>
                            <a:schemeClr val="dk2"/>
                          </a:solidFill>
                          <a:latin typeface="Open Sans"/>
                          <a:ea typeface="Open Sans"/>
                          <a:cs typeface="Open Sans"/>
                          <a:sym typeface="Open Sans"/>
                        </a:rPr>
                        <a:t>6659</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0.6</a:t>
                      </a:r>
                      <a:r>
                        <a:rPr lang="en" sz="1200">
                          <a:solidFill>
                            <a:schemeClr val="dk2"/>
                          </a:solidFill>
                          <a:latin typeface="Open Sans"/>
                          <a:ea typeface="Open Sans"/>
                          <a:cs typeface="Open Sans"/>
                          <a:sym typeface="Open Sans"/>
                        </a:rPr>
                        <a:t>65</a:t>
                      </a:r>
                      <a:endParaRPr sz="1200">
                        <a:solidFill>
                          <a:schemeClr val="dk2"/>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0.6571</a:t>
                      </a:r>
                      <a:endParaRPr sz="1200">
                        <a:solidFill>
                          <a:schemeClr val="dk2"/>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0.6546</a:t>
                      </a:r>
                      <a:endParaRPr b="1" sz="1200">
                        <a:solidFill>
                          <a:schemeClr val="dk2"/>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Calibration</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a:t>
                      </a:r>
                      <a:r>
                        <a:rPr lang="en" sz="1200">
                          <a:solidFill>
                            <a:schemeClr val="dk2"/>
                          </a:solidFill>
                          <a:latin typeface="Open Sans"/>
                          <a:ea typeface="Open Sans"/>
                          <a:cs typeface="Open Sans"/>
                          <a:sym typeface="Open Sans"/>
                        </a:rPr>
                        <a:t>046</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a:t>
                      </a:r>
                      <a:r>
                        <a:rPr lang="en" sz="1200">
                          <a:solidFill>
                            <a:schemeClr val="dk2"/>
                          </a:solidFill>
                          <a:latin typeface="Open Sans"/>
                          <a:ea typeface="Open Sans"/>
                          <a:cs typeface="Open Sans"/>
                          <a:sym typeface="Open Sans"/>
                        </a:rPr>
                        <a:t>21</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0.0</a:t>
                      </a:r>
                      <a:r>
                        <a:rPr b="1" lang="en" sz="1200">
                          <a:solidFill>
                            <a:schemeClr val="dk2"/>
                          </a:solidFill>
                          <a:latin typeface="Open Sans"/>
                          <a:ea typeface="Open Sans"/>
                          <a:cs typeface="Open Sans"/>
                          <a:sym typeface="Open Sans"/>
                        </a:rPr>
                        <a:t>328</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a:t>
                      </a:r>
                      <a:r>
                        <a:rPr lang="en" sz="1200">
                          <a:solidFill>
                            <a:schemeClr val="dk2"/>
                          </a:solidFill>
                          <a:latin typeface="Open Sans"/>
                          <a:ea typeface="Open Sans"/>
                          <a:cs typeface="Open Sans"/>
                          <a:sym typeface="Open Sans"/>
                        </a:rPr>
                        <a:t>002</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0.0377</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0.0379</a:t>
                      </a:r>
                      <a:endParaRPr b="1" sz="1200">
                        <a:solidFill>
                          <a:schemeClr val="dk2"/>
                        </a:solidFill>
                        <a:latin typeface="Open Sans"/>
                        <a:ea typeface="Open Sans"/>
                        <a:cs typeface="Open Sans"/>
                        <a:sym typeface="Open Sans"/>
                      </a:endParaRPr>
                    </a:p>
                  </a:txBody>
                  <a:tcPr marT="91425" marB="91425" marR="91425" marL="91425"/>
                </a:tc>
              </a:tr>
              <a:tr h="352425">
                <a:tc>
                  <a:txBody>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Parity</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a:t>
                      </a:r>
                      <a:r>
                        <a:rPr lang="en" sz="1200">
                          <a:solidFill>
                            <a:schemeClr val="dk2"/>
                          </a:solidFill>
                          <a:latin typeface="Open Sans"/>
                          <a:ea typeface="Open Sans"/>
                          <a:cs typeface="Open Sans"/>
                          <a:sym typeface="Open Sans"/>
                        </a:rPr>
                        <a:t>1512</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a:t>
                      </a:r>
                      <a:r>
                        <a:rPr lang="en" sz="1200">
                          <a:solidFill>
                            <a:schemeClr val="dk2"/>
                          </a:solidFill>
                          <a:latin typeface="Open Sans"/>
                          <a:ea typeface="Open Sans"/>
                          <a:cs typeface="Open Sans"/>
                          <a:sym typeface="Open Sans"/>
                        </a:rPr>
                        <a:t>1441</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a:t>
                      </a:r>
                      <a:r>
                        <a:rPr b="1" lang="en" sz="1200">
                          <a:solidFill>
                            <a:schemeClr val="dk2"/>
                          </a:solidFill>
                          <a:latin typeface="Open Sans"/>
                          <a:ea typeface="Open Sans"/>
                          <a:cs typeface="Open Sans"/>
                          <a:sym typeface="Open Sans"/>
                        </a:rPr>
                        <a:t>2093</a:t>
                      </a:r>
                      <a:endParaRPr b="1"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0.2596</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0.2376</a:t>
                      </a:r>
                      <a:endParaRPr sz="12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Open Sans"/>
                          <a:ea typeface="Open Sans"/>
                          <a:cs typeface="Open Sans"/>
                          <a:sym typeface="Open Sans"/>
                        </a:rPr>
                        <a:t>0.1234</a:t>
                      </a:r>
                      <a:endParaRPr b="1" sz="1200">
                        <a:solidFill>
                          <a:schemeClr val="dk2"/>
                        </a:solidFill>
                        <a:latin typeface="Open Sans"/>
                        <a:ea typeface="Open Sans"/>
                        <a:cs typeface="Open Sans"/>
                        <a:sym typeface="Open Sans"/>
                      </a:endParaRPr>
                    </a:p>
                  </a:txBody>
                  <a:tcPr marT="91425" marB="91425" marR="91425" marL="91425"/>
                </a:tc>
              </a:tr>
            </a:tbl>
          </a:graphicData>
        </a:graphic>
      </p:graphicFrame>
      <p:sp>
        <p:nvSpPr>
          <p:cNvPr id="134" name="Google Shape;134;p21">
            <a:hlinkClick action="ppaction://hlinksldjump" r:id="rId3"/>
          </p:cNvPr>
          <p:cNvSpPr/>
          <p:nvPr/>
        </p:nvSpPr>
        <p:spPr>
          <a:xfrm>
            <a:off x="8319675" y="4468000"/>
            <a:ext cx="308100" cy="27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40" name="Google Shape;14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get better </a:t>
            </a:r>
            <a:r>
              <a:rPr lang="en"/>
              <a:t>performance</a:t>
            </a:r>
            <a:r>
              <a:rPr lang="en"/>
              <a:t>, our </a:t>
            </a:r>
            <a:r>
              <a:rPr lang="en"/>
              <a:t>second</a:t>
            </a:r>
            <a:r>
              <a:rPr lang="en"/>
              <a:t> model chose different features based on correlation with Y.</a:t>
            </a:r>
            <a:endParaRPr/>
          </a:p>
          <a:p>
            <a:pPr indent="-342900" lvl="0" marL="457200" rtl="0" algn="l">
              <a:spcBef>
                <a:spcPts val="0"/>
              </a:spcBef>
              <a:spcAft>
                <a:spcPts val="0"/>
              </a:spcAft>
              <a:buSzPts val="1800"/>
              <a:buChar char="●"/>
            </a:pPr>
            <a:r>
              <a:rPr lang="en"/>
              <a:t>We use 3 evaluation metrics: </a:t>
            </a:r>
            <a:r>
              <a:rPr b="1" lang="en"/>
              <a:t>Accuracy, Calibration, Parity</a:t>
            </a:r>
            <a:endParaRPr b="1"/>
          </a:p>
          <a:p>
            <a:pPr indent="0" lvl="0" marL="457200" rtl="0" algn="l">
              <a:spcBef>
                <a:spcPts val="1200"/>
              </a:spcBef>
              <a:spcAft>
                <a:spcPts val="1200"/>
              </a:spcAft>
              <a:buNone/>
            </a:pPr>
            <a:r>
              <a:t/>
            </a:r>
            <a:endParaRPr/>
          </a:p>
        </p:txBody>
      </p:sp>
      <p:pic>
        <p:nvPicPr>
          <p:cNvPr id="141" name="Google Shape;141;p22"/>
          <p:cNvPicPr preferRelativeResize="0"/>
          <p:nvPr/>
        </p:nvPicPr>
        <p:blipFill>
          <a:blip r:embed="rId3">
            <a:alphaModFix/>
          </a:blip>
          <a:stretch>
            <a:fillRect/>
          </a:stretch>
        </p:blipFill>
        <p:spPr>
          <a:xfrm>
            <a:off x="521525" y="2627750"/>
            <a:ext cx="2463001" cy="1646179"/>
          </a:xfrm>
          <a:prstGeom prst="rect">
            <a:avLst/>
          </a:prstGeom>
          <a:noFill/>
          <a:ln>
            <a:noFill/>
          </a:ln>
        </p:spPr>
      </p:pic>
      <p:pic>
        <p:nvPicPr>
          <p:cNvPr id="142" name="Google Shape;142;p22"/>
          <p:cNvPicPr preferRelativeResize="0"/>
          <p:nvPr/>
        </p:nvPicPr>
        <p:blipFill>
          <a:blip r:embed="rId4">
            <a:alphaModFix/>
          </a:blip>
          <a:stretch>
            <a:fillRect/>
          </a:stretch>
        </p:blipFill>
        <p:spPr>
          <a:xfrm>
            <a:off x="3148250" y="2624600"/>
            <a:ext cx="2575800" cy="1698100"/>
          </a:xfrm>
          <a:prstGeom prst="rect">
            <a:avLst/>
          </a:prstGeom>
          <a:noFill/>
          <a:ln>
            <a:noFill/>
          </a:ln>
        </p:spPr>
      </p:pic>
      <p:pic>
        <p:nvPicPr>
          <p:cNvPr id="143" name="Google Shape;143;p22"/>
          <p:cNvPicPr preferRelativeResize="0"/>
          <p:nvPr/>
        </p:nvPicPr>
        <p:blipFill>
          <a:blip r:embed="rId5">
            <a:alphaModFix/>
          </a:blip>
          <a:stretch>
            <a:fillRect/>
          </a:stretch>
        </p:blipFill>
        <p:spPr>
          <a:xfrm>
            <a:off x="5974075" y="2624600"/>
            <a:ext cx="2573068" cy="1698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