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Open Sans" panose="020B0606030504020204" pitchFamily="34" charset="0"/>
      <p:regular r:id="rId25"/>
      <p:bold r:id="rId26"/>
      <p:italic r:id="rId27"/>
      <p:boldItalic r:id="rId28"/>
    </p:embeddedFont>
    <p:embeddedFont>
      <p:font typeface="PT Sans Narrow" panose="020B0604020202020204" pitchFamily="3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D91B2-A552-41DF-A31C-41F81789F5DC}">
  <a:tblStyle styleId="{A01D91B2-A552-41DF-A31C-41F81789F5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hao Shao" userId="00da5f91e8ba15a7" providerId="LiveId" clId="{ED2A03D5-735F-46C9-AA08-9B8DC7187625}"/>
    <pc:docChg chg="modSld">
      <pc:chgData name="Jiahao Shao" userId="00da5f91e8ba15a7" providerId="LiveId" clId="{ED2A03D5-735F-46C9-AA08-9B8DC7187625}" dt="2022-04-13T22:05:08.630" v="8" actId="20577"/>
      <pc:docMkLst>
        <pc:docMk/>
      </pc:docMkLst>
      <pc:sldChg chg="modSp mod">
        <pc:chgData name="Jiahao Shao" userId="00da5f91e8ba15a7" providerId="LiveId" clId="{ED2A03D5-735F-46C9-AA08-9B8DC7187625}" dt="2022-04-13T22:04:49.459" v="3" actId="1076"/>
        <pc:sldMkLst>
          <pc:docMk/>
          <pc:sldMk cId="0" sldId="260"/>
        </pc:sldMkLst>
        <pc:picChg chg="mod">
          <ac:chgData name="Jiahao Shao" userId="00da5f91e8ba15a7" providerId="LiveId" clId="{ED2A03D5-735F-46C9-AA08-9B8DC7187625}" dt="2022-04-13T22:04:47.194" v="2" actId="1076"/>
          <ac:picMkLst>
            <pc:docMk/>
            <pc:sldMk cId="0" sldId="260"/>
            <ac:picMk id="104" creationId="{00000000-0000-0000-0000-000000000000}"/>
          </ac:picMkLst>
        </pc:picChg>
        <pc:picChg chg="mod">
          <ac:chgData name="Jiahao Shao" userId="00da5f91e8ba15a7" providerId="LiveId" clId="{ED2A03D5-735F-46C9-AA08-9B8DC7187625}" dt="2022-04-13T22:04:43.722" v="0" actId="1076"/>
          <ac:picMkLst>
            <pc:docMk/>
            <pc:sldMk cId="0" sldId="260"/>
            <ac:picMk id="105" creationId="{00000000-0000-0000-0000-000000000000}"/>
          </ac:picMkLst>
        </pc:picChg>
        <pc:picChg chg="mod">
          <ac:chgData name="Jiahao Shao" userId="00da5f91e8ba15a7" providerId="LiveId" clId="{ED2A03D5-735F-46C9-AA08-9B8DC7187625}" dt="2022-04-13T22:04:49.459" v="3" actId="1076"/>
          <ac:picMkLst>
            <pc:docMk/>
            <pc:sldMk cId="0" sldId="260"/>
            <ac:picMk id="106" creationId="{00000000-0000-0000-0000-000000000000}"/>
          </ac:picMkLst>
        </pc:picChg>
        <pc:picChg chg="mod">
          <ac:chgData name="Jiahao Shao" userId="00da5f91e8ba15a7" providerId="LiveId" clId="{ED2A03D5-735F-46C9-AA08-9B8DC7187625}" dt="2022-04-13T22:04:45.110" v="1" actId="1076"/>
          <ac:picMkLst>
            <pc:docMk/>
            <pc:sldMk cId="0" sldId="260"/>
            <ac:picMk id="107" creationId="{00000000-0000-0000-0000-000000000000}"/>
          </ac:picMkLst>
        </pc:picChg>
      </pc:sldChg>
      <pc:sldChg chg="modSp mod">
        <pc:chgData name="Jiahao Shao" userId="00da5f91e8ba15a7" providerId="LiveId" clId="{ED2A03D5-735F-46C9-AA08-9B8DC7187625}" dt="2022-04-13T22:05:08.630" v="8" actId="20577"/>
        <pc:sldMkLst>
          <pc:docMk/>
          <pc:sldMk cId="0" sldId="261"/>
        </pc:sldMkLst>
        <pc:spChg chg="mod">
          <ac:chgData name="Jiahao Shao" userId="00da5f91e8ba15a7" providerId="LiveId" clId="{ED2A03D5-735F-46C9-AA08-9B8DC7187625}" dt="2022-04-13T22:05:08.630" v="8" actId="20577"/>
          <ac:spMkLst>
            <pc:docMk/>
            <pc:sldMk cId="0" sldId="261"/>
            <ac:spMk id="113" creationId="{00000000-0000-0000-0000-000000000000}"/>
          </ac:spMkLst>
        </pc:spChg>
        <pc:spChg chg="mod">
          <ac:chgData name="Jiahao Shao" userId="00da5f91e8ba15a7" providerId="LiveId" clId="{ED2A03D5-735F-46C9-AA08-9B8DC7187625}" dt="2022-04-13T22:05:05.208" v="6" actId="1076"/>
          <ac:spMkLst>
            <pc:docMk/>
            <pc:sldMk cId="0" sldId="261"/>
            <ac:spMk id="115" creationId="{00000000-0000-0000-0000-000000000000}"/>
          </ac:spMkLst>
        </pc:spChg>
        <pc:picChg chg="mod">
          <ac:chgData name="Jiahao Shao" userId="00da5f91e8ba15a7" providerId="LiveId" clId="{ED2A03D5-735F-46C9-AA08-9B8DC7187625}" dt="2022-04-13T22:04:55.195" v="4" actId="1076"/>
          <ac:picMkLst>
            <pc:docMk/>
            <pc:sldMk cId="0" sldId="261"/>
            <ac:picMk id="116" creationId="{00000000-0000-0000-0000-000000000000}"/>
          </ac:picMkLst>
        </pc:picChg>
        <pc:picChg chg="mod">
          <ac:chgData name="Jiahao Shao" userId="00da5f91e8ba15a7" providerId="LiveId" clId="{ED2A03D5-735F-46C9-AA08-9B8DC7187625}" dt="2022-04-13T22:04:59.215" v="5" actId="1076"/>
          <ac:picMkLst>
            <pc:docMk/>
            <pc:sldMk cId="0" sldId="261"/>
            <ac:picMk id="11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21ca75c09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21ca75c09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1ca75c09c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21ca75c09c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23db37181f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23db37181f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3db37181f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3db37181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43d0b782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43d0b782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43d0b782e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43d0b782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43d0b782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43d0b782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243d0b782e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43d0b782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43d598fa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43d598fa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21ca75bfb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21ca75bf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21ca75bfbb_0_29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21ca75bfbb_0_2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1ca75bfbb_0_4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21ca75bfbb_0_4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21ca75bfbb_0_4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21ca75bfbb_0_4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243d598fa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243d598fa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21ca75bfb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21ca75bfb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21ca75bfbb_0_2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21ca75bfbb_0_2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We focus on indirect prejudice and a technique to reduce it. This technique is implemented as regularizers that restrict the sensitive features. This approach can be applied to any prediction algorithm with discriminative probabilistic models, such as logistic regression. (In solving classification problems that pay attention to sensitive information, we have to consider the trade-off between the classification accuracy and the degree of resultant fairness.) This method provides a way to control this trade-off by adjusting the regularization parameter. We deal with  a prejudice remover regularizer, which enforces a determination’s independence from sensitive information</a:t>
            </a:r>
            <a:r>
              <a:rPr lang="en" sz="1200" dirty="0">
                <a:solidFill>
                  <a:schemeClr val="dk1"/>
                </a:solidFill>
              </a:rPr>
              <a:t>. </a:t>
            </a:r>
            <a:r>
              <a:rPr lang="en" sz="1200" dirty="0">
                <a:solidFill>
                  <a:schemeClr val="dk1"/>
                </a:solidFill>
                <a:latin typeface="Times New Roman"/>
                <a:ea typeface="Times New Roman"/>
                <a:cs typeface="Times New Roman"/>
                <a:sym typeface="Times New Roman"/>
              </a:rPr>
              <a:t>Because this technique is implemented as a regularizer, which we call a prejudice remover, it can be applied to wide variety of prediction algorithms with probabilistic discriminative models. (Prejudice involves a statistical dependence between sensitive features and other information)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21ca75c09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21ca75c09c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3db37181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3db37181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Font typeface="Times New Roman"/>
              <a:buChar char="-"/>
            </a:pPr>
            <a:r>
              <a:rPr lang="en" sz="1000">
                <a:solidFill>
                  <a:schemeClr val="dk1"/>
                </a:solidFill>
                <a:latin typeface="Times New Roman"/>
                <a:ea typeface="Times New Roman"/>
                <a:cs typeface="Times New Roman"/>
                <a:sym typeface="Times New Roman"/>
              </a:rPr>
              <a:t>A prejudice remover regularizer directly tries to reduce the prejudice index and is denoted by R</a:t>
            </a:r>
            <a:r>
              <a:rPr lang="en" sz="700">
                <a:solidFill>
                  <a:schemeClr val="dk1"/>
                </a:solidFill>
                <a:latin typeface="Times New Roman"/>
                <a:ea typeface="Times New Roman"/>
                <a:cs typeface="Times New Roman"/>
                <a:sym typeface="Times New Roman"/>
              </a:rPr>
              <a:t>PR</a:t>
            </a:r>
            <a:r>
              <a:rPr lang="en" sz="1000">
                <a:solidFill>
                  <a:schemeClr val="dk1"/>
                </a:solidFill>
                <a:latin typeface="Times New Roman"/>
                <a:ea typeface="Times New Roman"/>
                <a:cs typeface="Times New Roman"/>
                <a:sym typeface="Times New Roman"/>
              </a:rPr>
              <a:t>.</a:t>
            </a:r>
            <a:endParaRPr sz="1000">
              <a:solidFill>
                <a:schemeClr val="dk1"/>
              </a:solidFill>
              <a:latin typeface="Times New Roman"/>
              <a:ea typeface="Times New Roman"/>
              <a:cs typeface="Times New Roman"/>
              <a:sym typeface="Times New Roman"/>
            </a:endParaRPr>
          </a:p>
          <a:p>
            <a:pPr marL="457200" lvl="0" indent="-292100" algn="l" rtl="0">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We focused on classification and built our regularizers into logistic regression models. </a:t>
            </a:r>
            <a:endParaRPr sz="1000">
              <a:solidFill>
                <a:schemeClr val="dk1"/>
              </a:solidFill>
              <a:latin typeface="Times New Roman"/>
              <a:ea typeface="Times New Roman"/>
              <a:cs typeface="Times New Roman"/>
              <a:sym typeface="Times New Roman"/>
            </a:endParaRPr>
          </a:p>
          <a:p>
            <a:pPr marL="457200" lvl="0" indent="-292100" algn="l" rtl="0">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The conditional probability of a class given non-sensitive and sensitive features is modeled by M[Y |X, S; Θ], where Θ is the set of model parameters. These parameters are estimated based on the maximum likelihood principle; that is, the parameters are tuned so as to maximize the log-likelihood.</a:t>
            </a:r>
            <a:endParaRPr sz="1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3db37181f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3db37181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21ca75c09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21ca75c09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21ca75c09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1ca75c09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p:cSld name="AUTOLAYOUT_1">
    <p:bg>
      <p:bgPr>
        <a:solidFill>
          <a:srgbClr val="FFFFFF"/>
        </a:solidFill>
        <a:effectLst/>
      </p:bgPr>
    </p:bg>
    <p:spTree>
      <p:nvGrpSpPr>
        <p:cNvPr id="1" name="Shape 62"/>
        <p:cNvGrpSpPr/>
        <p:nvPr/>
      </p:nvGrpSpPr>
      <p:grpSpPr>
        <a:xfrm>
          <a:off x="0" y="0"/>
          <a:ext cx="0" cy="0"/>
          <a:chOff x="0" y="0"/>
          <a:chExt cx="0" cy="0"/>
        </a:xfrm>
      </p:grpSpPr>
      <p:sp>
        <p:nvSpPr>
          <p:cNvPr id="63" name="Google Shape;63;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3"/>
          <p:cNvGrpSpPr/>
          <p:nvPr/>
        </p:nvGrpSpPr>
        <p:grpSpPr>
          <a:xfrm>
            <a:off x="10350" y="10500"/>
            <a:ext cx="9123300" cy="5122500"/>
            <a:chOff x="10350" y="10500"/>
            <a:chExt cx="9123300" cy="5122500"/>
          </a:xfrm>
        </p:grpSpPr>
        <p:sp>
          <p:nvSpPr>
            <p:cNvPr id="65" name="Google Shape;65;p13"/>
            <p:cNvSpPr/>
            <p:nvPr/>
          </p:nvSpPr>
          <p:spPr>
            <a:xfrm>
              <a:off x="10350" y="10500"/>
              <a:ext cx="9123300" cy="5122500"/>
            </a:xfrm>
            <a:prstGeom prst="rect">
              <a:avLst/>
            </a:prstGeom>
            <a:solidFill>
              <a:schemeClr val="dk1"/>
            </a:solidFill>
            <a:ln w="1905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181125" y="181125"/>
              <a:ext cx="8795400" cy="4781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3"/>
          <p:cNvSpPr txBox="1">
            <a:spLocks noGrp="1"/>
          </p:cNvSpPr>
          <p:nvPr>
            <p:ph type="title"/>
          </p:nvPr>
        </p:nvSpPr>
        <p:spPr>
          <a:xfrm>
            <a:off x="811650" y="645325"/>
            <a:ext cx="5482500" cy="16563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chemeClr val="dk1"/>
              </a:buClr>
              <a:buSzPts val="4800"/>
              <a:buNone/>
              <a:defRPr sz="4800">
                <a:solidFill>
                  <a:schemeClr val="dk1"/>
                </a:solidFill>
              </a:defRPr>
            </a:lvl1pPr>
            <a:lvl2pPr lvl="1" algn="l">
              <a:lnSpc>
                <a:spcPct val="100000"/>
              </a:lnSpc>
              <a:spcBef>
                <a:spcPts val="0"/>
              </a:spcBef>
              <a:spcAft>
                <a:spcPts val="0"/>
              </a:spcAft>
              <a:buClr>
                <a:schemeClr val="dk1"/>
              </a:buClr>
              <a:buSzPts val="4800"/>
              <a:buNone/>
              <a:defRPr sz="4800">
                <a:solidFill>
                  <a:schemeClr val="dk1"/>
                </a:solidFill>
              </a:defRPr>
            </a:lvl2pPr>
            <a:lvl3pPr lvl="2" algn="l">
              <a:lnSpc>
                <a:spcPct val="100000"/>
              </a:lnSpc>
              <a:spcBef>
                <a:spcPts val="0"/>
              </a:spcBef>
              <a:spcAft>
                <a:spcPts val="0"/>
              </a:spcAft>
              <a:buClr>
                <a:schemeClr val="dk1"/>
              </a:buClr>
              <a:buSzPts val="4800"/>
              <a:buNone/>
              <a:defRPr sz="4800">
                <a:solidFill>
                  <a:schemeClr val="dk1"/>
                </a:solidFill>
              </a:defRPr>
            </a:lvl3pPr>
            <a:lvl4pPr lvl="3" algn="l">
              <a:lnSpc>
                <a:spcPct val="100000"/>
              </a:lnSpc>
              <a:spcBef>
                <a:spcPts val="0"/>
              </a:spcBef>
              <a:spcAft>
                <a:spcPts val="0"/>
              </a:spcAft>
              <a:buClr>
                <a:schemeClr val="dk1"/>
              </a:buClr>
              <a:buSzPts val="4800"/>
              <a:buNone/>
              <a:defRPr sz="4800">
                <a:solidFill>
                  <a:schemeClr val="dk1"/>
                </a:solidFill>
              </a:defRPr>
            </a:lvl4pPr>
            <a:lvl5pPr lvl="4" algn="l">
              <a:lnSpc>
                <a:spcPct val="100000"/>
              </a:lnSpc>
              <a:spcBef>
                <a:spcPts val="0"/>
              </a:spcBef>
              <a:spcAft>
                <a:spcPts val="0"/>
              </a:spcAft>
              <a:buClr>
                <a:schemeClr val="dk1"/>
              </a:buClr>
              <a:buSzPts val="4800"/>
              <a:buNone/>
              <a:defRPr sz="4800">
                <a:solidFill>
                  <a:schemeClr val="dk1"/>
                </a:solidFill>
              </a:defRPr>
            </a:lvl5pPr>
            <a:lvl6pPr lvl="5" algn="l">
              <a:lnSpc>
                <a:spcPct val="100000"/>
              </a:lnSpc>
              <a:spcBef>
                <a:spcPts val="0"/>
              </a:spcBef>
              <a:spcAft>
                <a:spcPts val="0"/>
              </a:spcAft>
              <a:buClr>
                <a:schemeClr val="dk1"/>
              </a:buClr>
              <a:buSzPts val="4800"/>
              <a:buNone/>
              <a:defRPr sz="4800">
                <a:solidFill>
                  <a:schemeClr val="dk1"/>
                </a:solidFill>
              </a:defRPr>
            </a:lvl6pPr>
            <a:lvl7pPr lvl="6" algn="l">
              <a:lnSpc>
                <a:spcPct val="100000"/>
              </a:lnSpc>
              <a:spcBef>
                <a:spcPts val="0"/>
              </a:spcBef>
              <a:spcAft>
                <a:spcPts val="0"/>
              </a:spcAft>
              <a:buClr>
                <a:schemeClr val="dk1"/>
              </a:buClr>
              <a:buSzPts val="4800"/>
              <a:buNone/>
              <a:defRPr sz="4800">
                <a:solidFill>
                  <a:schemeClr val="dk1"/>
                </a:solidFill>
              </a:defRPr>
            </a:lvl7pPr>
            <a:lvl8pPr lvl="7" algn="l">
              <a:lnSpc>
                <a:spcPct val="100000"/>
              </a:lnSpc>
              <a:spcBef>
                <a:spcPts val="0"/>
              </a:spcBef>
              <a:spcAft>
                <a:spcPts val="0"/>
              </a:spcAft>
              <a:buClr>
                <a:schemeClr val="dk1"/>
              </a:buClr>
              <a:buSzPts val="4800"/>
              <a:buNone/>
              <a:defRPr sz="4800">
                <a:solidFill>
                  <a:schemeClr val="dk1"/>
                </a:solidFill>
              </a:defRPr>
            </a:lvl8pPr>
            <a:lvl9pPr lvl="8" algn="l">
              <a:lnSpc>
                <a:spcPct val="100000"/>
              </a:lnSpc>
              <a:spcBef>
                <a:spcPts val="0"/>
              </a:spcBef>
              <a:spcAft>
                <a:spcPts val="0"/>
              </a:spcAft>
              <a:buClr>
                <a:schemeClr val="dk1"/>
              </a:buClr>
              <a:buSzPts val="4800"/>
              <a:buNone/>
              <a:defRPr sz="4800">
                <a:solidFill>
                  <a:schemeClr val="dk1"/>
                </a:solidFill>
              </a:defRPr>
            </a:lvl9pPr>
          </a:lstStyle>
          <a:p>
            <a:endParaRPr/>
          </a:p>
        </p:txBody>
      </p:sp>
      <p:sp>
        <p:nvSpPr>
          <p:cNvPr id="68" name="Google Shape;68;p13"/>
          <p:cNvSpPr txBox="1">
            <a:spLocks noGrp="1"/>
          </p:cNvSpPr>
          <p:nvPr>
            <p:ph type="body" idx="1"/>
          </p:nvPr>
        </p:nvSpPr>
        <p:spPr>
          <a:xfrm>
            <a:off x="811650" y="2530150"/>
            <a:ext cx="2465100" cy="19302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chemeClr val="dk2"/>
              </a:buClr>
              <a:buSzPts val="1400"/>
              <a:buChar char="●"/>
              <a:defRPr sz="1400">
                <a:solidFill>
                  <a:schemeClr val="dk2"/>
                </a:solidFill>
              </a:defRPr>
            </a:lvl1pPr>
            <a:lvl2pPr marL="914400" lvl="1" indent="-304800" algn="l">
              <a:lnSpc>
                <a:spcPct val="115000"/>
              </a:lnSpc>
              <a:spcBef>
                <a:spcPts val="0"/>
              </a:spcBef>
              <a:spcAft>
                <a:spcPts val="0"/>
              </a:spcAft>
              <a:buClr>
                <a:schemeClr val="dk2"/>
              </a:buClr>
              <a:buSzPts val="1200"/>
              <a:buChar char="○"/>
              <a:defRPr sz="1200">
                <a:solidFill>
                  <a:schemeClr val="dk2"/>
                </a:solidFill>
              </a:defRPr>
            </a:lvl2pPr>
            <a:lvl3pPr marL="1371600" lvl="2" indent="-304800" algn="l">
              <a:lnSpc>
                <a:spcPct val="115000"/>
              </a:lnSpc>
              <a:spcBef>
                <a:spcPts val="0"/>
              </a:spcBef>
              <a:spcAft>
                <a:spcPts val="0"/>
              </a:spcAft>
              <a:buClr>
                <a:schemeClr val="dk2"/>
              </a:buClr>
              <a:buSzPts val="1200"/>
              <a:buChar char="■"/>
              <a:defRPr sz="1200">
                <a:solidFill>
                  <a:schemeClr val="dk2"/>
                </a:solidFill>
              </a:defRPr>
            </a:lvl3pPr>
            <a:lvl4pPr marL="1828800" lvl="3" indent="-304800" algn="l">
              <a:lnSpc>
                <a:spcPct val="115000"/>
              </a:lnSpc>
              <a:spcBef>
                <a:spcPts val="0"/>
              </a:spcBef>
              <a:spcAft>
                <a:spcPts val="0"/>
              </a:spcAft>
              <a:buClr>
                <a:schemeClr val="dk2"/>
              </a:buClr>
              <a:buSzPts val="1200"/>
              <a:buChar char="●"/>
              <a:defRPr sz="1200">
                <a:solidFill>
                  <a:schemeClr val="dk2"/>
                </a:solidFill>
              </a:defRPr>
            </a:lvl4pPr>
            <a:lvl5pPr marL="2286000" lvl="4" indent="-304800" algn="l">
              <a:lnSpc>
                <a:spcPct val="115000"/>
              </a:lnSpc>
              <a:spcBef>
                <a:spcPts val="0"/>
              </a:spcBef>
              <a:spcAft>
                <a:spcPts val="0"/>
              </a:spcAft>
              <a:buClr>
                <a:schemeClr val="dk2"/>
              </a:buClr>
              <a:buSzPts val="1200"/>
              <a:buChar char="○"/>
              <a:defRPr sz="1200">
                <a:solidFill>
                  <a:schemeClr val="dk2"/>
                </a:solidFill>
              </a:defRPr>
            </a:lvl5pPr>
            <a:lvl6pPr marL="2743200" lvl="5" indent="-304800" algn="l">
              <a:lnSpc>
                <a:spcPct val="115000"/>
              </a:lnSpc>
              <a:spcBef>
                <a:spcPts val="0"/>
              </a:spcBef>
              <a:spcAft>
                <a:spcPts val="0"/>
              </a:spcAft>
              <a:buClr>
                <a:schemeClr val="dk2"/>
              </a:buClr>
              <a:buSzPts val="1200"/>
              <a:buChar char="■"/>
              <a:defRPr sz="1200">
                <a:solidFill>
                  <a:schemeClr val="dk2"/>
                </a:solidFill>
              </a:defRPr>
            </a:lvl6pPr>
            <a:lvl7pPr marL="3200400" lvl="6" indent="-304800" algn="l">
              <a:lnSpc>
                <a:spcPct val="115000"/>
              </a:lnSpc>
              <a:spcBef>
                <a:spcPts val="0"/>
              </a:spcBef>
              <a:spcAft>
                <a:spcPts val="0"/>
              </a:spcAft>
              <a:buClr>
                <a:schemeClr val="dk2"/>
              </a:buClr>
              <a:buSzPts val="1200"/>
              <a:buChar char="●"/>
              <a:defRPr sz="1200">
                <a:solidFill>
                  <a:schemeClr val="dk2"/>
                </a:solidFill>
              </a:defRPr>
            </a:lvl7pPr>
            <a:lvl8pPr marL="3657600" lvl="7" indent="-304800" algn="l">
              <a:lnSpc>
                <a:spcPct val="115000"/>
              </a:lnSpc>
              <a:spcBef>
                <a:spcPts val="0"/>
              </a:spcBef>
              <a:spcAft>
                <a:spcPts val="0"/>
              </a:spcAft>
              <a:buClr>
                <a:schemeClr val="dk2"/>
              </a:buClr>
              <a:buSzPts val="1200"/>
              <a:buChar char="○"/>
              <a:defRPr sz="1200">
                <a:solidFill>
                  <a:schemeClr val="dk2"/>
                </a:solidFill>
              </a:defRPr>
            </a:lvl8pPr>
            <a:lvl9pPr marL="4114800" lvl="8" indent="-304800" algn="l">
              <a:lnSpc>
                <a:spcPct val="115000"/>
              </a:lnSpc>
              <a:spcBef>
                <a:spcPts val="0"/>
              </a:spcBef>
              <a:spcAft>
                <a:spcPts val="0"/>
              </a:spcAft>
              <a:buClr>
                <a:schemeClr val="dk2"/>
              </a:buClr>
              <a:buSzPts val="1200"/>
              <a:buChar char="■"/>
              <a:defRPr sz="1200">
                <a:solidFill>
                  <a:schemeClr val="dk2"/>
                </a:solidFill>
              </a:defRPr>
            </a:lvl9pPr>
          </a:lstStyle>
          <a:p>
            <a:endParaRPr/>
          </a:p>
        </p:txBody>
      </p:sp>
      <p:sp>
        <p:nvSpPr>
          <p:cNvPr id="69" name="Google Shape;69;p13"/>
          <p:cNvSpPr txBox="1">
            <a:spLocks noGrp="1"/>
          </p:cNvSpPr>
          <p:nvPr>
            <p:ph type="body" idx="2"/>
          </p:nvPr>
        </p:nvSpPr>
        <p:spPr>
          <a:xfrm>
            <a:off x="3346263" y="2530150"/>
            <a:ext cx="2465100" cy="19302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chemeClr val="dk2"/>
              </a:buClr>
              <a:buSzPts val="1400"/>
              <a:buChar char="●"/>
              <a:defRPr sz="1400">
                <a:solidFill>
                  <a:schemeClr val="dk2"/>
                </a:solidFill>
              </a:defRPr>
            </a:lvl1pPr>
            <a:lvl2pPr marL="914400" lvl="1" indent="-304800" algn="l">
              <a:lnSpc>
                <a:spcPct val="115000"/>
              </a:lnSpc>
              <a:spcBef>
                <a:spcPts val="0"/>
              </a:spcBef>
              <a:spcAft>
                <a:spcPts val="0"/>
              </a:spcAft>
              <a:buClr>
                <a:schemeClr val="dk2"/>
              </a:buClr>
              <a:buSzPts val="1200"/>
              <a:buChar char="○"/>
              <a:defRPr sz="1200">
                <a:solidFill>
                  <a:schemeClr val="dk2"/>
                </a:solidFill>
              </a:defRPr>
            </a:lvl2pPr>
            <a:lvl3pPr marL="1371600" lvl="2" indent="-304800" algn="l">
              <a:lnSpc>
                <a:spcPct val="115000"/>
              </a:lnSpc>
              <a:spcBef>
                <a:spcPts val="0"/>
              </a:spcBef>
              <a:spcAft>
                <a:spcPts val="0"/>
              </a:spcAft>
              <a:buClr>
                <a:schemeClr val="dk2"/>
              </a:buClr>
              <a:buSzPts val="1200"/>
              <a:buChar char="■"/>
              <a:defRPr sz="1200">
                <a:solidFill>
                  <a:schemeClr val="dk2"/>
                </a:solidFill>
              </a:defRPr>
            </a:lvl3pPr>
            <a:lvl4pPr marL="1828800" lvl="3" indent="-304800" algn="l">
              <a:lnSpc>
                <a:spcPct val="115000"/>
              </a:lnSpc>
              <a:spcBef>
                <a:spcPts val="0"/>
              </a:spcBef>
              <a:spcAft>
                <a:spcPts val="0"/>
              </a:spcAft>
              <a:buClr>
                <a:schemeClr val="dk2"/>
              </a:buClr>
              <a:buSzPts val="1200"/>
              <a:buChar char="●"/>
              <a:defRPr sz="1200">
                <a:solidFill>
                  <a:schemeClr val="dk2"/>
                </a:solidFill>
              </a:defRPr>
            </a:lvl4pPr>
            <a:lvl5pPr marL="2286000" lvl="4" indent="-304800" algn="l">
              <a:lnSpc>
                <a:spcPct val="115000"/>
              </a:lnSpc>
              <a:spcBef>
                <a:spcPts val="0"/>
              </a:spcBef>
              <a:spcAft>
                <a:spcPts val="0"/>
              </a:spcAft>
              <a:buClr>
                <a:schemeClr val="dk2"/>
              </a:buClr>
              <a:buSzPts val="1200"/>
              <a:buChar char="○"/>
              <a:defRPr sz="1200">
                <a:solidFill>
                  <a:schemeClr val="dk2"/>
                </a:solidFill>
              </a:defRPr>
            </a:lvl5pPr>
            <a:lvl6pPr marL="2743200" lvl="5" indent="-304800" algn="l">
              <a:lnSpc>
                <a:spcPct val="115000"/>
              </a:lnSpc>
              <a:spcBef>
                <a:spcPts val="0"/>
              </a:spcBef>
              <a:spcAft>
                <a:spcPts val="0"/>
              </a:spcAft>
              <a:buClr>
                <a:schemeClr val="dk2"/>
              </a:buClr>
              <a:buSzPts val="1200"/>
              <a:buChar char="■"/>
              <a:defRPr sz="1200">
                <a:solidFill>
                  <a:schemeClr val="dk2"/>
                </a:solidFill>
              </a:defRPr>
            </a:lvl6pPr>
            <a:lvl7pPr marL="3200400" lvl="6" indent="-304800" algn="l">
              <a:lnSpc>
                <a:spcPct val="115000"/>
              </a:lnSpc>
              <a:spcBef>
                <a:spcPts val="0"/>
              </a:spcBef>
              <a:spcAft>
                <a:spcPts val="0"/>
              </a:spcAft>
              <a:buClr>
                <a:schemeClr val="dk2"/>
              </a:buClr>
              <a:buSzPts val="1200"/>
              <a:buChar char="●"/>
              <a:defRPr sz="1200">
                <a:solidFill>
                  <a:schemeClr val="dk2"/>
                </a:solidFill>
              </a:defRPr>
            </a:lvl7pPr>
            <a:lvl8pPr marL="3657600" lvl="7" indent="-304800" algn="l">
              <a:lnSpc>
                <a:spcPct val="115000"/>
              </a:lnSpc>
              <a:spcBef>
                <a:spcPts val="0"/>
              </a:spcBef>
              <a:spcAft>
                <a:spcPts val="0"/>
              </a:spcAft>
              <a:buClr>
                <a:schemeClr val="dk2"/>
              </a:buClr>
              <a:buSzPts val="1200"/>
              <a:buChar char="○"/>
              <a:defRPr sz="1200">
                <a:solidFill>
                  <a:schemeClr val="dk2"/>
                </a:solidFill>
              </a:defRPr>
            </a:lvl8pPr>
            <a:lvl9pPr marL="4114800" lvl="8" indent="-304800" algn="l">
              <a:lnSpc>
                <a:spcPct val="115000"/>
              </a:lnSpc>
              <a:spcBef>
                <a:spcPts val="0"/>
              </a:spcBef>
              <a:spcAft>
                <a:spcPts val="0"/>
              </a:spcAft>
              <a:buClr>
                <a:schemeClr val="dk2"/>
              </a:buClr>
              <a:buSzPts val="1200"/>
              <a:buChar char="■"/>
              <a:defRPr sz="1200">
                <a:solidFill>
                  <a:schemeClr val="dk2"/>
                </a:solidFill>
              </a:defRPr>
            </a:lvl9pPr>
          </a:lstStyle>
          <a:p>
            <a:endParaRPr/>
          </a:p>
        </p:txBody>
      </p:sp>
      <p:sp>
        <p:nvSpPr>
          <p:cNvPr id="70" name="Google Shape;70;p13"/>
          <p:cNvSpPr txBox="1">
            <a:spLocks noGrp="1"/>
          </p:cNvSpPr>
          <p:nvPr>
            <p:ph type="body" idx="3"/>
          </p:nvPr>
        </p:nvSpPr>
        <p:spPr>
          <a:xfrm>
            <a:off x="5880875" y="2530813"/>
            <a:ext cx="2465100" cy="1930200"/>
          </a:xfrm>
          <a:prstGeom prst="rect">
            <a:avLst/>
          </a:prstGeom>
          <a:noFill/>
        </p:spPr>
        <p:txBody>
          <a:bodyPr spcFirstLastPara="1" wrap="square" lIns="91425" tIns="91425" rIns="91425" bIns="91425" anchor="t" anchorCtr="0">
            <a:normAutofit/>
          </a:bodyPr>
          <a:lstStyle>
            <a:lvl1pPr marL="457200" lvl="0" indent="-317500" algn="l">
              <a:lnSpc>
                <a:spcPct val="115000"/>
              </a:lnSpc>
              <a:spcBef>
                <a:spcPts val="0"/>
              </a:spcBef>
              <a:spcAft>
                <a:spcPts val="0"/>
              </a:spcAft>
              <a:buClr>
                <a:schemeClr val="dk2"/>
              </a:buClr>
              <a:buSzPts val="1400"/>
              <a:buChar char="●"/>
              <a:defRPr sz="1400">
                <a:solidFill>
                  <a:schemeClr val="dk2"/>
                </a:solidFill>
              </a:defRPr>
            </a:lvl1pPr>
            <a:lvl2pPr marL="914400" lvl="1" indent="-304800" algn="l">
              <a:lnSpc>
                <a:spcPct val="115000"/>
              </a:lnSpc>
              <a:spcBef>
                <a:spcPts val="0"/>
              </a:spcBef>
              <a:spcAft>
                <a:spcPts val="0"/>
              </a:spcAft>
              <a:buClr>
                <a:schemeClr val="dk2"/>
              </a:buClr>
              <a:buSzPts val="1200"/>
              <a:buChar char="○"/>
              <a:defRPr sz="1200">
                <a:solidFill>
                  <a:schemeClr val="dk2"/>
                </a:solidFill>
              </a:defRPr>
            </a:lvl2pPr>
            <a:lvl3pPr marL="1371600" lvl="2" indent="-304800" algn="l">
              <a:lnSpc>
                <a:spcPct val="115000"/>
              </a:lnSpc>
              <a:spcBef>
                <a:spcPts val="0"/>
              </a:spcBef>
              <a:spcAft>
                <a:spcPts val="0"/>
              </a:spcAft>
              <a:buClr>
                <a:schemeClr val="dk2"/>
              </a:buClr>
              <a:buSzPts val="1200"/>
              <a:buChar char="■"/>
              <a:defRPr sz="1200">
                <a:solidFill>
                  <a:schemeClr val="dk2"/>
                </a:solidFill>
              </a:defRPr>
            </a:lvl3pPr>
            <a:lvl4pPr marL="1828800" lvl="3" indent="-304800" algn="l">
              <a:lnSpc>
                <a:spcPct val="115000"/>
              </a:lnSpc>
              <a:spcBef>
                <a:spcPts val="0"/>
              </a:spcBef>
              <a:spcAft>
                <a:spcPts val="0"/>
              </a:spcAft>
              <a:buClr>
                <a:schemeClr val="dk2"/>
              </a:buClr>
              <a:buSzPts val="1200"/>
              <a:buChar char="●"/>
              <a:defRPr sz="1200">
                <a:solidFill>
                  <a:schemeClr val="dk2"/>
                </a:solidFill>
              </a:defRPr>
            </a:lvl4pPr>
            <a:lvl5pPr marL="2286000" lvl="4" indent="-304800" algn="l">
              <a:lnSpc>
                <a:spcPct val="115000"/>
              </a:lnSpc>
              <a:spcBef>
                <a:spcPts val="0"/>
              </a:spcBef>
              <a:spcAft>
                <a:spcPts val="0"/>
              </a:spcAft>
              <a:buClr>
                <a:schemeClr val="dk2"/>
              </a:buClr>
              <a:buSzPts val="1200"/>
              <a:buChar char="○"/>
              <a:defRPr sz="1200">
                <a:solidFill>
                  <a:schemeClr val="dk2"/>
                </a:solidFill>
              </a:defRPr>
            </a:lvl5pPr>
            <a:lvl6pPr marL="2743200" lvl="5" indent="-304800" algn="l">
              <a:lnSpc>
                <a:spcPct val="115000"/>
              </a:lnSpc>
              <a:spcBef>
                <a:spcPts val="0"/>
              </a:spcBef>
              <a:spcAft>
                <a:spcPts val="0"/>
              </a:spcAft>
              <a:buClr>
                <a:schemeClr val="dk2"/>
              </a:buClr>
              <a:buSzPts val="1200"/>
              <a:buChar char="■"/>
              <a:defRPr sz="1200">
                <a:solidFill>
                  <a:schemeClr val="dk2"/>
                </a:solidFill>
              </a:defRPr>
            </a:lvl6pPr>
            <a:lvl7pPr marL="3200400" lvl="6" indent="-304800" algn="l">
              <a:lnSpc>
                <a:spcPct val="115000"/>
              </a:lnSpc>
              <a:spcBef>
                <a:spcPts val="0"/>
              </a:spcBef>
              <a:spcAft>
                <a:spcPts val="0"/>
              </a:spcAft>
              <a:buClr>
                <a:schemeClr val="dk2"/>
              </a:buClr>
              <a:buSzPts val="1200"/>
              <a:buChar char="●"/>
              <a:defRPr sz="1200">
                <a:solidFill>
                  <a:schemeClr val="dk2"/>
                </a:solidFill>
              </a:defRPr>
            </a:lvl7pPr>
            <a:lvl8pPr marL="3657600" lvl="7" indent="-304800" algn="l">
              <a:lnSpc>
                <a:spcPct val="115000"/>
              </a:lnSpc>
              <a:spcBef>
                <a:spcPts val="0"/>
              </a:spcBef>
              <a:spcAft>
                <a:spcPts val="0"/>
              </a:spcAft>
              <a:buClr>
                <a:schemeClr val="dk2"/>
              </a:buClr>
              <a:buSzPts val="1200"/>
              <a:buChar char="○"/>
              <a:defRPr sz="1200">
                <a:solidFill>
                  <a:schemeClr val="dk2"/>
                </a:solidFill>
              </a:defRPr>
            </a:lvl8pPr>
            <a:lvl9pPr marL="4114800" lvl="8" indent="-304800" algn="l">
              <a:lnSpc>
                <a:spcPct val="115000"/>
              </a:lnSpc>
              <a:spcBef>
                <a:spcPts val="0"/>
              </a:spcBef>
              <a:spcAft>
                <a:spcPts val="0"/>
              </a:spcAft>
              <a:buClr>
                <a:schemeClr val="dk2"/>
              </a:buClr>
              <a:buSzPts val="1200"/>
              <a:buChar char="■"/>
              <a:defRPr sz="1200">
                <a:solidFill>
                  <a:schemeClr val="dk2"/>
                </a:solidFill>
              </a:defRPr>
            </a:lvl9pPr>
          </a:lstStyle>
          <a:p>
            <a:endParaRPr/>
          </a:p>
        </p:txBody>
      </p:sp>
      <p:sp>
        <p:nvSpPr>
          <p:cNvPr id="71" name="Google Shape;71;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Machine Learning Fairness</a:t>
            </a:r>
            <a:endParaRPr/>
          </a:p>
        </p:txBody>
      </p:sp>
      <p:sp>
        <p:nvSpPr>
          <p:cNvPr id="77" name="Google Shape;77;p14"/>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Group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Performance</a:t>
            </a:r>
            <a:endParaRPr/>
          </a:p>
          <a:p>
            <a:pPr marL="0" lvl="0" indent="0" algn="l" rtl="0">
              <a:spcBef>
                <a:spcPts val="0"/>
              </a:spcBef>
              <a:spcAft>
                <a:spcPts val="0"/>
              </a:spcAft>
              <a:buNone/>
            </a:pPr>
            <a:endParaRPr/>
          </a:p>
        </p:txBody>
      </p:sp>
      <p:sp>
        <p:nvSpPr>
          <p:cNvPr id="149" name="Google Shape;149;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achieve high accuracy, low calibration and low parity, we decided to choose eta = 100, comparing with logistic regression with eta = 0.</a:t>
            </a:r>
            <a:endParaRPr/>
          </a:p>
        </p:txBody>
      </p:sp>
      <p:graphicFrame>
        <p:nvGraphicFramePr>
          <p:cNvPr id="150" name="Google Shape;150;p23"/>
          <p:cNvGraphicFramePr/>
          <p:nvPr/>
        </p:nvGraphicFramePr>
        <p:xfrm>
          <a:off x="942300" y="2337500"/>
          <a:ext cx="6836725" cy="1828650"/>
        </p:xfrm>
        <a:graphic>
          <a:graphicData uri="http://schemas.openxmlformats.org/drawingml/2006/table">
            <a:tbl>
              <a:tblPr>
                <a:noFill/>
                <a:tableStyleId>{A01D91B2-A552-41DF-A31C-41F81789F5DC}</a:tableStyleId>
              </a:tblPr>
              <a:tblGrid>
                <a:gridCol w="976675">
                  <a:extLst>
                    <a:ext uri="{9D8B030D-6E8A-4147-A177-3AD203B41FA5}">
                      <a16:colId xmlns:a16="http://schemas.microsoft.com/office/drawing/2014/main" val="20000"/>
                    </a:ext>
                  </a:extLst>
                </a:gridCol>
                <a:gridCol w="976675">
                  <a:extLst>
                    <a:ext uri="{9D8B030D-6E8A-4147-A177-3AD203B41FA5}">
                      <a16:colId xmlns:a16="http://schemas.microsoft.com/office/drawing/2014/main" val="20001"/>
                    </a:ext>
                  </a:extLst>
                </a:gridCol>
                <a:gridCol w="976675">
                  <a:extLst>
                    <a:ext uri="{9D8B030D-6E8A-4147-A177-3AD203B41FA5}">
                      <a16:colId xmlns:a16="http://schemas.microsoft.com/office/drawing/2014/main" val="20002"/>
                    </a:ext>
                  </a:extLst>
                </a:gridCol>
                <a:gridCol w="976675">
                  <a:extLst>
                    <a:ext uri="{9D8B030D-6E8A-4147-A177-3AD203B41FA5}">
                      <a16:colId xmlns:a16="http://schemas.microsoft.com/office/drawing/2014/main" val="20003"/>
                    </a:ext>
                  </a:extLst>
                </a:gridCol>
                <a:gridCol w="976675">
                  <a:extLst>
                    <a:ext uri="{9D8B030D-6E8A-4147-A177-3AD203B41FA5}">
                      <a16:colId xmlns:a16="http://schemas.microsoft.com/office/drawing/2014/main" val="20004"/>
                    </a:ext>
                  </a:extLst>
                </a:gridCol>
                <a:gridCol w="976675">
                  <a:extLst>
                    <a:ext uri="{9D8B030D-6E8A-4147-A177-3AD203B41FA5}">
                      <a16:colId xmlns:a16="http://schemas.microsoft.com/office/drawing/2014/main" val="20005"/>
                    </a:ext>
                  </a:extLst>
                </a:gridCol>
                <a:gridCol w="976675">
                  <a:extLst>
                    <a:ext uri="{9D8B030D-6E8A-4147-A177-3AD203B41FA5}">
                      <a16:colId xmlns:a16="http://schemas.microsoft.com/office/drawing/2014/main" val="20006"/>
                    </a:ext>
                  </a:extLst>
                </a:gridCol>
              </a:tblGrid>
              <a:tr h="352425">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Model</a:t>
                      </a:r>
                      <a:endParaRPr sz="1200">
                        <a:solidFill>
                          <a:schemeClr val="dk2"/>
                        </a:solidFill>
                        <a:latin typeface="Open Sans"/>
                        <a:ea typeface="Open Sans"/>
                        <a:cs typeface="Open Sans"/>
                        <a:sym typeface="Open Sans"/>
                      </a:endParaRPr>
                    </a:p>
                  </a:txBody>
                  <a:tcPr marL="91425" marR="91425" marT="91425" marB="91425"/>
                </a:tc>
                <a:tc gridSpan="3">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Prejudice Remover Regularizer</a:t>
                      </a:r>
                      <a:endParaRPr sz="1200">
                        <a:solidFill>
                          <a:schemeClr val="dk2"/>
                        </a:solidFill>
                        <a:latin typeface="Open Sans"/>
                        <a:ea typeface="Open Sans"/>
                        <a:cs typeface="Open Sans"/>
                        <a:sym typeface="Open Sans"/>
                      </a:endParaRPr>
                    </a:p>
                  </a:txBody>
                  <a:tcPr marL="91425" marR="91425" marT="91425" marB="91425">
                    <a:solidFill>
                      <a:srgbClr val="D9EAD3"/>
                    </a:solidFill>
                  </a:tcPr>
                </a:tc>
                <a:tc hMerge="1">
                  <a:txBody>
                    <a:bodyPr/>
                    <a:lstStyle/>
                    <a:p>
                      <a:endParaRPr lang="zh-CN"/>
                    </a:p>
                  </a:txBody>
                  <a:tcPr/>
                </a:tc>
                <a:tc hMerge="1">
                  <a:txBody>
                    <a:bodyPr/>
                    <a:lstStyle/>
                    <a:p>
                      <a:endParaRPr lang="zh-CN"/>
                    </a:p>
                  </a:txBody>
                  <a:tcPr/>
                </a:tc>
                <a:tc gridSpan="3">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Logistic Regression</a:t>
                      </a:r>
                      <a:endParaRPr sz="1200">
                        <a:solidFill>
                          <a:schemeClr val="dk2"/>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solidFill>
                      <a:srgbClr val="FFF2CC"/>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52425">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Evaluation</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Training</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Validation</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b="1">
                          <a:solidFill>
                            <a:schemeClr val="dk2"/>
                          </a:solidFill>
                          <a:latin typeface="Open Sans"/>
                          <a:ea typeface="Open Sans"/>
                          <a:cs typeface="Open Sans"/>
                          <a:sym typeface="Open Sans"/>
                        </a:rPr>
                        <a:t>Testing</a:t>
                      </a:r>
                      <a:endParaRPr sz="1200" b="1">
                        <a:solidFill>
                          <a:schemeClr val="dk2"/>
                        </a:solidFill>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Training</a:t>
                      </a:r>
                      <a:endParaRPr sz="120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Validation</a:t>
                      </a:r>
                      <a:endParaRPr sz="120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2"/>
                          </a:solidFill>
                          <a:latin typeface="Open Sans"/>
                          <a:ea typeface="Open Sans"/>
                          <a:cs typeface="Open Sans"/>
                          <a:sym typeface="Open Sans"/>
                        </a:rPr>
                        <a:t>Testing</a:t>
                      </a:r>
                      <a:endParaRPr sz="1200" b="1">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52425">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Accuracy</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0.9687</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0.9716</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0.9678</a:t>
                      </a:r>
                      <a:endParaRPr sz="1200" b="1">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0.9689</a:t>
                      </a:r>
                      <a:endParaRPr sz="1200">
                        <a:solidFill>
                          <a:schemeClr val="dk2"/>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0.9744</a:t>
                      </a:r>
                      <a:endParaRPr sz="1200">
                        <a:solidFill>
                          <a:schemeClr val="dk2"/>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0.9692</a:t>
                      </a:r>
                      <a:endParaRPr sz="1200" b="1">
                        <a:solidFill>
                          <a:schemeClr val="dk2"/>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352425">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Calibration</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0.0147</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0.0001</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0.0189</a:t>
                      </a:r>
                      <a:endParaRPr sz="1200" b="1">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0.0143</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0.0058</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0.0217</a:t>
                      </a:r>
                      <a:endParaRPr sz="1200" b="1">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52425">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Parity</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0.1299</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0.1095</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0.1684</a:t>
                      </a:r>
                      <a:endParaRPr sz="1200" b="1">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0.1303</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0.1152</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0.1656</a:t>
                      </a:r>
                      <a:endParaRPr sz="1200" b="1">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156" name="Google Shape;156;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As eta increases, accuracy will decrease since it sacrifices for fairness, calibration will also decrease.</a:t>
            </a:r>
            <a:endParaRPr/>
          </a:p>
          <a:p>
            <a:pPr marL="457200" lvl="0" indent="-342900" algn="l" rtl="0">
              <a:spcBef>
                <a:spcPts val="0"/>
              </a:spcBef>
              <a:spcAft>
                <a:spcPts val="0"/>
              </a:spcAft>
              <a:buSzPts val="1800"/>
              <a:buChar char="●"/>
            </a:pPr>
            <a:r>
              <a:rPr lang="en"/>
              <a:t>When we add prejudice remover regularizer, accuracy will decrease, calibration will also decrease.</a:t>
            </a:r>
            <a:endParaRPr/>
          </a:p>
          <a:p>
            <a:pPr marL="457200" lvl="0" indent="-342900" algn="l" rtl="0">
              <a:spcBef>
                <a:spcPts val="0"/>
              </a:spcBef>
              <a:spcAft>
                <a:spcPts val="0"/>
              </a:spcAft>
              <a:buSzPts val="1800"/>
              <a:buChar char="●"/>
            </a:pPr>
            <a:r>
              <a:rPr lang="en"/>
              <a:t>For this problem, the fairness looks good (calibration below 5% for all models), so the prejudice remover regularizer does not work well.</a:t>
            </a: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Algorithm 2: Fairness-aware Feature Selection (A7)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129925" y="48697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Fairness-aware Feature Selection</a:t>
            </a:r>
            <a:endParaRPr/>
          </a:p>
        </p:txBody>
      </p:sp>
      <p:sp>
        <p:nvSpPr>
          <p:cNvPr id="167" name="Google Shape;167;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method is to develop a framework for fairness-aware feature selection based on correlation among features and the information theoretic measurements for accuracy and discriminatory impacts of features</a:t>
            </a:r>
            <a:br>
              <a:rPr lang="en"/>
            </a:br>
            <a:endParaRPr/>
          </a:p>
          <a:p>
            <a:pPr marL="457200" lvl="0" indent="-342900" algn="l" rtl="0">
              <a:spcBef>
                <a:spcPts val="0"/>
              </a:spcBef>
              <a:spcAft>
                <a:spcPts val="0"/>
              </a:spcAft>
              <a:buSzPts val="1800"/>
              <a:buChar char="●"/>
            </a:pPr>
            <a:r>
              <a:rPr lang="en"/>
              <a:t>Different from some other methods. The framework depends on the joint statistics of the data rather than a particular classifier design.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We first propose information theoretic measures which quantify the impact of different subsets of features on the accuracy and discrimination.</a:t>
            </a:r>
            <a:endParaRPr/>
          </a:p>
          <a:p>
            <a:pPr marL="457200" lvl="0" indent="-342900" algn="l" rtl="0">
              <a:spcBef>
                <a:spcPts val="0"/>
              </a:spcBef>
              <a:spcAft>
                <a:spcPts val="0"/>
              </a:spcAft>
              <a:buSzPts val="1800"/>
              <a:buAutoNum type="arabicPeriod"/>
            </a:pPr>
            <a:r>
              <a:rPr lang="en"/>
              <a:t>We then deduce the marginal impact of each feature using Shapley value function.</a:t>
            </a:r>
            <a:endParaRPr/>
          </a:p>
          <a:p>
            <a:pPr marL="457200" lvl="0" indent="-342900" algn="l" rtl="0">
              <a:spcBef>
                <a:spcPts val="0"/>
              </a:spcBef>
              <a:spcAft>
                <a:spcPts val="0"/>
              </a:spcAft>
              <a:buSzPts val="1800"/>
              <a:buAutoNum type="arabicPeriod"/>
            </a:pPr>
            <a:r>
              <a:rPr lang="en"/>
              <a:t>Finally, we design a fairness utility score for each feature (for feature selection) which quantifies how this feature influences accurate as well as non-discriminatory decisions.</a:t>
            </a:r>
            <a:endParaRPr/>
          </a:p>
        </p:txBody>
      </p:sp>
      <p:sp>
        <p:nvSpPr>
          <p:cNvPr id="173" name="Google Shape;173;p27"/>
          <p:cNvSpPr txBox="1">
            <a:spLocks noGrp="1"/>
          </p:cNvSpPr>
          <p:nvPr>
            <p:ph type="title"/>
          </p:nvPr>
        </p:nvSpPr>
        <p:spPr>
          <a:xfrm>
            <a:off x="129925" y="48697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Fairness-aware Feature Selection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FFS: Step 1</a:t>
            </a:r>
            <a:endParaRPr/>
          </a:p>
        </p:txBody>
      </p:sp>
      <p:sp>
        <p:nvSpPr>
          <p:cNvPr id="179" name="Google Shape;179;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Accuracy coefficient on Subset of X:</a:t>
            </a:r>
            <a:endParaRPr/>
          </a:p>
          <a:p>
            <a:pPr marL="457200" lvl="0" indent="0" algn="l" rtl="0">
              <a:spcBef>
                <a:spcPts val="1200"/>
              </a:spcBef>
              <a:spcAft>
                <a:spcPts val="0"/>
              </a:spcAft>
              <a:buNone/>
            </a:pP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Discrimination coefficient on Subset of X:</a:t>
            </a:r>
            <a:endParaRPr/>
          </a:p>
        </p:txBody>
      </p:sp>
      <p:pic>
        <p:nvPicPr>
          <p:cNvPr id="180" name="Google Shape;180;p28"/>
          <p:cNvPicPr preferRelativeResize="0"/>
          <p:nvPr/>
        </p:nvPicPr>
        <p:blipFill>
          <a:blip r:embed="rId3">
            <a:alphaModFix/>
          </a:blip>
          <a:stretch>
            <a:fillRect/>
          </a:stretch>
        </p:blipFill>
        <p:spPr>
          <a:xfrm>
            <a:off x="57900" y="1745182"/>
            <a:ext cx="8520601" cy="826567"/>
          </a:xfrm>
          <a:prstGeom prst="rect">
            <a:avLst/>
          </a:prstGeom>
          <a:noFill/>
          <a:ln>
            <a:noFill/>
          </a:ln>
        </p:spPr>
      </p:pic>
      <p:pic>
        <p:nvPicPr>
          <p:cNvPr id="181" name="Google Shape;181;p28"/>
          <p:cNvPicPr preferRelativeResize="0"/>
          <p:nvPr/>
        </p:nvPicPr>
        <p:blipFill>
          <a:blip r:embed="rId4">
            <a:alphaModFix/>
          </a:blip>
          <a:stretch>
            <a:fillRect/>
          </a:stretch>
        </p:blipFill>
        <p:spPr>
          <a:xfrm>
            <a:off x="269300" y="3164500"/>
            <a:ext cx="8194175" cy="718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FFS: Step 1</a:t>
            </a:r>
            <a:endParaRPr/>
          </a:p>
          <a:p>
            <a:pPr marL="0" lvl="0" indent="0" algn="l" rtl="0">
              <a:spcBef>
                <a:spcPts val="0"/>
              </a:spcBef>
              <a:spcAft>
                <a:spcPts val="0"/>
              </a:spcAft>
              <a:buNone/>
            </a:pPr>
            <a:endParaRPr/>
          </a:p>
        </p:txBody>
      </p:sp>
      <p:pic>
        <p:nvPicPr>
          <p:cNvPr id="187" name="Google Shape;187;p29"/>
          <p:cNvPicPr preferRelativeResize="0"/>
          <p:nvPr/>
        </p:nvPicPr>
        <p:blipFill>
          <a:blip r:embed="rId3">
            <a:alphaModFix/>
          </a:blip>
          <a:stretch>
            <a:fillRect/>
          </a:stretch>
        </p:blipFill>
        <p:spPr>
          <a:xfrm>
            <a:off x="1728363" y="1169838"/>
            <a:ext cx="5553075" cy="3495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FFS: Step 2</a:t>
            </a:r>
            <a:endParaRPr/>
          </a:p>
        </p:txBody>
      </p:sp>
      <p:sp>
        <p:nvSpPr>
          <p:cNvPr id="193" name="Google Shape;193;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As we calculated the accuracy and discrimination on subsets of X, we don’t know the correlation among the features. In order to account for this correlation, we need to factor in the aggregate effect of all subsets of features that include a certain feature. It leads us to the Shapley value function:</a:t>
            </a:r>
            <a:endParaRPr/>
          </a:p>
          <a:p>
            <a:pPr marL="457200" lvl="0" indent="-342900" algn="l" rtl="0">
              <a:spcBef>
                <a:spcPts val="0"/>
              </a:spcBef>
              <a:spcAft>
                <a:spcPts val="0"/>
              </a:spcAft>
              <a:buSzPts val="1800"/>
              <a:buChar char="●"/>
            </a:pPr>
            <a:endParaRPr/>
          </a:p>
        </p:txBody>
      </p:sp>
      <p:pic>
        <p:nvPicPr>
          <p:cNvPr id="194" name="Google Shape;194;p30"/>
          <p:cNvPicPr preferRelativeResize="0"/>
          <p:nvPr/>
        </p:nvPicPr>
        <p:blipFill>
          <a:blip r:embed="rId3">
            <a:alphaModFix/>
          </a:blip>
          <a:stretch>
            <a:fillRect/>
          </a:stretch>
        </p:blipFill>
        <p:spPr>
          <a:xfrm>
            <a:off x="265749" y="2955150"/>
            <a:ext cx="8612524" cy="1352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FFS: Step 3</a:t>
            </a:r>
            <a:endParaRPr/>
          </a:p>
        </p:txBody>
      </p:sp>
      <p:sp>
        <p:nvSpPr>
          <p:cNvPr id="200" name="Google Shape;200;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Finally, we can get the accuracy and discrimination coefficients on each feature, and compare them to do the feature selection.</a:t>
            </a:r>
            <a:endParaRPr/>
          </a:p>
          <a:p>
            <a:pPr marL="457200" lvl="0" indent="-342900" algn="l" rtl="0">
              <a:spcBef>
                <a:spcPts val="0"/>
              </a:spcBef>
              <a:spcAft>
                <a:spcPts val="0"/>
              </a:spcAft>
              <a:buSzPts val="1800"/>
              <a:buChar char="●"/>
            </a:pPr>
            <a:r>
              <a:rPr lang="en"/>
              <a:t>Fairness-utility score for a feature Xi is defined as F = acc - α*disc. Set α = 0.00125 in this case.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graphicFrame>
        <p:nvGraphicFramePr>
          <p:cNvPr id="206" name="Google Shape;206;p32"/>
          <p:cNvGraphicFramePr/>
          <p:nvPr/>
        </p:nvGraphicFramePr>
        <p:xfrm>
          <a:off x="952500" y="1428750"/>
          <a:ext cx="3000000" cy="3000000"/>
        </p:xfrm>
        <a:graphic>
          <a:graphicData uri="http://schemas.openxmlformats.org/drawingml/2006/table">
            <a:tbl>
              <a:tblPr>
                <a:noFill/>
                <a:tableStyleId>{A01D91B2-A552-41DF-A31C-41F81789F5DC}</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Feature</a:t>
                      </a:r>
                      <a:endParaRPr/>
                    </a:p>
                  </a:txBody>
                  <a:tcPr marL="91425" marR="91425" marT="91425" marB="91425"/>
                </a:tc>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a:t>Discrimination</a:t>
                      </a:r>
                      <a:endParaRPr/>
                    </a:p>
                  </a:txBody>
                  <a:tcPr marL="91425" marR="91425" marT="91425" marB="91425"/>
                </a:tc>
                <a:tc>
                  <a:txBody>
                    <a:bodyPr/>
                    <a:lstStyle/>
                    <a:p>
                      <a:pPr marL="0" lvl="0" indent="0" algn="l" rtl="0">
                        <a:spcBef>
                          <a:spcPts val="0"/>
                        </a:spcBef>
                        <a:spcAft>
                          <a:spcPts val="0"/>
                        </a:spcAft>
                        <a:buNone/>
                      </a:pPr>
                      <a:r>
                        <a:rPr lang="en"/>
                        <a:t>F</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Charge Degree</a:t>
                      </a:r>
                      <a:endParaRPr/>
                    </a:p>
                  </a:txBody>
                  <a:tcPr marL="91425" marR="91425" marT="91425" marB="91425"/>
                </a:tc>
                <a:tc>
                  <a:txBody>
                    <a:bodyPr/>
                    <a:lstStyle/>
                    <a:p>
                      <a:pPr marL="0" lvl="0" indent="0" algn="r" rtl="0">
                        <a:lnSpc>
                          <a:spcPct val="115000"/>
                        </a:lnSpc>
                        <a:spcBef>
                          <a:spcPts val="0"/>
                        </a:spcBef>
                        <a:spcAft>
                          <a:spcPts val="0"/>
                        </a:spcAft>
                        <a:buNone/>
                      </a:pPr>
                      <a:r>
                        <a:rPr lang="en"/>
                        <a:t>1.046473</a:t>
                      </a:r>
                      <a:endParaRPr/>
                    </a:p>
                  </a:txBody>
                  <a:tcPr marL="91425" marR="91425" marT="91425" marB="91425"/>
                </a:tc>
                <a:tc>
                  <a:txBody>
                    <a:bodyPr/>
                    <a:lstStyle/>
                    <a:p>
                      <a:pPr marL="0" lvl="0" indent="0" algn="r" rtl="0">
                        <a:lnSpc>
                          <a:spcPct val="115000"/>
                        </a:lnSpc>
                        <a:spcBef>
                          <a:spcPts val="0"/>
                        </a:spcBef>
                        <a:spcAft>
                          <a:spcPts val="0"/>
                        </a:spcAft>
                        <a:buNone/>
                      </a:pPr>
                      <a:r>
                        <a:rPr lang="en"/>
                        <a:t>765.7377</a:t>
                      </a:r>
                      <a:endParaRPr/>
                    </a:p>
                  </a:txBody>
                  <a:tcPr marL="91425" marR="91425" marT="91425" marB="91425"/>
                </a:tc>
                <a:tc>
                  <a:txBody>
                    <a:bodyPr/>
                    <a:lstStyle/>
                    <a:p>
                      <a:pPr marL="0" lvl="0" indent="0" algn="r" rtl="0">
                        <a:lnSpc>
                          <a:spcPct val="115000"/>
                        </a:lnSpc>
                        <a:spcBef>
                          <a:spcPts val="0"/>
                        </a:spcBef>
                        <a:spcAft>
                          <a:spcPts val="0"/>
                        </a:spcAft>
                        <a:buNone/>
                      </a:pPr>
                      <a:r>
                        <a:rPr lang="en"/>
                        <a:t>0.089301</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Gender</a:t>
                      </a:r>
                      <a:endParaRPr/>
                    </a:p>
                  </a:txBody>
                  <a:tcPr marL="91425" marR="91425" marT="91425" marB="91425"/>
                </a:tc>
                <a:tc>
                  <a:txBody>
                    <a:bodyPr/>
                    <a:lstStyle/>
                    <a:p>
                      <a:pPr marL="0" lvl="0" indent="0" algn="r" rtl="0">
                        <a:lnSpc>
                          <a:spcPct val="115000"/>
                        </a:lnSpc>
                        <a:spcBef>
                          <a:spcPts val="0"/>
                        </a:spcBef>
                        <a:spcAft>
                          <a:spcPts val="0"/>
                        </a:spcAft>
                        <a:buNone/>
                      </a:pPr>
                      <a:r>
                        <a:rPr lang="en"/>
                        <a:t>0.973917</a:t>
                      </a:r>
                      <a:endParaRPr/>
                    </a:p>
                  </a:txBody>
                  <a:tcPr marL="91425" marR="91425" marT="91425" marB="91425"/>
                </a:tc>
                <a:tc>
                  <a:txBody>
                    <a:bodyPr/>
                    <a:lstStyle/>
                    <a:p>
                      <a:pPr marL="0" lvl="0" indent="0" algn="r" rtl="0">
                        <a:lnSpc>
                          <a:spcPct val="115000"/>
                        </a:lnSpc>
                        <a:spcBef>
                          <a:spcPts val="0"/>
                        </a:spcBef>
                        <a:spcAft>
                          <a:spcPts val="0"/>
                        </a:spcAft>
                        <a:buNone/>
                      </a:pPr>
                      <a:r>
                        <a:rPr lang="en"/>
                        <a:t>729.6456</a:t>
                      </a:r>
                      <a:endParaRPr/>
                    </a:p>
                  </a:txBody>
                  <a:tcPr marL="91425" marR="91425" marT="91425" marB="91425"/>
                </a:tc>
                <a:tc>
                  <a:txBody>
                    <a:bodyPr/>
                    <a:lstStyle/>
                    <a:p>
                      <a:pPr marL="0" lvl="0" indent="0" algn="r" rtl="0">
                        <a:lnSpc>
                          <a:spcPct val="115000"/>
                        </a:lnSpc>
                        <a:spcBef>
                          <a:spcPts val="0"/>
                        </a:spcBef>
                        <a:spcAft>
                          <a:spcPts val="0"/>
                        </a:spcAft>
                        <a:buNone/>
                      </a:pPr>
                      <a:r>
                        <a:rPr lang="en"/>
                        <a:t>0.061860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r" rtl="0">
                        <a:lnSpc>
                          <a:spcPct val="115000"/>
                        </a:lnSpc>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Age</a:t>
                      </a:r>
                      <a:endParaRPr/>
                    </a:p>
                  </a:txBody>
                  <a:tcPr marL="91425" marR="91425" marT="91425" marB="91425"/>
                </a:tc>
                <a:tc>
                  <a:txBody>
                    <a:bodyPr/>
                    <a:lstStyle/>
                    <a:p>
                      <a:pPr marL="0" lvl="0" indent="0" algn="r" rtl="0">
                        <a:lnSpc>
                          <a:spcPct val="115000"/>
                        </a:lnSpc>
                        <a:spcBef>
                          <a:spcPts val="0"/>
                        </a:spcBef>
                        <a:spcAft>
                          <a:spcPts val="0"/>
                        </a:spcAft>
                        <a:buNone/>
                      </a:pPr>
                      <a:r>
                        <a:rPr lang="en"/>
                        <a:t>1.181441</a:t>
                      </a:r>
                      <a:endParaRPr/>
                    </a:p>
                  </a:txBody>
                  <a:tcPr marL="91425" marR="91425" marT="91425" marB="91425"/>
                </a:tc>
                <a:tc>
                  <a:txBody>
                    <a:bodyPr/>
                    <a:lstStyle/>
                    <a:p>
                      <a:pPr marL="0" lvl="0" indent="0" algn="r" rtl="0">
                        <a:lnSpc>
                          <a:spcPct val="115000"/>
                        </a:lnSpc>
                        <a:spcBef>
                          <a:spcPts val="0"/>
                        </a:spcBef>
                        <a:spcAft>
                          <a:spcPts val="0"/>
                        </a:spcAft>
                        <a:buNone/>
                      </a:pPr>
                      <a:r>
                        <a:rPr lang="en"/>
                        <a:t>939.7405</a:t>
                      </a:r>
                      <a:endParaRPr/>
                    </a:p>
                  </a:txBody>
                  <a:tcPr marL="91425" marR="91425" marT="91425" marB="91425"/>
                </a:tc>
                <a:tc>
                  <a:txBody>
                    <a:bodyPr/>
                    <a:lstStyle/>
                    <a:p>
                      <a:pPr marL="0" lvl="0" indent="0" algn="r" rtl="0">
                        <a:lnSpc>
                          <a:spcPct val="115000"/>
                        </a:lnSpc>
                        <a:spcBef>
                          <a:spcPts val="0"/>
                        </a:spcBef>
                        <a:spcAft>
                          <a:spcPts val="0"/>
                        </a:spcAft>
                        <a:buNone/>
                      </a:pPr>
                      <a:r>
                        <a:rPr lang="en"/>
                        <a:t>0.006765</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Prior Count</a:t>
                      </a:r>
                      <a:endParaRPr/>
                    </a:p>
                  </a:txBody>
                  <a:tcPr marL="91425" marR="91425" marT="91425" marB="91425"/>
                </a:tc>
                <a:tc>
                  <a:txBody>
                    <a:bodyPr/>
                    <a:lstStyle/>
                    <a:p>
                      <a:pPr marL="0" lvl="0" indent="0" algn="r" rtl="0">
                        <a:lnSpc>
                          <a:spcPct val="115000"/>
                        </a:lnSpc>
                        <a:spcBef>
                          <a:spcPts val="0"/>
                        </a:spcBef>
                        <a:spcAft>
                          <a:spcPts val="0"/>
                        </a:spcAft>
                        <a:buNone/>
                      </a:pPr>
                      <a:r>
                        <a:rPr lang="en"/>
                        <a:t>1.229856</a:t>
                      </a:r>
                      <a:endParaRPr/>
                    </a:p>
                  </a:txBody>
                  <a:tcPr marL="91425" marR="91425" marT="91425" marB="91425"/>
                </a:tc>
                <a:tc>
                  <a:txBody>
                    <a:bodyPr/>
                    <a:lstStyle/>
                    <a:p>
                      <a:pPr marL="0" lvl="0" indent="0" algn="r" rtl="0">
                        <a:lnSpc>
                          <a:spcPct val="115000"/>
                        </a:lnSpc>
                        <a:spcBef>
                          <a:spcPts val="0"/>
                        </a:spcBef>
                        <a:spcAft>
                          <a:spcPts val="0"/>
                        </a:spcAft>
                        <a:buNone/>
                      </a:pPr>
                      <a:r>
                        <a:rPr lang="en"/>
                        <a:t>982.4314</a:t>
                      </a:r>
                      <a:endParaRPr/>
                    </a:p>
                  </a:txBody>
                  <a:tcPr marL="91425" marR="91425" marT="91425" marB="91425"/>
                </a:tc>
                <a:tc>
                  <a:txBody>
                    <a:bodyPr/>
                    <a:lstStyle/>
                    <a:p>
                      <a:pPr marL="0" lvl="0" indent="0" algn="r" rtl="0">
                        <a:lnSpc>
                          <a:spcPct val="115000"/>
                        </a:lnSpc>
                        <a:spcBef>
                          <a:spcPts val="0"/>
                        </a:spcBef>
                        <a:spcAft>
                          <a:spcPts val="0"/>
                        </a:spcAft>
                        <a:buNone/>
                      </a:pPr>
                      <a:r>
                        <a:rPr lang="en"/>
                        <a:t>0.001817</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r" rtl="0">
                        <a:lnSpc>
                          <a:spcPct val="115000"/>
                        </a:lnSpc>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Length of Stay</a:t>
                      </a:r>
                      <a:endParaRPr/>
                    </a:p>
                  </a:txBody>
                  <a:tcPr marL="91425" marR="91425" marT="91425" marB="91425"/>
                </a:tc>
                <a:tc>
                  <a:txBody>
                    <a:bodyPr/>
                    <a:lstStyle/>
                    <a:p>
                      <a:pPr marL="0" lvl="0" indent="0" algn="r" rtl="0">
                        <a:lnSpc>
                          <a:spcPct val="115000"/>
                        </a:lnSpc>
                        <a:spcBef>
                          <a:spcPts val="0"/>
                        </a:spcBef>
                        <a:spcAft>
                          <a:spcPts val="0"/>
                        </a:spcAft>
                        <a:buNone/>
                      </a:pPr>
                      <a:r>
                        <a:rPr lang="en"/>
                        <a:t>1.028396</a:t>
                      </a:r>
                      <a:endParaRPr/>
                    </a:p>
                  </a:txBody>
                  <a:tcPr marL="91425" marR="91425" marT="91425" marB="91425"/>
                </a:tc>
                <a:tc>
                  <a:txBody>
                    <a:bodyPr/>
                    <a:lstStyle/>
                    <a:p>
                      <a:pPr marL="0" lvl="0" indent="0" algn="r" rtl="0">
                        <a:lnSpc>
                          <a:spcPct val="115000"/>
                        </a:lnSpc>
                        <a:spcBef>
                          <a:spcPts val="0"/>
                        </a:spcBef>
                        <a:spcAft>
                          <a:spcPts val="0"/>
                        </a:spcAft>
                        <a:buNone/>
                      </a:pPr>
                      <a:r>
                        <a:rPr lang="en"/>
                        <a:t>908.0171</a:t>
                      </a:r>
                      <a:endParaRPr/>
                    </a:p>
                  </a:txBody>
                  <a:tcPr marL="91425" marR="91425" marT="91425" marB="91425"/>
                </a:tc>
                <a:tc>
                  <a:txBody>
                    <a:bodyPr/>
                    <a:lstStyle/>
                    <a:p>
                      <a:pPr marL="0" lvl="0" indent="0" algn="r" rtl="0">
                        <a:lnSpc>
                          <a:spcPct val="115000"/>
                        </a:lnSpc>
                        <a:spcBef>
                          <a:spcPts val="0"/>
                        </a:spcBef>
                        <a:spcAft>
                          <a:spcPts val="0"/>
                        </a:spcAft>
                        <a:buNone/>
                      </a:pPr>
                      <a:r>
                        <a:rPr lang="en"/>
                        <a:t>-0.10662</a:t>
                      </a:r>
                      <a:endParaRPr/>
                    </a:p>
                  </a:txBody>
                  <a:tcPr marL="91425" marR="91425" marT="91425" marB="91425"/>
                </a:tc>
                <a:extLst>
                  <a:ext uri="{0D108BD9-81ED-4DB2-BD59-A6C34878D82A}">
                    <a16:rowId xmlns:a16="http://schemas.microsoft.com/office/drawing/2014/main" val="10005"/>
                  </a:ext>
                </a:extLst>
              </a:tr>
            </a:tbl>
          </a:graphicData>
        </a:graphic>
      </p:graphicFrame>
      <p:sp>
        <p:nvSpPr>
          <p:cNvPr id="207" name="Google Shape;207;p32"/>
          <p:cNvSpPr txBox="1"/>
          <p:nvPr/>
        </p:nvSpPr>
        <p:spPr>
          <a:xfrm>
            <a:off x="1020525" y="4194400"/>
            <a:ext cx="499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Same conclusion as paper shows.</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Algorithms</a:t>
            </a:r>
            <a:endParaRPr/>
          </a:p>
        </p:txBody>
      </p:sp>
      <p:sp>
        <p:nvSpPr>
          <p:cNvPr id="83" name="Google Shape;83;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Prejudice Remover Regularizer(A5)</a:t>
            </a:r>
            <a:endParaRPr/>
          </a:p>
          <a:p>
            <a:pPr marL="457200" lvl="0" indent="-342900" algn="l" rtl="0">
              <a:lnSpc>
                <a:spcPct val="150000"/>
              </a:lnSpc>
              <a:spcBef>
                <a:spcPts val="0"/>
              </a:spcBef>
              <a:spcAft>
                <a:spcPts val="0"/>
              </a:spcAft>
              <a:buSzPts val="1800"/>
              <a:buChar char="●"/>
            </a:pPr>
            <a:r>
              <a:rPr lang="en"/>
              <a:t>Fairness-aware Feature Selection (A7)</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Compare A5 and A7</a:t>
            </a:r>
            <a:endParaRPr/>
          </a:p>
        </p:txBody>
      </p:sp>
      <p:sp>
        <p:nvSpPr>
          <p:cNvPr id="213" name="Google Shape;213;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From the result of A7, we eliminate 2 most discriminative features: prior count and age and use the remaining 3 features.</a:t>
            </a:r>
            <a:endParaRPr/>
          </a:p>
          <a:p>
            <a:pPr marL="457200" lvl="0" indent="-342900" algn="l" rtl="0">
              <a:spcBef>
                <a:spcPts val="0"/>
              </a:spcBef>
              <a:spcAft>
                <a:spcPts val="0"/>
              </a:spcAft>
              <a:buSzPts val="1800"/>
              <a:buChar char="●"/>
            </a:pPr>
            <a:r>
              <a:rPr lang="en"/>
              <a:t>We use 3 evaluation metrics: </a:t>
            </a:r>
            <a:r>
              <a:rPr lang="en" b="1"/>
              <a:t>Accuracy, Calibration, Parity</a:t>
            </a:r>
            <a:endParaRPr b="1"/>
          </a:p>
          <a:p>
            <a:pPr marL="457200" lvl="0" indent="0" algn="l" rtl="0">
              <a:spcBef>
                <a:spcPts val="1200"/>
              </a:spcBef>
              <a:spcAft>
                <a:spcPts val="1200"/>
              </a:spcAft>
              <a:buNone/>
            </a:pPr>
            <a:endParaRPr/>
          </a:p>
        </p:txBody>
      </p:sp>
      <p:pic>
        <p:nvPicPr>
          <p:cNvPr id="214" name="Google Shape;214;p33"/>
          <p:cNvPicPr preferRelativeResize="0"/>
          <p:nvPr/>
        </p:nvPicPr>
        <p:blipFill>
          <a:blip r:embed="rId3">
            <a:alphaModFix/>
          </a:blip>
          <a:stretch>
            <a:fillRect/>
          </a:stretch>
        </p:blipFill>
        <p:spPr>
          <a:xfrm>
            <a:off x="481800" y="2504850"/>
            <a:ext cx="2587051" cy="1748020"/>
          </a:xfrm>
          <a:prstGeom prst="rect">
            <a:avLst/>
          </a:prstGeom>
          <a:noFill/>
          <a:ln>
            <a:noFill/>
          </a:ln>
        </p:spPr>
      </p:pic>
      <p:pic>
        <p:nvPicPr>
          <p:cNvPr id="215" name="Google Shape;215;p33"/>
          <p:cNvPicPr preferRelativeResize="0"/>
          <p:nvPr/>
        </p:nvPicPr>
        <p:blipFill>
          <a:blip r:embed="rId4">
            <a:alphaModFix/>
          </a:blip>
          <a:stretch>
            <a:fillRect/>
          </a:stretch>
        </p:blipFill>
        <p:spPr>
          <a:xfrm>
            <a:off x="3295825" y="2538300"/>
            <a:ext cx="2495549" cy="1661620"/>
          </a:xfrm>
          <a:prstGeom prst="rect">
            <a:avLst/>
          </a:prstGeom>
          <a:noFill/>
          <a:ln>
            <a:noFill/>
          </a:ln>
        </p:spPr>
      </p:pic>
      <p:pic>
        <p:nvPicPr>
          <p:cNvPr id="216" name="Google Shape;216;p33"/>
          <p:cNvPicPr preferRelativeResize="0"/>
          <p:nvPr/>
        </p:nvPicPr>
        <p:blipFill>
          <a:blip r:embed="rId5">
            <a:alphaModFix/>
          </a:blip>
          <a:stretch>
            <a:fillRect/>
          </a:stretch>
        </p:blipFill>
        <p:spPr>
          <a:xfrm>
            <a:off x="6018348" y="2541300"/>
            <a:ext cx="2495552" cy="1655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Compare A5 and A7</a:t>
            </a:r>
            <a:endParaRPr/>
          </a:p>
          <a:p>
            <a:pPr marL="0" lvl="0" indent="0" algn="l" rtl="0">
              <a:spcBef>
                <a:spcPts val="0"/>
              </a:spcBef>
              <a:spcAft>
                <a:spcPts val="0"/>
              </a:spcAft>
              <a:buNone/>
            </a:pPr>
            <a:endParaRPr/>
          </a:p>
        </p:txBody>
      </p:sp>
      <p:sp>
        <p:nvSpPr>
          <p:cNvPr id="222" name="Google Shape;222;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achieve high accuracy, low calibration and low parity, we decided to choose eta = 2.</a:t>
            </a:r>
            <a:endParaRPr/>
          </a:p>
        </p:txBody>
      </p:sp>
      <p:graphicFrame>
        <p:nvGraphicFramePr>
          <p:cNvPr id="223" name="Google Shape;223;p34"/>
          <p:cNvGraphicFramePr/>
          <p:nvPr/>
        </p:nvGraphicFramePr>
        <p:xfrm>
          <a:off x="952475" y="2571750"/>
          <a:ext cx="3000000" cy="3000000"/>
        </p:xfrm>
        <a:graphic>
          <a:graphicData uri="http://schemas.openxmlformats.org/drawingml/2006/table">
            <a:tbl>
              <a:tblPr>
                <a:noFill/>
                <a:tableStyleId>{A01D91B2-A552-41DF-A31C-41F81789F5DC}</a:tableStyleId>
              </a:tblPr>
              <a:tblGrid>
                <a:gridCol w="976675">
                  <a:extLst>
                    <a:ext uri="{9D8B030D-6E8A-4147-A177-3AD203B41FA5}">
                      <a16:colId xmlns:a16="http://schemas.microsoft.com/office/drawing/2014/main" val="20000"/>
                    </a:ext>
                  </a:extLst>
                </a:gridCol>
                <a:gridCol w="976675">
                  <a:extLst>
                    <a:ext uri="{9D8B030D-6E8A-4147-A177-3AD203B41FA5}">
                      <a16:colId xmlns:a16="http://schemas.microsoft.com/office/drawing/2014/main" val="20001"/>
                    </a:ext>
                  </a:extLst>
                </a:gridCol>
                <a:gridCol w="976675">
                  <a:extLst>
                    <a:ext uri="{9D8B030D-6E8A-4147-A177-3AD203B41FA5}">
                      <a16:colId xmlns:a16="http://schemas.microsoft.com/office/drawing/2014/main" val="20002"/>
                    </a:ext>
                  </a:extLst>
                </a:gridCol>
                <a:gridCol w="976675">
                  <a:extLst>
                    <a:ext uri="{9D8B030D-6E8A-4147-A177-3AD203B41FA5}">
                      <a16:colId xmlns:a16="http://schemas.microsoft.com/office/drawing/2014/main" val="20003"/>
                    </a:ext>
                  </a:extLst>
                </a:gridCol>
                <a:gridCol w="976675">
                  <a:extLst>
                    <a:ext uri="{9D8B030D-6E8A-4147-A177-3AD203B41FA5}">
                      <a16:colId xmlns:a16="http://schemas.microsoft.com/office/drawing/2014/main" val="20004"/>
                    </a:ext>
                  </a:extLst>
                </a:gridCol>
                <a:gridCol w="976675">
                  <a:extLst>
                    <a:ext uri="{9D8B030D-6E8A-4147-A177-3AD203B41FA5}">
                      <a16:colId xmlns:a16="http://schemas.microsoft.com/office/drawing/2014/main" val="20005"/>
                    </a:ext>
                  </a:extLst>
                </a:gridCol>
                <a:gridCol w="976675">
                  <a:extLst>
                    <a:ext uri="{9D8B030D-6E8A-4147-A177-3AD203B41FA5}">
                      <a16:colId xmlns:a16="http://schemas.microsoft.com/office/drawing/2014/main" val="20006"/>
                    </a:ext>
                  </a:extLst>
                </a:gridCol>
              </a:tblGrid>
              <a:tr h="352425">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Model</a:t>
                      </a:r>
                      <a:endParaRPr sz="1200">
                        <a:solidFill>
                          <a:schemeClr val="dk2"/>
                        </a:solidFill>
                        <a:latin typeface="Open Sans"/>
                        <a:ea typeface="Open Sans"/>
                        <a:cs typeface="Open Sans"/>
                        <a:sym typeface="Open Sans"/>
                      </a:endParaRPr>
                    </a:p>
                  </a:txBody>
                  <a:tcPr marL="91425" marR="91425" marT="91425" marB="91425"/>
                </a:tc>
                <a:tc gridSpan="3">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Prejudice Remover Regularizer</a:t>
                      </a:r>
                      <a:endParaRPr sz="1200">
                        <a:solidFill>
                          <a:schemeClr val="dk2"/>
                        </a:solidFill>
                        <a:latin typeface="Open Sans"/>
                        <a:ea typeface="Open Sans"/>
                        <a:cs typeface="Open Sans"/>
                        <a:sym typeface="Open Sans"/>
                      </a:endParaRPr>
                    </a:p>
                  </a:txBody>
                  <a:tcPr marL="91425" marR="91425" marT="91425" marB="91425">
                    <a:solidFill>
                      <a:srgbClr val="D9EAD3"/>
                    </a:solidFill>
                  </a:tcPr>
                </a:tc>
                <a:tc hMerge="1">
                  <a:txBody>
                    <a:bodyPr/>
                    <a:lstStyle/>
                    <a:p>
                      <a:endParaRPr lang="zh-CN"/>
                    </a:p>
                  </a:txBody>
                  <a:tcPr/>
                </a:tc>
                <a:tc hMerge="1">
                  <a:txBody>
                    <a:bodyPr/>
                    <a:lstStyle/>
                    <a:p>
                      <a:endParaRPr lang="zh-CN"/>
                    </a:p>
                  </a:txBody>
                  <a:tcPr/>
                </a:tc>
                <a:tc gridSpan="3">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Logistic Regression</a:t>
                      </a:r>
                      <a:endParaRPr sz="1200">
                        <a:solidFill>
                          <a:schemeClr val="dk2"/>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solidFill>
                      <a:srgbClr val="FFF2CC"/>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52425">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Evaluation</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Training</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Validation</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b="1">
                          <a:solidFill>
                            <a:schemeClr val="dk2"/>
                          </a:solidFill>
                          <a:latin typeface="Open Sans"/>
                          <a:ea typeface="Open Sans"/>
                          <a:cs typeface="Open Sans"/>
                          <a:sym typeface="Open Sans"/>
                        </a:rPr>
                        <a:t>Testing</a:t>
                      </a:r>
                      <a:endParaRPr sz="1200" b="1">
                        <a:solidFill>
                          <a:schemeClr val="dk2"/>
                        </a:solidFill>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Training</a:t>
                      </a:r>
                      <a:endParaRPr sz="120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Validation</a:t>
                      </a:r>
                      <a:endParaRPr sz="120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2"/>
                          </a:solidFill>
                          <a:latin typeface="Open Sans"/>
                          <a:ea typeface="Open Sans"/>
                          <a:cs typeface="Open Sans"/>
                          <a:sym typeface="Open Sans"/>
                        </a:rPr>
                        <a:t>Testing</a:t>
                      </a:r>
                      <a:endParaRPr sz="1200" b="1">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52425">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Accuracy</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0.6042</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0.5853</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0.5482</a:t>
                      </a:r>
                      <a:endParaRPr sz="1200" b="1">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0.6016</a:t>
                      </a:r>
                      <a:endParaRPr sz="1200">
                        <a:solidFill>
                          <a:schemeClr val="dk2"/>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0.5791</a:t>
                      </a:r>
                      <a:endParaRPr sz="1200">
                        <a:solidFill>
                          <a:schemeClr val="dk2"/>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0.5502</a:t>
                      </a:r>
                      <a:endParaRPr sz="1200" b="1">
                        <a:solidFill>
                          <a:schemeClr val="dk2"/>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352425">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Calibration</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0.0271</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0.0682</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0.0271</a:t>
                      </a:r>
                      <a:endParaRPr sz="1200" b="1">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0.0218</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0.0594</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0.0232</a:t>
                      </a:r>
                      <a:endParaRPr sz="1200" b="1">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52425">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Parity</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0.4435</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0.4393</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0.337</a:t>
                      </a:r>
                      <a:endParaRPr sz="1200" b="1">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0.4758</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0.4761</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0.3687</a:t>
                      </a:r>
                      <a:endParaRPr sz="1200" b="1">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bl>
          </a:graphicData>
        </a:graphic>
      </p:graphicFrame>
      <p:sp>
        <p:nvSpPr>
          <p:cNvPr id="224" name="Google Shape;224;p34">
            <a:hlinkClick r:id="rId3" action="ppaction://hlinksldjump"/>
          </p:cNvPr>
          <p:cNvSpPr/>
          <p:nvPr/>
        </p:nvSpPr>
        <p:spPr>
          <a:xfrm>
            <a:off x="8497450" y="4467975"/>
            <a:ext cx="334800" cy="27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30" name="Google Shape;230;p35"/>
          <p:cNvSpPr txBox="1">
            <a:spLocks noGrp="1"/>
          </p:cNvSpPr>
          <p:nvPr>
            <p:ph type="body" idx="1"/>
          </p:nvPr>
        </p:nvSpPr>
        <p:spPr>
          <a:xfrm>
            <a:off x="270875" y="12765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Khodadadian, S., Nafea, M., Ghassami, A., &amp; Kiyavash, N. (2021). Information Theoretic Measures for Fairness-aware Feature Selection. arXiv preprint arXiv:2106.00772.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811650" y="645325"/>
            <a:ext cx="5482500" cy="1656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600">
                <a:solidFill>
                  <a:schemeClr val="accent1"/>
                </a:solidFill>
              </a:rPr>
              <a:t>COMPAS Dataset</a:t>
            </a:r>
            <a:endParaRPr>
              <a:solidFill>
                <a:schemeClr val="dk2"/>
              </a:solidFill>
            </a:endParaRPr>
          </a:p>
        </p:txBody>
      </p:sp>
      <p:sp>
        <p:nvSpPr>
          <p:cNvPr id="89" name="Google Shape;89;p16"/>
          <p:cNvSpPr txBox="1">
            <a:spLocks noGrp="1"/>
          </p:cNvSpPr>
          <p:nvPr>
            <p:ph type="body" idx="1"/>
          </p:nvPr>
        </p:nvSpPr>
        <p:spPr>
          <a:xfrm>
            <a:off x="811650" y="2530150"/>
            <a:ext cx="2465100" cy="1930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b="1"/>
              <a:t>Features</a:t>
            </a:r>
            <a:r>
              <a:rPr lang="en"/>
              <a:t>: Gender, Age, Prior Count, Charge Degree, Length of Stay</a:t>
            </a:r>
            <a:endParaRPr/>
          </a:p>
        </p:txBody>
      </p:sp>
      <p:sp>
        <p:nvSpPr>
          <p:cNvPr id="90" name="Google Shape;90;p16"/>
          <p:cNvSpPr txBox="1">
            <a:spLocks noGrp="1"/>
          </p:cNvSpPr>
          <p:nvPr>
            <p:ph type="body" idx="2"/>
          </p:nvPr>
        </p:nvSpPr>
        <p:spPr>
          <a:xfrm>
            <a:off x="3346263" y="2530150"/>
            <a:ext cx="2465100" cy="1930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b="1"/>
              <a:t>Response</a:t>
            </a:r>
            <a:r>
              <a:rPr lang="en"/>
              <a:t>: two_year_recid</a:t>
            </a:r>
            <a:endParaRPr/>
          </a:p>
        </p:txBody>
      </p:sp>
      <p:sp>
        <p:nvSpPr>
          <p:cNvPr id="91" name="Google Shape;91;p16"/>
          <p:cNvSpPr txBox="1">
            <a:spLocks noGrp="1"/>
          </p:cNvSpPr>
          <p:nvPr>
            <p:ph type="body" idx="3"/>
          </p:nvPr>
        </p:nvSpPr>
        <p:spPr>
          <a:xfrm>
            <a:off x="5880875" y="2530813"/>
            <a:ext cx="2465100" cy="1930200"/>
          </a:xfrm>
          <a:prstGeom prst="rect">
            <a:avLst/>
          </a:prstGeom>
        </p:spPr>
        <p:txBody>
          <a:bodyPr spcFirstLastPara="1" wrap="square" lIns="91425" tIns="91425" rIns="91425" bIns="91425" anchor="t" anchorCtr="0">
            <a:normAutofit/>
          </a:bodyPr>
          <a:lstStyle/>
          <a:p>
            <a:pPr marL="0" lvl="0" indent="0" algn="l" rtl="0">
              <a:spcBef>
                <a:spcPts val="0"/>
              </a:spcBef>
              <a:spcAft>
                <a:spcPts val="1600"/>
              </a:spcAft>
              <a:buNone/>
            </a:pPr>
            <a:r>
              <a:rPr lang="en" b="1"/>
              <a:t>Protected attribute</a:t>
            </a:r>
            <a:r>
              <a:rPr lang="en"/>
              <a:t>: race (Caucasian/ African-American)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Algorithm 1: Prejudice Remover Regularizer(A5)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Framework</a:t>
            </a:r>
            <a:endParaRPr/>
          </a:p>
        </p:txBody>
      </p:sp>
      <p:sp>
        <p:nvSpPr>
          <p:cNvPr id="102" name="Google Shape;102;p18"/>
          <p:cNvSpPr txBox="1">
            <a:spLocks noGrp="1"/>
          </p:cNvSpPr>
          <p:nvPr>
            <p:ph type="body" idx="1"/>
          </p:nvPr>
        </p:nvSpPr>
        <p:spPr>
          <a:xfrm>
            <a:off x="311700" y="1266325"/>
            <a:ext cx="8520600" cy="36435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SzPts val="1400"/>
              <a:buChar char="●"/>
            </a:pPr>
            <a:r>
              <a:rPr lang="en" sz="1400">
                <a:solidFill>
                  <a:srgbClr val="000000"/>
                </a:solidFill>
              </a:rPr>
              <a:t>Focused on classification and built regularizers into logistic regression models</a:t>
            </a: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The parameters are tuned so as to maximize the log-likelihood :</a:t>
            </a:r>
            <a:endParaRPr sz="1400">
              <a:solidFill>
                <a:srgbClr val="000000"/>
              </a:solidFill>
            </a:endParaRPr>
          </a:p>
          <a:p>
            <a:pPr marL="0" lvl="0" indent="0" algn="l" rtl="0">
              <a:spcBef>
                <a:spcPts val="1800"/>
              </a:spcBef>
              <a:spcAft>
                <a:spcPts val="0"/>
              </a:spcAft>
              <a:buNone/>
            </a:pPr>
            <a:endParaRPr sz="1400">
              <a:solidFill>
                <a:srgbClr val="000000"/>
              </a:solidFill>
            </a:endParaRPr>
          </a:p>
          <a:p>
            <a:pPr marL="457200" lvl="0" indent="-317500" algn="l" rtl="0">
              <a:spcBef>
                <a:spcPts val="1800"/>
              </a:spcBef>
              <a:spcAft>
                <a:spcPts val="0"/>
              </a:spcAft>
              <a:buClr>
                <a:srgbClr val="000000"/>
              </a:buClr>
              <a:buSzPts val="1400"/>
              <a:buChar char="●"/>
            </a:pPr>
            <a:r>
              <a:rPr lang="en" sz="1400">
                <a:solidFill>
                  <a:srgbClr val="000000"/>
                </a:solidFill>
              </a:rPr>
              <a:t>Adopted two types of regularizers </a:t>
            </a:r>
            <a:br>
              <a:rPr lang="en" sz="1400">
                <a:solidFill>
                  <a:srgbClr val="000000"/>
                </a:solidFill>
              </a:rPr>
            </a:br>
            <a:r>
              <a:rPr lang="en" sz="1400">
                <a:solidFill>
                  <a:srgbClr val="000000"/>
                </a:solidFill>
              </a:rPr>
              <a:t>(1) a standard one to avoid over-fitting, used an L2 regularizer</a:t>
            </a:r>
            <a:br>
              <a:rPr lang="en" sz="1400">
                <a:solidFill>
                  <a:srgbClr val="000000"/>
                </a:solidFill>
              </a:rPr>
            </a:br>
            <a:r>
              <a:rPr lang="en" sz="1400">
                <a:solidFill>
                  <a:srgbClr val="000000"/>
                </a:solidFill>
              </a:rPr>
              <a:t>(2)                to enforce fair classification</a:t>
            </a:r>
            <a:br>
              <a:rPr lang="en" sz="1400">
                <a:solidFill>
                  <a:srgbClr val="000000"/>
                </a:solidFill>
              </a:rPr>
            </a:br>
            <a:endParaRPr sz="1400">
              <a:solidFill>
                <a:srgbClr val="000000"/>
              </a:solidFill>
            </a:endParaRPr>
          </a:p>
          <a:p>
            <a:pPr marL="457200" lvl="0" indent="-317500" algn="l" rtl="0">
              <a:spcBef>
                <a:spcPts val="0"/>
              </a:spcBef>
              <a:spcAft>
                <a:spcPts val="0"/>
              </a:spcAft>
              <a:buClr>
                <a:srgbClr val="000000"/>
              </a:buClr>
              <a:buSzPts val="1400"/>
              <a:buChar char="●"/>
            </a:pPr>
            <a:r>
              <a:rPr lang="en" sz="1400">
                <a:solidFill>
                  <a:srgbClr val="000000"/>
                </a:solidFill>
              </a:rPr>
              <a:t>The objective function to minimize is obtained :</a:t>
            </a:r>
            <a:br>
              <a:rPr lang="en" sz="1400">
                <a:solidFill>
                  <a:srgbClr val="000000"/>
                </a:solidFill>
              </a:rPr>
            </a:br>
            <a:r>
              <a:rPr lang="en" sz="1400">
                <a:solidFill>
                  <a:srgbClr val="000000"/>
                </a:solidFill>
              </a:rPr>
              <a:t>(where λ and η are positive regularization parameters)</a:t>
            </a:r>
            <a:endParaRPr sz="1400">
              <a:solidFill>
                <a:srgbClr val="000000"/>
              </a:solidFill>
            </a:endParaRPr>
          </a:p>
          <a:p>
            <a:pPr marL="457200" lvl="0" indent="0" algn="l" rtl="0">
              <a:spcBef>
                <a:spcPts val="1800"/>
              </a:spcBef>
              <a:spcAft>
                <a:spcPts val="0"/>
              </a:spcAft>
              <a:buNone/>
            </a:pPr>
            <a:endParaRPr sz="1400">
              <a:solidFill>
                <a:srgbClr val="000000"/>
              </a:solidFill>
            </a:endParaRPr>
          </a:p>
          <a:p>
            <a:pPr marL="457200" lvl="0" indent="0" algn="l" rtl="0">
              <a:spcBef>
                <a:spcPts val="1800"/>
              </a:spcBef>
              <a:spcAft>
                <a:spcPts val="0"/>
              </a:spcAft>
              <a:buNone/>
            </a:pPr>
            <a:endParaRPr sz="1400">
              <a:solidFill>
                <a:srgbClr val="000000"/>
              </a:solidFill>
            </a:endParaRPr>
          </a:p>
          <a:p>
            <a:pPr marL="457200" lvl="0" indent="0" algn="l" rtl="0">
              <a:spcBef>
                <a:spcPts val="1800"/>
              </a:spcBef>
              <a:spcAft>
                <a:spcPts val="1800"/>
              </a:spcAft>
              <a:buNone/>
            </a:pPr>
            <a:endParaRPr sz="1400">
              <a:solidFill>
                <a:srgbClr val="000000"/>
              </a:solidFill>
            </a:endParaRPr>
          </a:p>
        </p:txBody>
      </p:sp>
      <p:sp>
        <p:nvSpPr>
          <p:cNvPr id="103" name="Google Shape;103;p18"/>
          <p:cNvSpPr txBox="1"/>
          <p:nvPr/>
        </p:nvSpPr>
        <p:spPr>
          <a:xfrm>
            <a:off x="467688" y="2746825"/>
            <a:ext cx="8463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3600"/>
              </a:spcBef>
              <a:spcAft>
                <a:spcPts val="3600"/>
              </a:spcAft>
              <a:buNone/>
            </a:pPr>
            <a:endParaRPr sz="1800">
              <a:solidFill>
                <a:schemeClr val="dk2"/>
              </a:solidFill>
              <a:latin typeface="Open Sans"/>
              <a:ea typeface="Open Sans"/>
              <a:cs typeface="Open Sans"/>
              <a:sym typeface="Open Sans"/>
            </a:endParaRPr>
          </a:p>
        </p:txBody>
      </p:sp>
      <p:pic>
        <p:nvPicPr>
          <p:cNvPr id="104" name="Google Shape;104;p18"/>
          <p:cNvPicPr preferRelativeResize="0"/>
          <p:nvPr/>
        </p:nvPicPr>
        <p:blipFill>
          <a:blip r:embed="rId3">
            <a:alphaModFix/>
          </a:blip>
          <a:stretch>
            <a:fillRect/>
          </a:stretch>
        </p:blipFill>
        <p:spPr>
          <a:xfrm>
            <a:off x="5695050" y="3604150"/>
            <a:ext cx="2978449" cy="546050"/>
          </a:xfrm>
          <a:prstGeom prst="rect">
            <a:avLst/>
          </a:prstGeom>
          <a:noFill/>
          <a:ln>
            <a:noFill/>
          </a:ln>
        </p:spPr>
      </p:pic>
      <p:pic>
        <p:nvPicPr>
          <p:cNvPr id="105" name="Google Shape;105;p18"/>
          <p:cNvPicPr preferRelativeResize="0"/>
          <p:nvPr/>
        </p:nvPicPr>
        <p:blipFill>
          <a:blip r:embed="rId4">
            <a:alphaModFix/>
          </a:blip>
          <a:stretch>
            <a:fillRect/>
          </a:stretch>
        </p:blipFill>
        <p:spPr>
          <a:xfrm>
            <a:off x="853741" y="2005837"/>
            <a:ext cx="3261824" cy="660025"/>
          </a:xfrm>
          <a:prstGeom prst="rect">
            <a:avLst/>
          </a:prstGeom>
          <a:noFill/>
          <a:ln>
            <a:noFill/>
          </a:ln>
        </p:spPr>
      </p:pic>
      <p:pic>
        <p:nvPicPr>
          <p:cNvPr id="106" name="Google Shape;106;p18"/>
          <p:cNvPicPr preferRelativeResize="0"/>
          <p:nvPr/>
        </p:nvPicPr>
        <p:blipFill>
          <a:blip r:embed="rId5">
            <a:alphaModFix/>
          </a:blip>
          <a:stretch>
            <a:fillRect/>
          </a:stretch>
        </p:blipFill>
        <p:spPr>
          <a:xfrm>
            <a:off x="6066600" y="2958100"/>
            <a:ext cx="434561" cy="250425"/>
          </a:xfrm>
          <a:prstGeom prst="rect">
            <a:avLst/>
          </a:prstGeom>
          <a:noFill/>
          <a:ln>
            <a:noFill/>
          </a:ln>
        </p:spPr>
      </p:pic>
      <p:pic>
        <p:nvPicPr>
          <p:cNvPr id="107" name="Google Shape;107;p18"/>
          <p:cNvPicPr preferRelativeResize="0"/>
          <p:nvPr/>
        </p:nvPicPr>
        <p:blipFill>
          <a:blip r:embed="rId6">
            <a:alphaModFix/>
          </a:blip>
          <a:stretch>
            <a:fillRect/>
          </a:stretch>
        </p:blipFill>
        <p:spPr>
          <a:xfrm>
            <a:off x="1075372" y="3208525"/>
            <a:ext cx="652625" cy="25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Framework</a:t>
            </a:r>
            <a:endParaRPr/>
          </a:p>
        </p:txBody>
      </p:sp>
      <p:sp>
        <p:nvSpPr>
          <p:cNvPr id="113" name="Google Shape;113;p19"/>
          <p:cNvSpPr txBox="1">
            <a:spLocks noGrp="1"/>
          </p:cNvSpPr>
          <p:nvPr>
            <p:ph type="body" idx="1"/>
          </p:nvPr>
        </p:nvSpPr>
        <p:spPr>
          <a:xfrm>
            <a:off x="311700" y="1266325"/>
            <a:ext cx="8520600" cy="1229100"/>
          </a:xfrm>
          <a:prstGeom prst="rect">
            <a:avLst/>
          </a:prstGeom>
        </p:spPr>
        <p:txBody>
          <a:bodyPr spcFirstLastPara="1" wrap="square" lIns="91425" tIns="91425" rIns="91425" bIns="91425" anchor="t" anchorCtr="0">
            <a:noAutofit/>
          </a:bodyPr>
          <a:lstStyle/>
          <a:p>
            <a:pPr marL="457200" lvl="0" indent="-342900" algn="l" rtl="0">
              <a:spcBef>
                <a:spcPts val="3600"/>
              </a:spcBef>
              <a:spcAft>
                <a:spcPts val="0"/>
              </a:spcAft>
              <a:buSzPts val="1800"/>
              <a:buChar char="●"/>
            </a:pPr>
            <a:r>
              <a:rPr lang="en" dirty="0"/>
              <a:t>Logistic Regression</a:t>
            </a:r>
            <a:endParaRPr dirty="0"/>
          </a:p>
          <a:p>
            <a:pPr marL="457200" lvl="0" indent="-342900" algn="l" rtl="0">
              <a:spcBef>
                <a:spcPts val="0"/>
              </a:spcBef>
              <a:spcAft>
                <a:spcPts val="0"/>
              </a:spcAft>
              <a:buSzPts val="1800"/>
              <a:buChar char="●"/>
            </a:pPr>
            <a:r>
              <a:rPr lang="en" dirty="0"/>
              <a:t>Prejudice Remover Regularizer		is : </a:t>
            </a:r>
            <a:endParaRPr dirty="0"/>
          </a:p>
          <a:p>
            <a:pPr marL="0" lvl="0" indent="0" algn="l" rtl="0">
              <a:spcBef>
                <a:spcPts val="3600"/>
              </a:spcBef>
              <a:spcAft>
                <a:spcPts val="0"/>
              </a:spcAft>
              <a:buNone/>
            </a:pPr>
            <a:endParaRPr dirty="0"/>
          </a:p>
          <a:p>
            <a:pPr marL="457200" lvl="0" indent="0" algn="l" rtl="0">
              <a:spcBef>
                <a:spcPts val="3600"/>
              </a:spcBef>
              <a:spcAft>
                <a:spcPts val="0"/>
              </a:spcAft>
              <a:buNone/>
            </a:pPr>
            <a:endParaRPr dirty="0">
              <a:solidFill>
                <a:srgbClr val="000000"/>
              </a:solidFill>
              <a:latin typeface="Arial"/>
              <a:ea typeface="Arial"/>
              <a:cs typeface="Arial"/>
              <a:sym typeface="Arial"/>
            </a:endParaRPr>
          </a:p>
          <a:p>
            <a:pPr marL="457200" lvl="0" indent="0" algn="l" rtl="0">
              <a:spcBef>
                <a:spcPts val="3600"/>
              </a:spcBef>
              <a:spcAft>
                <a:spcPts val="0"/>
              </a:spcAft>
              <a:buNone/>
            </a:pPr>
            <a:r>
              <a:rPr lang="en" dirty="0"/>
              <a:t> </a:t>
            </a:r>
            <a:endParaRPr dirty="0">
              <a:solidFill>
                <a:srgbClr val="000000"/>
              </a:solidFill>
              <a:latin typeface="Arial"/>
              <a:ea typeface="Arial"/>
              <a:cs typeface="Arial"/>
              <a:sym typeface="Arial"/>
            </a:endParaRPr>
          </a:p>
          <a:p>
            <a:pPr marL="0" lvl="0" indent="0" algn="l" rtl="0">
              <a:spcBef>
                <a:spcPts val="3600"/>
              </a:spcBef>
              <a:spcAft>
                <a:spcPts val="3600"/>
              </a:spcAft>
              <a:buNone/>
            </a:pPr>
            <a:endParaRPr dirty="0">
              <a:solidFill>
                <a:srgbClr val="000000"/>
              </a:solidFill>
              <a:latin typeface="Arial"/>
              <a:ea typeface="Arial"/>
              <a:cs typeface="Arial"/>
              <a:sym typeface="Arial"/>
            </a:endParaRPr>
          </a:p>
        </p:txBody>
      </p:sp>
      <p:pic>
        <p:nvPicPr>
          <p:cNvPr id="114" name="Google Shape;114;p19"/>
          <p:cNvPicPr preferRelativeResize="0"/>
          <p:nvPr/>
        </p:nvPicPr>
        <p:blipFill>
          <a:blip r:embed="rId3">
            <a:alphaModFix/>
          </a:blip>
          <a:stretch>
            <a:fillRect/>
          </a:stretch>
        </p:blipFill>
        <p:spPr>
          <a:xfrm>
            <a:off x="2222350" y="3695625"/>
            <a:ext cx="5874826" cy="897550"/>
          </a:xfrm>
          <a:prstGeom prst="rect">
            <a:avLst/>
          </a:prstGeom>
          <a:noFill/>
          <a:ln>
            <a:noFill/>
          </a:ln>
        </p:spPr>
      </p:pic>
      <p:sp>
        <p:nvSpPr>
          <p:cNvPr id="115" name="Google Shape;115;p19"/>
          <p:cNvSpPr txBox="1"/>
          <p:nvPr/>
        </p:nvSpPr>
        <p:spPr>
          <a:xfrm>
            <a:off x="476317" y="2902400"/>
            <a:ext cx="8463900" cy="1242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3600"/>
              </a:spcBef>
              <a:spcAft>
                <a:spcPts val="0"/>
              </a:spcAft>
              <a:buNone/>
            </a:pPr>
            <a:r>
              <a:rPr lang="en" sz="1800">
                <a:solidFill>
                  <a:schemeClr val="dk2"/>
                </a:solidFill>
                <a:latin typeface="Open Sans"/>
                <a:ea typeface="Open Sans"/>
                <a:cs typeface="Open Sans"/>
                <a:sym typeface="Open Sans"/>
              </a:rPr>
              <a:t>Objective Function</a:t>
            </a:r>
            <a:endParaRPr sz="1800">
              <a:solidFill>
                <a:schemeClr val="dk2"/>
              </a:solidFill>
              <a:latin typeface="Open Sans"/>
              <a:ea typeface="Open Sans"/>
              <a:cs typeface="Open Sans"/>
              <a:sym typeface="Open Sans"/>
            </a:endParaRPr>
          </a:p>
          <a:p>
            <a:pPr marL="0" marR="0" lvl="0" indent="0" algn="l" rtl="0">
              <a:lnSpc>
                <a:spcPct val="115000"/>
              </a:lnSpc>
              <a:spcBef>
                <a:spcPts val="3600"/>
              </a:spcBef>
              <a:spcAft>
                <a:spcPts val="3600"/>
              </a:spcAft>
              <a:buNone/>
            </a:pPr>
            <a:r>
              <a:rPr lang="en" sz="1800">
                <a:solidFill>
                  <a:schemeClr val="dk2"/>
                </a:solidFill>
                <a:latin typeface="Open Sans"/>
                <a:ea typeface="Open Sans"/>
                <a:cs typeface="Open Sans"/>
                <a:sym typeface="Open Sans"/>
              </a:rPr>
              <a:t>Minimize</a:t>
            </a:r>
            <a:endParaRPr sz="1800">
              <a:solidFill>
                <a:schemeClr val="dk2"/>
              </a:solidFill>
              <a:latin typeface="Open Sans"/>
              <a:ea typeface="Open Sans"/>
              <a:cs typeface="Open Sans"/>
              <a:sym typeface="Open Sans"/>
            </a:endParaRPr>
          </a:p>
        </p:txBody>
      </p:sp>
      <p:pic>
        <p:nvPicPr>
          <p:cNvPr id="116" name="Google Shape;116;p19"/>
          <p:cNvPicPr preferRelativeResize="0"/>
          <p:nvPr/>
        </p:nvPicPr>
        <p:blipFill>
          <a:blip r:embed="rId4">
            <a:alphaModFix/>
          </a:blip>
          <a:stretch>
            <a:fillRect/>
          </a:stretch>
        </p:blipFill>
        <p:spPr>
          <a:xfrm>
            <a:off x="2488409" y="2703350"/>
            <a:ext cx="3356175" cy="806300"/>
          </a:xfrm>
          <a:prstGeom prst="rect">
            <a:avLst/>
          </a:prstGeom>
          <a:noFill/>
          <a:ln>
            <a:noFill/>
          </a:ln>
        </p:spPr>
      </p:pic>
      <p:pic>
        <p:nvPicPr>
          <p:cNvPr id="117" name="Google Shape;117;p19"/>
          <p:cNvPicPr preferRelativeResize="0"/>
          <p:nvPr/>
        </p:nvPicPr>
        <p:blipFill>
          <a:blip r:embed="rId5">
            <a:alphaModFix/>
          </a:blip>
          <a:stretch>
            <a:fillRect/>
          </a:stretch>
        </p:blipFill>
        <p:spPr>
          <a:xfrm>
            <a:off x="4469617" y="2163625"/>
            <a:ext cx="1013875" cy="33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Evaluation</a:t>
            </a:r>
            <a:endParaRPr/>
          </a:p>
        </p:txBody>
      </p:sp>
      <p:sp>
        <p:nvSpPr>
          <p:cNvPr id="123" name="Google Shape;123;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compare with A7 paper, our first model chose 5 features same with A7.</a:t>
            </a:r>
            <a:endParaRPr/>
          </a:p>
          <a:p>
            <a:pPr marL="457200" lvl="0" indent="-342900" algn="l" rtl="0">
              <a:spcBef>
                <a:spcPts val="0"/>
              </a:spcBef>
              <a:spcAft>
                <a:spcPts val="0"/>
              </a:spcAft>
              <a:buSzPts val="1800"/>
              <a:buChar char="●"/>
            </a:pPr>
            <a:r>
              <a:rPr lang="en"/>
              <a:t>We use 3 evaluation metrics: </a:t>
            </a:r>
            <a:r>
              <a:rPr lang="en" b="1"/>
              <a:t>Accuracy, Calibration, Parity</a:t>
            </a:r>
            <a:endParaRPr b="1"/>
          </a:p>
          <a:p>
            <a:pPr marL="457200" lvl="0" indent="0" algn="l" rtl="0">
              <a:spcBef>
                <a:spcPts val="1200"/>
              </a:spcBef>
              <a:spcAft>
                <a:spcPts val="1200"/>
              </a:spcAft>
              <a:buNone/>
            </a:pPr>
            <a:endParaRPr/>
          </a:p>
        </p:txBody>
      </p:sp>
      <p:pic>
        <p:nvPicPr>
          <p:cNvPr id="124" name="Google Shape;124;p20"/>
          <p:cNvPicPr preferRelativeResize="0"/>
          <p:nvPr/>
        </p:nvPicPr>
        <p:blipFill>
          <a:blip r:embed="rId3">
            <a:alphaModFix/>
          </a:blip>
          <a:stretch>
            <a:fillRect/>
          </a:stretch>
        </p:blipFill>
        <p:spPr>
          <a:xfrm>
            <a:off x="703700" y="2573900"/>
            <a:ext cx="2280824" cy="1443100"/>
          </a:xfrm>
          <a:prstGeom prst="rect">
            <a:avLst/>
          </a:prstGeom>
          <a:noFill/>
          <a:ln>
            <a:noFill/>
          </a:ln>
        </p:spPr>
      </p:pic>
      <p:pic>
        <p:nvPicPr>
          <p:cNvPr id="125" name="Google Shape;125;p20"/>
          <p:cNvPicPr preferRelativeResize="0"/>
          <p:nvPr/>
        </p:nvPicPr>
        <p:blipFill>
          <a:blip r:embed="rId4">
            <a:alphaModFix/>
          </a:blip>
          <a:stretch>
            <a:fillRect/>
          </a:stretch>
        </p:blipFill>
        <p:spPr>
          <a:xfrm>
            <a:off x="3242075" y="2573900"/>
            <a:ext cx="2280824" cy="1512125"/>
          </a:xfrm>
          <a:prstGeom prst="rect">
            <a:avLst/>
          </a:prstGeom>
          <a:noFill/>
          <a:ln>
            <a:noFill/>
          </a:ln>
        </p:spPr>
      </p:pic>
      <p:pic>
        <p:nvPicPr>
          <p:cNvPr id="126" name="Google Shape;126;p20"/>
          <p:cNvPicPr preferRelativeResize="0"/>
          <p:nvPr/>
        </p:nvPicPr>
        <p:blipFill>
          <a:blip r:embed="rId5">
            <a:alphaModFix/>
          </a:blip>
          <a:stretch>
            <a:fillRect/>
          </a:stretch>
        </p:blipFill>
        <p:spPr>
          <a:xfrm>
            <a:off x="5927750" y="2571750"/>
            <a:ext cx="2280825" cy="150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Performance</a:t>
            </a:r>
            <a:endParaRPr/>
          </a:p>
          <a:p>
            <a:pPr marL="0" lvl="0" indent="0" algn="l" rtl="0">
              <a:spcBef>
                <a:spcPts val="0"/>
              </a:spcBef>
              <a:spcAft>
                <a:spcPts val="0"/>
              </a:spcAft>
              <a:buNone/>
            </a:pPr>
            <a:endParaRPr/>
          </a:p>
        </p:txBody>
      </p:sp>
      <p:sp>
        <p:nvSpPr>
          <p:cNvPr id="132" name="Google Shape;132;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achieve high accuracy, low calibration and low parity, we decided to choose eta = 2.</a:t>
            </a:r>
            <a:endParaRPr/>
          </a:p>
        </p:txBody>
      </p:sp>
      <p:graphicFrame>
        <p:nvGraphicFramePr>
          <p:cNvPr id="133" name="Google Shape;133;p21"/>
          <p:cNvGraphicFramePr/>
          <p:nvPr/>
        </p:nvGraphicFramePr>
        <p:xfrm>
          <a:off x="952475" y="2571750"/>
          <a:ext cx="6836725" cy="1828650"/>
        </p:xfrm>
        <a:graphic>
          <a:graphicData uri="http://schemas.openxmlformats.org/drawingml/2006/table">
            <a:tbl>
              <a:tblPr>
                <a:noFill/>
                <a:tableStyleId>{A01D91B2-A552-41DF-A31C-41F81789F5DC}</a:tableStyleId>
              </a:tblPr>
              <a:tblGrid>
                <a:gridCol w="976675">
                  <a:extLst>
                    <a:ext uri="{9D8B030D-6E8A-4147-A177-3AD203B41FA5}">
                      <a16:colId xmlns:a16="http://schemas.microsoft.com/office/drawing/2014/main" val="20000"/>
                    </a:ext>
                  </a:extLst>
                </a:gridCol>
                <a:gridCol w="976675">
                  <a:extLst>
                    <a:ext uri="{9D8B030D-6E8A-4147-A177-3AD203B41FA5}">
                      <a16:colId xmlns:a16="http://schemas.microsoft.com/office/drawing/2014/main" val="20001"/>
                    </a:ext>
                  </a:extLst>
                </a:gridCol>
                <a:gridCol w="976675">
                  <a:extLst>
                    <a:ext uri="{9D8B030D-6E8A-4147-A177-3AD203B41FA5}">
                      <a16:colId xmlns:a16="http://schemas.microsoft.com/office/drawing/2014/main" val="20002"/>
                    </a:ext>
                  </a:extLst>
                </a:gridCol>
                <a:gridCol w="976675">
                  <a:extLst>
                    <a:ext uri="{9D8B030D-6E8A-4147-A177-3AD203B41FA5}">
                      <a16:colId xmlns:a16="http://schemas.microsoft.com/office/drawing/2014/main" val="20003"/>
                    </a:ext>
                  </a:extLst>
                </a:gridCol>
                <a:gridCol w="976675">
                  <a:extLst>
                    <a:ext uri="{9D8B030D-6E8A-4147-A177-3AD203B41FA5}">
                      <a16:colId xmlns:a16="http://schemas.microsoft.com/office/drawing/2014/main" val="20004"/>
                    </a:ext>
                  </a:extLst>
                </a:gridCol>
                <a:gridCol w="976675">
                  <a:extLst>
                    <a:ext uri="{9D8B030D-6E8A-4147-A177-3AD203B41FA5}">
                      <a16:colId xmlns:a16="http://schemas.microsoft.com/office/drawing/2014/main" val="20005"/>
                    </a:ext>
                  </a:extLst>
                </a:gridCol>
                <a:gridCol w="976675">
                  <a:extLst>
                    <a:ext uri="{9D8B030D-6E8A-4147-A177-3AD203B41FA5}">
                      <a16:colId xmlns:a16="http://schemas.microsoft.com/office/drawing/2014/main" val="20006"/>
                    </a:ext>
                  </a:extLst>
                </a:gridCol>
              </a:tblGrid>
              <a:tr h="352425">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Model</a:t>
                      </a:r>
                      <a:endParaRPr sz="1200">
                        <a:solidFill>
                          <a:schemeClr val="dk2"/>
                        </a:solidFill>
                        <a:latin typeface="Open Sans"/>
                        <a:ea typeface="Open Sans"/>
                        <a:cs typeface="Open Sans"/>
                        <a:sym typeface="Open Sans"/>
                      </a:endParaRPr>
                    </a:p>
                  </a:txBody>
                  <a:tcPr marL="91425" marR="91425" marT="91425" marB="91425"/>
                </a:tc>
                <a:tc gridSpan="3">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Prejudice Remover Regularizer</a:t>
                      </a:r>
                      <a:endParaRPr sz="1200">
                        <a:solidFill>
                          <a:schemeClr val="dk2"/>
                        </a:solidFill>
                        <a:latin typeface="Open Sans"/>
                        <a:ea typeface="Open Sans"/>
                        <a:cs typeface="Open Sans"/>
                        <a:sym typeface="Open Sans"/>
                      </a:endParaRPr>
                    </a:p>
                  </a:txBody>
                  <a:tcPr marL="91425" marR="91425" marT="91425" marB="91425">
                    <a:solidFill>
                      <a:srgbClr val="D9EAD3"/>
                    </a:solidFill>
                  </a:tcPr>
                </a:tc>
                <a:tc hMerge="1">
                  <a:txBody>
                    <a:bodyPr/>
                    <a:lstStyle/>
                    <a:p>
                      <a:endParaRPr lang="zh-CN"/>
                    </a:p>
                  </a:txBody>
                  <a:tcPr/>
                </a:tc>
                <a:tc hMerge="1">
                  <a:txBody>
                    <a:bodyPr/>
                    <a:lstStyle/>
                    <a:p>
                      <a:endParaRPr lang="zh-CN"/>
                    </a:p>
                  </a:txBody>
                  <a:tcPr/>
                </a:tc>
                <a:tc gridSpan="3">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Logistic Regression</a:t>
                      </a:r>
                      <a:endParaRPr sz="1200">
                        <a:solidFill>
                          <a:schemeClr val="dk2"/>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solidFill>
                      <a:srgbClr val="FFF2CC"/>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52425">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Evaluation</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Training</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Validation</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 sz="1200" b="1">
                          <a:solidFill>
                            <a:schemeClr val="dk2"/>
                          </a:solidFill>
                          <a:latin typeface="Open Sans"/>
                          <a:ea typeface="Open Sans"/>
                          <a:cs typeface="Open Sans"/>
                          <a:sym typeface="Open Sans"/>
                        </a:rPr>
                        <a:t>Testing</a:t>
                      </a:r>
                      <a:endParaRPr sz="1200" b="1">
                        <a:solidFill>
                          <a:schemeClr val="dk2"/>
                        </a:solidFill>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Training</a:t>
                      </a:r>
                      <a:endParaRPr sz="120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Validation</a:t>
                      </a:r>
                      <a:endParaRPr sz="1200">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solidFill>
                            <a:schemeClr val="dk2"/>
                          </a:solidFill>
                          <a:latin typeface="Open Sans"/>
                          <a:ea typeface="Open Sans"/>
                          <a:cs typeface="Open Sans"/>
                          <a:sym typeface="Open Sans"/>
                        </a:rPr>
                        <a:t>Testing</a:t>
                      </a:r>
                      <a:endParaRPr sz="1200" b="1">
                        <a:solidFill>
                          <a:schemeClr val="dk2"/>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52425">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Accuracy</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0.6614</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0.6693</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0.6659</a:t>
                      </a:r>
                      <a:endParaRPr sz="1200" b="1">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0.665</a:t>
                      </a:r>
                      <a:endParaRPr sz="1200">
                        <a:solidFill>
                          <a:schemeClr val="dk2"/>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0.6571</a:t>
                      </a:r>
                      <a:endParaRPr sz="1200">
                        <a:solidFill>
                          <a:schemeClr val="dk2"/>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0.6546</a:t>
                      </a:r>
                      <a:endParaRPr sz="1200" b="1">
                        <a:solidFill>
                          <a:schemeClr val="dk2"/>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352425">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Calibration</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0.0046</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0.021</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0.0328</a:t>
                      </a:r>
                      <a:endParaRPr sz="1200" b="1">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0.0002</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0.0377</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0.0379</a:t>
                      </a:r>
                      <a:endParaRPr sz="1200" b="1">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52425">
                <a:tc>
                  <a:txBody>
                    <a:bodyPr/>
                    <a:lstStyle/>
                    <a:p>
                      <a:pPr marL="0" lvl="0" indent="0" algn="ctr" rtl="0">
                        <a:spcBef>
                          <a:spcPts val="0"/>
                        </a:spcBef>
                        <a:spcAft>
                          <a:spcPts val="0"/>
                        </a:spcAft>
                        <a:buNone/>
                      </a:pPr>
                      <a:r>
                        <a:rPr lang="en" sz="1200">
                          <a:solidFill>
                            <a:schemeClr val="dk2"/>
                          </a:solidFill>
                          <a:latin typeface="Open Sans"/>
                          <a:ea typeface="Open Sans"/>
                          <a:cs typeface="Open Sans"/>
                          <a:sym typeface="Open Sans"/>
                        </a:rPr>
                        <a:t>Parity</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0.1512</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0.1441</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0.2093</a:t>
                      </a:r>
                      <a:endParaRPr sz="1200" b="1">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0.2596</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a:solidFill>
                            <a:schemeClr val="dk2"/>
                          </a:solidFill>
                          <a:latin typeface="Open Sans"/>
                          <a:ea typeface="Open Sans"/>
                          <a:cs typeface="Open Sans"/>
                          <a:sym typeface="Open Sans"/>
                        </a:rPr>
                        <a:t>0.2376</a:t>
                      </a:r>
                      <a:endParaRPr sz="12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 sz="1200" b="1">
                          <a:solidFill>
                            <a:schemeClr val="dk2"/>
                          </a:solidFill>
                          <a:latin typeface="Open Sans"/>
                          <a:ea typeface="Open Sans"/>
                          <a:cs typeface="Open Sans"/>
                          <a:sym typeface="Open Sans"/>
                        </a:rPr>
                        <a:t>0.1234</a:t>
                      </a:r>
                      <a:endParaRPr sz="1200" b="1">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bl>
          </a:graphicData>
        </a:graphic>
      </p:graphicFrame>
      <p:sp>
        <p:nvSpPr>
          <p:cNvPr id="134" name="Google Shape;134;p21">
            <a:hlinkClick r:id="rId3" action="ppaction://hlinksldjump"/>
          </p:cNvPr>
          <p:cNvSpPr/>
          <p:nvPr/>
        </p:nvSpPr>
        <p:spPr>
          <a:xfrm>
            <a:off x="8319675" y="4468000"/>
            <a:ext cx="308100" cy="27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Evaluation</a:t>
            </a:r>
            <a:endParaRPr/>
          </a:p>
        </p:txBody>
      </p:sp>
      <p:sp>
        <p:nvSpPr>
          <p:cNvPr id="140" name="Google Shape;140;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get better performance, our second model chose different features based on correlation with Y.</a:t>
            </a:r>
            <a:endParaRPr/>
          </a:p>
          <a:p>
            <a:pPr marL="457200" lvl="0" indent="-342900" algn="l" rtl="0">
              <a:spcBef>
                <a:spcPts val="0"/>
              </a:spcBef>
              <a:spcAft>
                <a:spcPts val="0"/>
              </a:spcAft>
              <a:buSzPts val="1800"/>
              <a:buChar char="●"/>
            </a:pPr>
            <a:r>
              <a:rPr lang="en"/>
              <a:t>We use 3 evaluation metrics: </a:t>
            </a:r>
            <a:r>
              <a:rPr lang="en" b="1"/>
              <a:t>Accuracy, Calibration, Parity</a:t>
            </a:r>
            <a:endParaRPr b="1"/>
          </a:p>
          <a:p>
            <a:pPr marL="457200" lvl="0" indent="0" algn="l" rtl="0">
              <a:spcBef>
                <a:spcPts val="1200"/>
              </a:spcBef>
              <a:spcAft>
                <a:spcPts val="1200"/>
              </a:spcAft>
              <a:buNone/>
            </a:pPr>
            <a:endParaRPr/>
          </a:p>
        </p:txBody>
      </p:sp>
      <p:pic>
        <p:nvPicPr>
          <p:cNvPr id="141" name="Google Shape;141;p22"/>
          <p:cNvPicPr preferRelativeResize="0"/>
          <p:nvPr/>
        </p:nvPicPr>
        <p:blipFill>
          <a:blip r:embed="rId3">
            <a:alphaModFix/>
          </a:blip>
          <a:stretch>
            <a:fillRect/>
          </a:stretch>
        </p:blipFill>
        <p:spPr>
          <a:xfrm>
            <a:off x="521525" y="2627750"/>
            <a:ext cx="2463001" cy="1646179"/>
          </a:xfrm>
          <a:prstGeom prst="rect">
            <a:avLst/>
          </a:prstGeom>
          <a:noFill/>
          <a:ln>
            <a:noFill/>
          </a:ln>
        </p:spPr>
      </p:pic>
      <p:pic>
        <p:nvPicPr>
          <p:cNvPr id="142" name="Google Shape;142;p22"/>
          <p:cNvPicPr preferRelativeResize="0"/>
          <p:nvPr/>
        </p:nvPicPr>
        <p:blipFill>
          <a:blip r:embed="rId4">
            <a:alphaModFix/>
          </a:blip>
          <a:stretch>
            <a:fillRect/>
          </a:stretch>
        </p:blipFill>
        <p:spPr>
          <a:xfrm>
            <a:off x="3148250" y="2624600"/>
            <a:ext cx="2575800" cy="1698100"/>
          </a:xfrm>
          <a:prstGeom prst="rect">
            <a:avLst/>
          </a:prstGeom>
          <a:noFill/>
          <a:ln>
            <a:noFill/>
          </a:ln>
        </p:spPr>
      </p:pic>
      <p:pic>
        <p:nvPicPr>
          <p:cNvPr id="143" name="Google Shape;143;p22"/>
          <p:cNvPicPr preferRelativeResize="0"/>
          <p:nvPr/>
        </p:nvPicPr>
        <p:blipFill>
          <a:blip r:embed="rId5">
            <a:alphaModFix/>
          </a:blip>
          <a:stretch>
            <a:fillRect/>
          </a:stretch>
        </p:blipFill>
        <p:spPr>
          <a:xfrm>
            <a:off x="5974075" y="2624600"/>
            <a:ext cx="2573068" cy="1698101"/>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1059</Words>
  <Application>Microsoft Office PowerPoint</Application>
  <PresentationFormat>全屏显示(16:9)</PresentationFormat>
  <Paragraphs>194</Paragraphs>
  <Slides>22</Slides>
  <Notes>22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PT Sans Narrow</vt:lpstr>
      <vt:lpstr>Open Sans</vt:lpstr>
      <vt:lpstr>Times New Roman</vt:lpstr>
      <vt:lpstr>Arial</vt:lpstr>
      <vt:lpstr>Tropic</vt:lpstr>
      <vt:lpstr>Machine Learning Fairness</vt:lpstr>
      <vt:lpstr>Algorithms</vt:lpstr>
      <vt:lpstr>COMPAS Dataset</vt:lpstr>
      <vt:lpstr>Algorithm 1: Prejudice Remover Regularizer(A5)</vt:lpstr>
      <vt:lpstr>Framework</vt:lpstr>
      <vt:lpstr>Framework</vt:lpstr>
      <vt:lpstr>Model Evaluation</vt:lpstr>
      <vt:lpstr>Model Performance </vt:lpstr>
      <vt:lpstr>Model Evaluation</vt:lpstr>
      <vt:lpstr>Model Performance </vt:lpstr>
      <vt:lpstr>Summary</vt:lpstr>
      <vt:lpstr>Algorithm 2: Fairness-aware Feature Selection (A7)</vt:lpstr>
      <vt:lpstr>Fairness-aware Feature Selection</vt:lpstr>
      <vt:lpstr>Fairness-aware Feature Selection</vt:lpstr>
      <vt:lpstr>FFS: Step 1</vt:lpstr>
      <vt:lpstr>FFS: Step 1 </vt:lpstr>
      <vt:lpstr>FFS: Step 2</vt:lpstr>
      <vt:lpstr>FFS: Step 3</vt:lpstr>
      <vt:lpstr>Results</vt:lpstr>
      <vt:lpstr>Compare A5 and A7</vt:lpstr>
      <vt:lpstr>Compare A5 and A7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Fairness</dc:title>
  <cp:lastModifiedBy>Jiahao Shao</cp:lastModifiedBy>
  <cp:revision>1</cp:revision>
  <dcterms:modified xsi:type="dcterms:W3CDTF">2022-04-13T22:05:13Z</dcterms:modified>
</cp:coreProperties>
</file>