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8F733E-20A4-45C3-9FAD-120956A8091E}">
  <a:tblStyle styleId="{0E8F733E-20A4-45C3-9FAD-120956A809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c4c191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c4c191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https://blog.exsilio.com/all/accuracy-precision-recall-f1-score-interpretation-of-performance-measures/#:~:text=F1%20score%20%2D%20F1%20Score%20is,have%20an%20uneven%20class%20distribution.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1c4c1910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1c4c1910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c4c1910f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c4c1910f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c4c1910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c4c1910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1c4c1910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1c4c1910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c4c1910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c4c1910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1c4c1910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1c4c1910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1c4c1910f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1c4c1910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1c4c1910f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1c4c1910f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c4c191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c4c191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c4c1910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c4c1910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cb17b33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cb17b33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c4c1910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c4c1910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c4c1910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c4c1910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1c4c1910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1c4c1910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200">
                <a:solidFill>
                  <a:schemeClr val="dk1"/>
                </a:solidFill>
                <a:latin typeface="Average"/>
                <a:ea typeface="Average"/>
                <a:cs typeface="Average"/>
                <a:sym typeface="Average"/>
              </a:rPr>
              <a:t>Prejudice involves a statistical dependence between sensitive features and other information;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zh-CN" sz="1200">
                <a:solidFill>
                  <a:schemeClr val="dk1"/>
                </a:solidFill>
                <a:latin typeface="Average"/>
                <a:ea typeface="Average"/>
                <a:cs typeface="Average"/>
                <a:sym typeface="Average"/>
              </a:rPr>
              <a:t>underestimation is the state in which a classiﬁer has not yet converged;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zh-CN" sz="1200">
                <a:solidFill>
                  <a:schemeClr val="dk1"/>
                </a:solidFill>
                <a:latin typeface="Average"/>
                <a:ea typeface="Average"/>
                <a:cs typeface="Average"/>
                <a:sym typeface="Average"/>
              </a:rPr>
              <a:t>and negative legacy refers to the problems of unfair sampling or labeling in the training data.</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zh-CN" sz="1200">
                <a:solidFill>
                  <a:schemeClr val="dk1"/>
                </a:solidFill>
                <a:latin typeface="Average"/>
                <a:ea typeface="Average"/>
                <a:cs typeface="Average"/>
                <a:sym typeface="Average"/>
              </a:rPr>
              <a:t>indirect prejudice is statistical dependence between a sensitive variable and a target variable.</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c4c1910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c4c1910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conditional probability of a class given non-sensitive and sensitive features is modeled by M[Y | X, S; Θ], where Θ is the set of model parameters.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c4c191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1c4c191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12.png"/><Relationship Id="rId9"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8.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zh-CN" sz="3120"/>
              <a:t>Learning Fair Representations (LFR) </a:t>
            </a:r>
            <a:endParaRPr sz="3120"/>
          </a:p>
          <a:p>
            <a:pPr indent="0" lvl="0" marL="0" rtl="0" algn="ctr">
              <a:spcBef>
                <a:spcPts val="0"/>
              </a:spcBef>
              <a:spcAft>
                <a:spcPts val="0"/>
              </a:spcAft>
              <a:buSzPts val="990"/>
              <a:buNone/>
            </a:pPr>
            <a:r>
              <a:rPr lang="zh-CN" sz="3120"/>
              <a:t>VS</a:t>
            </a:r>
            <a:endParaRPr sz="3120"/>
          </a:p>
          <a:p>
            <a:pPr indent="0" lvl="0" marL="0" rtl="0" algn="ctr">
              <a:spcBef>
                <a:spcPts val="0"/>
              </a:spcBef>
              <a:spcAft>
                <a:spcPts val="0"/>
              </a:spcAft>
              <a:buSzPts val="990"/>
              <a:buNone/>
            </a:pPr>
            <a:r>
              <a:rPr lang="zh-CN" sz="3120"/>
              <a:t> Fairness-aware Classifier with Prejudice Remover Regularizer (PR)</a:t>
            </a:r>
            <a:endParaRPr sz="312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zh-CN"/>
              <a:t>Group 3</a:t>
            </a:r>
            <a:endParaRPr/>
          </a:p>
          <a:p>
            <a:pPr indent="0" lvl="0" marL="0" rtl="0" algn="ctr">
              <a:spcBef>
                <a:spcPts val="0"/>
              </a:spcBef>
              <a:spcAft>
                <a:spcPts val="0"/>
              </a:spcAft>
              <a:buNone/>
            </a:pPr>
            <a:r>
              <a:rPr lang="zh-CN"/>
              <a:t>Aakanksha Agarwal / Lichun He / Shiqi Tang / Vasiliki Vlachou / Huiying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Metrics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8" name="Google Shape;138;p22"/>
          <p:cNvSpPr txBox="1"/>
          <p:nvPr>
            <p:ph idx="1" type="body"/>
          </p:nvPr>
        </p:nvSpPr>
        <p:spPr>
          <a:xfrm>
            <a:off x="429925" y="2463375"/>
            <a:ext cx="8520600" cy="223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solidFill>
                  <a:srgbClr val="F3F3F3"/>
                </a:solidFill>
              </a:rPr>
              <a:t>A</a:t>
            </a:r>
            <a:r>
              <a:rPr lang="zh-CN">
                <a:solidFill>
                  <a:srgbClr val="F3F3F3"/>
                </a:solidFill>
              </a:rPr>
              <a:t>ccuracy = (TP+TN)/(TP+FP+FN+TN)</a:t>
            </a:r>
            <a:endParaRPr>
              <a:solidFill>
                <a:srgbClr val="F3F3F3"/>
              </a:solidFill>
            </a:endParaRPr>
          </a:p>
          <a:p>
            <a:pPr indent="0" lvl="0" marL="0" rtl="0" algn="l">
              <a:spcBef>
                <a:spcPts val="1200"/>
              </a:spcBef>
              <a:spcAft>
                <a:spcPts val="0"/>
              </a:spcAft>
              <a:buNone/>
            </a:pPr>
            <a:r>
              <a:rPr lang="zh-CN">
                <a:solidFill>
                  <a:srgbClr val="F3F3F3"/>
                </a:solidFill>
              </a:rPr>
              <a:t>F1-Score = 2*(Recall * Precision) / (Recall + Precision)</a:t>
            </a:r>
            <a:endParaRPr>
              <a:solidFill>
                <a:srgbClr val="F3F3F3"/>
              </a:solidFill>
            </a:endParaRPr>
          </a:p>
          <a:p>
            <a:pPr indent="0" lvl="0" marL="0" rtl="0" algn="l">
              <a:spcBef>
                <a:spcPts val="1200"/>
              </a:spcBef>
              <a:spcAft>
                <a:spcPts val="1200"/>
              </a:spcAft>
              <a:buNone/>
            </a:pPr>
            <a:r>
              <a:rPr lang="zh-CN" sz="1400">
                <a:solidFill>
                  <a:srgbClr val="F3F3F3"/>
                </a:solidFill>
              </a:rPr>
              <a:t>PS: Precision = TP/(TP+FP) ; Recall = TP/TP+FN</a:t>
            </a:r>
            <a:endParaRPr>
              <a:solidFill>
                <a:srgbClr val="F3F3F3"/>
              </a:solidFill>
            </a:endParaRPr>
          </a:p>
        </p:txBody>
      </p:sp>
      <p:pic>
        <p:nvPicPr>
          <p:cNvPr id="139" name="Google Shape;139;p22"/>
          <p:cNvPicPr preferRelativeResize="0"/>
          <p:nvPr/>
        </p:nvPicPr>
        <p:blipFill>
          <a:blip r:embed="rId3">
            <a:alphaModFix/>
          </a:blip>
          <a:stretch>
            <a:fillRect/>
          </a:stretch>
        </p:blipFill>
        <p:spPr>
          <a:xfrm>
            <a:off x="2329675" y="1327600"/>
            <a:ext cx="4248150" cy="106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Metrics (cont.)</a:t>
            </a:r>
            <a:endParaRPr/>
          </a:p>
        </p:txBody>
      </p:sp>
      <p:graphicFrame>
        <p:nvGraphicFramePr>
          <p:cNvPr id="145" name="Google Shape;145;p23"/>
          <p:cNvGraphicFramePr/>
          <p:nvPr/>
        </p:nvGraphicFramePr>
        <p:xfrm>
          <a:off x="306375" y="1202125"/>
          <a:ext cx="3000000" cy="3000000"/>
        </p:xfrm>
        <a:graphic>
          <a:graphicData uri="http://schemas.openxmlformats.org/drawingml/2006/table">
            <a:tbl>
              <a:tblPr>
                <a:noFill/>
                <a:tableStyleId>{0E8F733E-20A4-45C3-9FAD-120956A8091E}</a:tableStyleId>
              </a:tblPr>
              <a:tblGrid>
                <a:gridCol w="2069750"/>
                <a:gridCol w="2708275"/>
                <a:gridCol w="2966375"/>
                <a:gridCol w="786850"/>
              </a:tblGrid>
              <a:tr h="737650">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Evaluation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zh-CN" sz="1800">
                          <a:solidFill>
                            <a:schemeClr val="accent3"/>
                          </a:solidFill>
                          <a:latin typeface="Average"/>
                          <a:ea typeface="Average"/>
                          <a:cs typeface="Average"/>
                          <a:sym typeface="Average"/>
                        </a:rPr>
                        <a:t>metrics</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Word Description</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Formula</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Ideal result</a:t>
                      </a:r>
                      <a:endParaRPr sz="1800">
                        <a:solidFill>
                          <a:schemeClr val="accent3"/>
                        </a:solidFill>
                        <a:latin typeface="Average"/>
                        <a:ea typeface="Average"/>
                        <a:cs typeface="Average"/>
                        <a:sym typeface="Average"/>
                      </a:endParaRPr>
                    </a:p>
                  </a:txBody>
                  <a:tcPr marT="91425" marB="91425" marR="91425" marL="91425"/>
                </a:tc>
              </a:tr>
              <a:tr h="1220475">
                <a:tc>
                  <a:txBody>
                    <a:bodyPr/>
                    <a:lstStyle/>
                    <a:p>
                      <a:pPr indent="0" lvl="0" marL="0" rtl="0" algn="l">
                        <a:spcBef>
                          <a:spcPts val="0"/>
                        </a:spcBef>
                        <a:spcAft>
                          <a:spcPts val="0"/>
                        </a:spcAft>
                        <a:buNone/>
                      </a:pPr>
                      <a:r>
                        <a:rPr lang="zh-CN" sz="1800">
                          <a:solidFill>
                            <a:schemeClr val="dk1"/>
                          </a:solidFill>
                          <a:latin typeface="Average"/>
                          <a:ea typeface="Average"/>
                          <a:cs typeface="Average"/>
                          <a:sym typeface="Average"/>
                        </a:rPr>
                        <a:t>Calibration Difference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a difference between the accuracy in the privileged group and unprivilidged group</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acc</a:t>
                      </a:r>
                      <a:r>
                        <a:rPr lang="zh-CN" sz="900">
                          <a:solidFill>
                            <a:schemeClr val="accent3"/>
                          </a:solidFill>
                          <a:latin typeface="Average"/>
                          <a:ea typeface="Average"/>
                          <a:cs typeface="Average"/>
                          <a:sym typeface="Average"/>
                        </a:rPr>
                        <a:t>𝐷=𝑝𝑟𝑖𝑣𝑖𝑙𝑒𝑔𝑒𝑑</a:t>
                      </a:r>
                      <a:r>
                        <a:rPr lang="zh-CN" sz="1800">
                          <a:solidFill>
                            <a:schemeClr val="accent3"/>
                          </a:solidFill>
                          <a:latin typeface="Average"/>
                          <a:ea typeface="Average"/>
                          <a:cs typeface="Average"/>
                          <a:sym typeface="Average"/>
                        </a:rPr>
                        <a:t>-acc</a:t>
                      </a:r>
                      <a:r>
                        <a:rPr lang="zh-CN" sz="900">
                          <a:solidFill>
                            <a:schemeClr val="accent3"/>
                          </a:solidFill>
                          <a:latin typeface="Average"/>
                          <a:ea typeface="Average"/>
                          <a:cs typeface="Average"/>
                          <a:sym typeface="Average"/>
                        </a:rPr>
                        <a:t>𝐷=𝑝𝑟𝑖𝑣𝑖𝑙𝑒𝑔𝑒𝑑</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0</a:t>
                      </a:r>
                      <a:endParaRPr sz="18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lnSpc>
                          <a:spcPct val="115000"/>
                        </a:lnSpc>
                        <a:spcBef>
                          <a:spcPts val="1200"/>
                        </a:spcBef>
                        <a:spcAft>
                          <a:spcPts val="0"/>
                        </a:spcAft>
                        <a:buNone/>
                      </a:pPr>
                      <a:r>
                        <a:rPr lang="zh-CN" sz="1800">
                          <a:solidFill>
                            <a:schemeClr val="dk1"/>
                          </a:solidFill>
                          <a:latin typeface="Average"/>
                          <a:ea typeface="Average"/>
                          <a:cs typeface="Average"/>
                          <a:sym typeface="Average"/>
                        </a:rPr>
                        <a:t>Equal Opportunity Difference</a:t>
                      </a:r>
                      <a:endParaRPr sz="1800">
                        <a:solidFill>
                          <a:schemeClr val="accent3"/>
                        </a:solidFill>
                        <a:latin typeface="Average"/>
                        <a:ea typeface="Average"/>
                        <a:cs typeface="Average"/>
                        <a:sym typeface="Average"/>
                      </a:endParaRPr>
                    </a:p>
                    <a:p>
                      <a:pPr indent="0" lvl="0" marL="0" rtl="0" algn="l">
                        <a:spcBef>
                          <a:spcPts val="150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a difference between the true positive rate of privileged group and the true positive rate of unprivileged group</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lnSpc>
                          <a:spcPct val="115000"/>
                        </a:lnSpc>
                        <a:spcBef>
                          <a:spcPts val="0"/>
                        </a:spcBef>
                        <a:spcAft>
                          <a:spcPts val="0"/>
                        </a:spcAft>
                        <a:buNone/>
                      </a:pPr>
                      <a:r>
                        <a:rPr lang="zh-CN" sz="1800">
                          <a:solidFill>
                            <a:schemeClr val="accent3"/>
                          </a:solidFill>
                          <a:latin typeface="Average"/>
                          <a:ea typeface="Average"/>
                          <a:cs typeface="Average"/>
                          <a:sym typeface="Average"/>
                        </a:rPr>
                        <a:t>𝑇𝑃𝑅</a:t>
                      </a:r>
                      <a:r>
                        <a:rPr lang="zh-CN" sz="900">
                          <a:solidFill>
                            <a:schemeClr val="accent3"/>
                          </a:solidFill>
                          <a:latin typeface="Average"/>
                          <a:ea typeface="Average"/>
                          <a:cs typeface="Average"/>
                          <a:sym typeface="Average"/>
                        </a:rPr>
                        <a:t>𝐷=𝑝𝑟𝑖𝑣𝑖𝑙𝑒𝑔𝑒𝑑</a:t>
                      </a:r>
                      <a:endParaRPr sz="9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zh-CN" sz="1800">
                          <a:solidFill>
                            <a:schemeClr val="accent3"/>
                          </a:solidFill>
                          <a:latin typeface="Average"/>
                          <a:ea typeface="Average"/>
                          <a:cs typeface="Average"/>
                          <a:sym typeface="Average"/>
                        </a:rPr>
                        <a:t>−𝑇𝑃𝑅</a:t>
                      </a:r>
                      <a:r>
                        <a:rPr lang="zh-CN" sz="900">
                          <a:solidFill>
                            <a:schemeClr val="accent3"/>
                          </a:solidFill>
                          <a:latin typeface="Average"/>
                          <a:ea typeface="Average"/>
                          <a:cs typeface="Average"/>
                          <a:sym typeface="Average"/>
                        </a:rPr>
                        <a:t>𝐷=un𝑝𝑟𝑖𝑣𝑖𝑙𝑒𝑔𝑒𝑑</a:t>
                      </a:r>
                      <a:endParaRPr sz="9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0</a:t>
                      </a:r>
                      <a:endParaRPr sz="18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4"/>
          <p:cNvGraphicFramePr/>
          <p:nvPr/>
        </p:nvGraphicFramePr>
        <p:xfrm>
          <a:off x="306375" y="711975"/>
          <a:ext cx="3000000" cy="3000000"/>
        </p:xfrm>
        <a:graphic>
          <a:graphicData uri="http://schemas.openxmlformats.org/drawingml/2006/table">
            <a:tbl>
              <a:tblPr>
                <a:noFill/>
                <a:tableStyleId>{0E8F733E-20A4-45C3-9FAD-120956A8091E}</a:tableStyleId>
              </a:tblPr>
              <a:tblGrid>
                <a:gridCol w="2069750"/>
                <a:gridCol w="2708275"/>
                <a:gridCol w="2966375"/>
                <a:gridCol w="786850"/>
              </a:tblGrid>
              <a:tr h="688375">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Evaluation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zh-CN" sz="1800">
                          <a:solidFill>
                            <a:schemeClr val="accent3"/>
                          </a:solidFill>
                          <a:latin typeface="Average"/>
                          <a:ea typeface="Average"/>
                          <a:cs typeface="Average"/>
                          <a:sym typeface="Average"/>
                        </a:rPr>
                        <a:t>metrics</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Word Description</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Formula</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Ideal result</a:t>
                      </a:r>
                      <a:endParaRPr sz="1800">
                        <a:solidFill>
                          <a:schemeClr val="accent3"/>
                        </a:solidFill>
                        <a:latin typeface="Average"/>
                        <a:ea typeface="Average"/>
                        <a:cs typeface="Average"/>
                        <a:sym typeface="Average"/>
                      </a:endParaRPr>
                    </a:p>
                  </a:txBody>
                  <a:tcPr marT="91425" marB="91425" marR="91425" marL="91425"/>
                </a:tc>
              </a:tr>
              <a:tr h="1502125">
                <a:tc>
                  <a:txBody>
                    <a:bodyPr/>
                    <a:lstStyle/>
                    <a:p>
                      <a:pPr indent="0" lvl="0" marL="0" rtl="0" algn="l">
                        <a:lnSpc>
                          <a:spcPct val="115000"/>
                        </a:lnSpc>
                        <a:spcBef>
                          <a:spcPts val="1200"/>
                        </a:spcBef>
                        <a:spcAft>
                          <a:spcPts val="0"/>
                        </a:spcAft>
                        <a:buNone/>
                      </a:pPr>
                      <a:r>
                        <a:rPr lang="zh-CN" sz="1800">
                          <a:solidFill>
                            <a:schemeClr val="dk1"/>
                          </a:solidFill>
                          <a:latin typeface="Average"/>
                          <a:ea typeface="Average"/>
                          <a:cs typeface="Average"/>
                          <a:sym typeface="Average"/>
                        </a:rPr>
                        <a:t>Average Absolute Odds Difference</a:t>
                      </a:r>
                      <a:endParaRPr sz="1800">
                        <a:solidFill>
                          <a:schemeClr val="dk1"/>
                        </a:solidFill>
                        <a:latin typeface="Average"/>
                        <a:ea typeface="Average"/>
                        <a:cs typeface="Average"/>
                        <a:sym typeface="Average"/>
                      </a:endParaRPr>
                    </a:p>
                    <a:p>
                      <a:pPr indent="0" lvl="0" marL="0" rtl="0" algn="l">
                        <a:spcBef>
                          <a:spcPts val="150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using both false positive rate and true positive rate to calculate the bias</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marR="25400" rtl="0" algn="l">
                        <a:lnSpc>
                          <a:spcPct val="115000"/>
                        </a:lnSpc>
                        <a:spcBef>
                          <a:spcPts val="0"/>
                        </a:spcBef>
                        <a:spcAft>
                          <a:spcPts val="0"/>
                        </a:spcAft>
                        <a:buNone/>
                      </a:pPr>
                      <a:r>
                        <a:rPr lang="zh-CN" sz="1800">
                          <a:solidFill>
                            <a:schemeClr val="accent3"/>
                          </a:solidFill>
                          <a:latin typeface="Average"/>
                          <a:ea typeface="Average"/>
                          <a:cs typeface="Average"/>
                          <a:sym typeface="Average"/>
                        </a:rPr>
                        <a:t>1/2[|𝐹𝑃𝑅</a:t>
                      </a:r>
                      <a:r>
                        <a:rPr lang="zh-CN" sz="900">
                          <a:solidFill>
                            <a:schemeClr val="accent3"/>
                          </a:solidFill>
                          <a:latin typeface="Average"/>
                          <a:ea typeface="Average"/>
                          <a:cs typeface="Average"/>
                          <a:sym typeface="Average"/>
                        </a:rPr>
                        <a:t>𝐷=𝑝𝑟𝑖𝑣𝑖𝑙𝑒𝑔𝑒𝑑</a:t>
                      </a:r>
                      <a:r>
                        <a:rPr lang="zh-CN" sz="1800">
                          <a:solidFill>
                            <a:schemeClr val="accent3"/>
                          </a:solidFill>
                          <a:latin typeface="Average"/>
                          <a:ea typeface="Average"/>
                          <a:cs typeface="Average"/>
                          <a:sym typeface="Average"/>
                        </a:rPr>
                        <a:t>−𝐹𝑃𝑅</a:t>
                      </a:r>
                      <a:r>
                        <a:rPr lang="zh-CN" sz="900">
                          <a:solidFill>
                            <a:schemeClr val="accent3"/>
                          </a:solidFill>
                          <a:latin typeface="Average"/>
                          <a:ea typeface="Average"/>
                          <a:cs typeface="Average"/>
                          <a:sym typeface="Average"/>
                        </a:rPr>
                        <a:t>𝐷=un𝑝𝑟𝑖𝑣𝑖𝑙𝑒𝑔𝑒𝑑</a:t>
                      </a:r>
                      <a:r>
                        <a:rPr lang="zh-CN" sz="1800">
                          <a:solidFill>
                            <a:schemeClr val="accent3"/>
                          </a:solidFill>
                          <a:latin typeface="Average"/>
                          <a:ea typeface="Average"/>
                          <a:cs typeface="Average"/>
                          <a:sym typeface="Average"/>
                        </a:rPr>
                        <a:t>|+</a:t>
                      </a:r>
                      <a:endParaRPr sz="1800">
                        <a:solidFill>
                          <a:schemeClr val="accent3"/>
                        </a:solidFill>
                        <a:latin typeface="Average"/>
                        <a:ea typeface="Average"/>
                        <a:cs typeface="Average"/>
                        <a:sym typeface="Average"/>
                      </a:endParaRPr>
                    </a:p>
                    <a:p>
                      <a:pPr indent="0" lvl="0" marL="0" marR="25400" rtl="0" algn="l">
                        <a:lnSpc>
                          <a:spcPct val="115000"/>
                        </a:lnSpc>
                        <a:spcBef>
                          <a:spcPts val="0"/>
                        </a:spcBef>
                        <a:spcAft>
                          <a:spcPts val="0"/>
                        </a:spcAft>
                        <a:buNone/>
                      </a:pPr>
                      <a:r>
                        <a:rPr lang="zh-CN" sz="1800">
                          <a:solidFill>
                            <a:schemeClr val="accent3"/>
                          </a:solidFill>
                          <a:latin typeface="Average"/>
                          <a:ea typeface="Average"/>
                          <a:cs typeface="Average"/>
                          <a:sym typeface="Average"/>
                        </a:rPr>
                        <a:t>|𝑇𝑃𝑅</a:t>
                      </a:r>
                      <a:r>
                        <a:rPr lang="zh-CN" sz="900">
                          <a:solidFill>
                            <a:schemeClr val="accent3"/>
                          </a:solidFill>
                          <a:latin typeface="Average"/>
                          <a:ea typeface="Average"/>
                          <a:cs typeface="Average"/>
                          <a:sym typeface="Average"/>
                        </a:rPr>
                        <a:t>𝐷=𝑝𝑟𝑖𝑣𝑖𝑙𝑒𝑔𝑒𝑑</a:t>
                      </a:r>
                      <a:r>
                        <a:rPr lang="zh-CN" sz="1800">
                          <a:solidFill>
                            <a:schemeClr val="accent3"/>
                          </a:solidFill>
                          <a:latin typeface="Average"/>
                          <a:ea typeface="Average"/>
                          <a:cs typeface="Average"/>
                          <a:sym typeface="Average"/>
                        </a:rPr>
                        <a:t>−𝑇𝑃𝑅</a:t>
                      </a:r>
                      <a:r>
                        <a:rPr lang="zh-CN" sz="900">
                          <a:solidFill>
                            <a:schemeClr val="accent3"/>
                          </a:solidFill>
                          <a:latin typeface="Average"/>
                          <a:ea typeface="Average"/>
                          <a:cs typeface="Average"/>
                          <a:sym typeface="Average"/>
                        </a:rPr>
                        <a:t>𝐷=un𝑝𝑟𝑖𝑣𝑖𝑙𝑒𝑔𝑒𝑑</a:t>
                      </a:r>
                      <a:r>
                        <a:rPr lang="zh-CN" sz="1800">
                          <a:solidFill>
                            <a:schemeClr val="accent3"/>
                          </a:solidFill>
                          <a:latin typeface="Average"/>
                          <a:ea typeface="Average"/>
                          <a:cs typeface="Average"/>
                          <a:sym typeface="Average"/>
                        </a:rPr>
                        <a:t>|]</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0</a:t>
                      </a:r>
                      <a:endParaRPr sz="18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lnSpc>
                          <a:spcPct val="115000"/>
                        </a:lnSpc>
                        <a:spcBef>
                          <a:spcPts val="1200"/>
                        </a:spcBef>
                        <a:spcAft>
                          <a:spcPts val="1500"/>
                        </a:spcAft>
                        <a:buNone/>
                      </a:pPr>
                      <a:r>
                        <a:rPr lang="zh-CN" sz="1800">
                          <a:solidFill>
                            <a:schemeClr val="dk1"/>
                          </a:solidFill>
                          <a:latin typeface="Average"/>
                          <a:ea typeface="Average"/>
                          <a:cs typeface="Average"/>
                          <a:sym typeface="Average"/>
                        </a:rPr>
                        <a:t>Disparate Impact</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Like Statistical Parity, but we use the ratio of both conditional probabities given a random individual drawn from privileged or unprivileged group with a label of 1</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marR="25400" rtl="0" algn="l">
                        <a:lnSpc>
                          <a:spcPct val="115000"/>
                        </a:lnSpc>
                        <a:spcBef>
                          <a:spcPts val="0"/>
                        </a:spcBef>
                        <a:spcAft>
                          <a:spcPts val="0"/>
                        </a:spcAft>
                        <a:buNone/>
                      </a:pPr>
                      <a:r>
                        <a:rPr lang="zh-CN" sz="1800">
                          <a:solidFill>
                            <a:schemeClr val="accent3"/>
                          </a:solidFill>
                          <a:latin typeface="Average"/>
                          <a:ea typeface="Average"/>
                          <a:cs typeface="Average"/>
                          <a:sym typeface="Average"/>
                        </a:rPr>
                        <a:t>𝑃𝑟(𝑌=1|𝐷=𝑝𝑟𝑖𝑣𝑖𝑙𝑒𝑔𝑒𝑑)/𝑃𝑟(𝑌=1|𝐷=un𝑝𝑟𝑖𝑣𝑖𝑙𝑒𝑔𝑒𝑑)</a:t>
                      </a:r>
                      <a:endParaRPr sz="1800">
                        <a:solidFill>
                          <a:schemeClr val="accent3"/>
                        </a:solidFill>
                        <a:latin typeface="Average"/>
                        <a:ea typeface="Average"/>
                        <a:cs typeface="Average"/>
                        <a:sym typeface="Average"/>
                      </a:endParaRPr>
                    </a:p>
                    <a:p>
                      <a:pPr indent="0" lvl="0" marL="0" marR="25400" rtl="0" algn="l">
                        <a:lnSpc>
                          <a:spcPct val="115000"/>
                        </a:lnSpc>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zh-CN" sz="1800">
                          <a:solidFill>
                            <a:schemeClr val="accent3"/>
                          </a:solidFill>
                          <a:latin typeface="Average"/>
                          <a:ea typeface="Average"/>
                          <a:cs typeface="Average"/>
                          <a:sym typeface="Average"/>
                        </a:rPr>
                        <a:t>1</a:t>
                      </a:r>
                      <a:endParaRPr sz="1800">
                        <a:solidFill>
                          <a:schemeClr val="accent3"/>
                        </a:solidFill>
                        <a:latin typeface="Average"/>
                        <a:ea typeface="Average"/>
                        <a:cs typeface="Average"/>
                        <a:sym typeface="Average"/>
                      </a:endParaRPr>
                    </a:p>
                  </a:txBody>
                  <a:tcPr marT="91425" marB="91425" marR="91425" marL="91425"/>
                </a:tc>
              </a:tr>
            </a:tbl>
          </a:graphicData>
        </a:graphic>
      </p:graphicFrame>
      <p:sp>
        <p:nvSpPr>
          <p:cNvPr id="151" name="Google Shape;151;p24"/>
          <p:cNvSpPr txBox="1"/>
          <p:nvPr>
            <p:ph type="title"/>
          </p:nvPr>
        </p:nvSpPr>
        <p:spPr>
          <a:xfrm>
            <a:off x="311700" y="8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metrics(cont.)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 Evaluation of LFR on Test data</a:t>
            </a:r>
            <a:endParaRPr/>
          </a:p>
        </p:txBody>
      </p:sp>
      <p:pic>
        <p:nvPicPr>
          <p:cNvPr id="157" name="Google Shape;157;p25"/>
          <p:cNvPicPr preferRelativeResize="0"/>
          <p:nvPr/>
        </p:nvPicPr>
        <p:blipFill>
          <a:blip r:embed="rId3">
            <a:alphaModFix/>
          </a:blip>
          <a:stretch>
            <a:fillRect/>
          </a:stretch>
        </p:blipFill>
        <p:spPr>
          <a:xfrm>
            <a:off x="1654700" y="1074375"/>
            <a:ext cx="5834598" cy="380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 Evaluation of LFR on Test data (cont.)</a:t>
            </a:r>
            <a:endParaRPr/>
          </a:p>
        </p:txBody>
      </p:sp>
      <p:pic>
        <p:nvPicPr>
          <p:cNvPr id="163" name="Google Shape;163;p26"/>
          <p:cNvPicPr preferRelativeResize="0"/>
          <p:nvPr/>
        </p:nvPicPr>
        <p:blipFill>
          <a:blip r:embed="rId3">
            <a:alphaModFix/>
          </a:blip>
          <a:stretch>
            <a:fillRect/>
          </a:stretch>
        </p:blipFill>
        <p:spPr>
          <a:xfrm>
            <a:off x="784375" y="1017727"/>
            <a:ext cx="7575255" cy="3979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 Evaluation of PR on Test data</a:t>
            </a:r>
            <a:endParaRPr/>
          </a:p>
        </p:txBody>
      </p:sp>
      <p:pic>
        <p:nvPicPr>
          <p:cNvPr id="169" name="Google Shape;169;p27"/>
          <p:cNvPicPr preferRelativeResize="0"/>
          <p:nvPr/>
        </p:nvPicPr>
        <p:blipFill>
          <a:blip r:embed="rId3">
            <a:alphaModFix/>
          </a:blip>
          <a:stretch>
            <a:fillRect/>
          </a:stretch>
        </p:blipFill>
        <p:spPr>
          <a:xfrm>
            <a:off x="1545163" y="1087625"/>
            <a:ext cx="6053673" cy="395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 Evaluation of PR on Test data (cont.)</a:t>
            </a:r>
            <a:endParaRPr/>
          </a:p>
          <a:p>
            <a:pPr indent="0" lvl="0" marL="0" rtl="0" algn="l">
              <a:spcBef>
                <a:spcPts val="0"/>
              </a:spcBef>
              <a:spcAft>
                <a:spcPts val="0"/>
              </a:spcAft>
              <a:buNone/>
            </a:pPr>
            <a:r>
              <a:t/>
            </a:r>
            <a:endParaRPr/>
          </a:p>
        </p:txBody>
      </p:sp>
      <p:pic>
        <p:nvPicPr>
          <p:cNvPr id="175" name="Google Shape;175;p28"/>
          <p:cNvPicPr preferRelativeResize="0"/>
          <p:nvPr/>
        </p:nvPicPr>
        <p:blipFill>
          <a:blip r:embed="rId3">
            <a:alphaModFix/>
          </a:blip>
          <a:stretch>
            <a:fillRect/>
          </a:stretch>
        </p:blipFill>
        <p:spPr>
          <a:xfrm>
            <a:off x="758836" y="1017725"/>
            <a:ext cx="7626327" cy="4021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Comparison &amp; Conclusion</a:t>
            </a:r>
            <a:endParaRPr/>
          </a:p>
        </p:txBody>
      </p:sp>
      <p:sp>
        <p:nvSpPr>
          <p:cNvPr id="181" name="Google Shape;181;p29"/>
          <p:cNvSpPr txBox="1"/>
          <p:nvPr>
            <p:ph idx="1" type="body"/>
          </p:nvPr>
        </p:nvSpPr>
        <p:spPr>
          <a:xfrm>
            <a:off x="311700" y="2876550"/>
            <a:ext cx="8520600" cy="199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Char char="●"/>
            </a:pPr>
            <a:r>
              <a:rPr lang="zh-CN">
                <a:solidFill>
                  <a:srgbClr val="F3F3F3"/>
                </a:solidFill>
              </a:rPr>
              <a:t>PR (A5)</a:t>
            </a:r>
            <a:r>
              <a:rPr lang="zh-CN">
                <a:solidFill>
                  <a:srgbClr val="F3F3F3"/>
                </a:solidFill>
              </a:rPr>
              <a:t> model</a:t>
            </a:r>
            <a:r>
              <a:rPr lang="zh-CN">
                <a:solidFill>
                  <a:srgbClr val="F3F3F3"/>
                </a:solidFill>
              </a:rPr>
              <a:t> demonstrated better performance in trade-off between accuracy and bias than LFR</a:t>
            </a:r>
            <a:r>
              <a:rPr lang="zh-CN">
                <a:solidFill>
                  <a:srgbClr val="F3F3F3"/>
                </a:solidFill>
              </a:rPr>
              <a:t> (A1)</a:t>
            </a:r>
            <a:r>
              <a:rPr lang="zh-CN">
                <a:solidFill>
                  <a:srgbClr val="F3F3F3"/>
                </a:solidFill>
              </a:rPr>
              <a:t> model. </a:t>
            </a:r>
            <a:endParaRPr>
              <a:solidFill>
                <a:srgbClr val="F3F3F3"/>
              </a:solidFill>
            </a:endParaRPr>
          </a:p>
          <a:p>
            <a:pPr indent="-342900" lvl="0" marL="457200" rtl="0" algn="l">
              <a:spcBef>
                <a:spcPts val="0"/>
              </a:spcBef>
              <a:spcAft>
                <a:spcPts val="0"/>
              </a:spcAft>
              <a:buClr>
                <a:srgbClr val="F3F3F3"/>
              </a:buClr>
              <a:buSzPts val="1800"/>
              <a:buChar char="●"/>
            </a:pPr>
            <a:r>
              <a:rPr lang="zh-CN">
                <a:solidFill>
                  <a:srgbClr val="F3F3F3"/>
                </a:solidFill>
              </a:rPr>
              <a:t>PR method is inferior to LFR in equal opportunity difference and average absolute odds difference.</a:t>
            </a:r>
            <a:endParaRPr>
              <a:solidFill>
                <a:srgbClr val="F3F3F3"/>
              </a:solidFill>
            </a:endParaRPr>
          </a:p>
        </p:txBody>
      </p:sp>
      <p:pic>
        <p:nvPicPr>
          <p:cNvPr id="182" name="Google Shape;182;p29"/>
          <p:cNvPicPr preferRelativeResize="0"/>
          <p:nvPr/>
        </p:nvPicPr>
        <p:blipFill>
          <a:blip r:embed="rId3">
            <a:alphaModFix/>
          </a:blip>
          <a:stretch>
            <a:fillRect/>
          </a:stretch>
        </p:blipFill>
        <p:spPr>
          <a:xfrm>
            <a:off x="1495937" y="1003275"/>
            <a:ext cx="6152124" cy="174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Background</a:t>
            </a:r>
            <a:endParaRPr/>
          </a:p>
        </p:txBody>
      </p:sp>
      <p:sp>
        <p:nvSpPr>
          <p:cNvPr id="66" name="Google Shape;66;p14"/>
          <p:cNvSpPr txBox="1"/>
          <p:nvPr>
            <p:ph idx="1" type="body"/>
          </p:nvPr>
        </p:nvSpPr>
        <p:spPr>
          <a:xfrm>
            <a:off x="5673925" y="1208925"/>
            <a:ext cx="33432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zh-CN">
                <a:solidFill>
                  <a:srgbClr val="F3F3F3"/>
                </a:solidFill>
              </a:rPr>
              <a:t>The aim of a fairness algorithm is to avoid the outcome decisions are being made unfairly to certain groups or individuals</a:t>
            </a:r>
            <a:r>
              <a:rPr lang="zh-CN">
                <a:solidFill>
                  <a:srgbClr val="F3F3F3"/>
                </a:solidFill>
              </a:rPr>
              <a:t>.</a:t>
            </a:r>
            <a:endParaRPr>
              <a:solidFill>
                <a:srgbClr val="F3F3F3"/>
              </a:solidFill>
            </a:endParaRPr>
          </a:p>
        </p:txBody>
      </p:sp>
      <p:pic>
        <p:nvPicPr>
          <p:cNvPr id="67" name="Google Shape;67;p14"/>
          <p:cNvPicPr preferRelativeResize="0"/>
          <p:nvPr/>
        </p:nvPicPr>
        <p:blipFill>
          <a:blip r:embed="rId3">
            <a:alphaModFix/>
          </a:blip>
          <a:stretch>
            <a:fillRect/>
          </a:stretch>
        </p:blipFill>
        <p:spPr>
          <a:xfrm>
            <a:off x="151575" y="1059162"/>
            <a:ext cx="5285225" cy="3715924"/>
          </a:xfrm>
          <a:prstGeom prst="rect">
            <a:avLst/>
          </a:prstGeom>
          <a:noFill/>
          <a:ln>
            <a:noFill/>
          </a:ln>
        </p:spPr>
      </p:pic>
      <p:sp>
        <p:nvSpPr>
          <p:cNvPr id="68" name="Google Shape;68;p14"/>
          <p:cNvSpPr txBox="1"/>
          <p:nvPr/>
        </p:nvSpPr>
        <p:spPr>
          <a:xfrm>
            <a:off x="311700" y="4775075"/>
            <a:ext cx="845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chemeClr val="dk1"/>
                </a:solidFill>
                <a:latin typeface="Oswald"/>
                <a:ea typeface="Oswald"/>
                <a:cs typeface="Oswald"/>
                <a:sym typeface="Oswald"/>
              </a:rPr>
              <a:t>Graph generated from https://www.hrzone.com/perform/people/thats-not-fair-when-individual-deals-challenge-the-fairness-in-teams</a:t>
            </a:r>
            <a:endParaRPr b="1" sz="10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Where can we intervene in the p</a:t>
            </a:r>
            <a:r>
              <a:rPr lang="zh-CN"/>
              <a:t>ipeline</a:t>
            </a:r>
            <a:r>
              <a:rPr lang="zh-CN"/>
              <a:t>?</a:t>
            </a:r>
            <a:endParaRPr/>
          </a:p>
        </p:txBody>
      </p:sp>
      <p:pic>
        <p:nvPicPr>
          <p:cNvPr id="74" name="Google Shape;74;p15"/>
          <p:cNvPicPr preferRelativeResize="0"/>
          <p:nvPr/>
        </p:nvPicPr>
        <p:blipFill>
          <a:blip r:embed="rId3">
            <a:alphaModFix/>
          </a:blip>
          <a:stretch>
            <a:fillRect/>
          </a:stretch>
        </p:blipFill>
        <p:spPr>
          <a:xfrm>
            <a:off x="619125" y="1017725"/>
            <a:ext cx="7905750" cy="325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Algorithm 1: </a:t>
            </a:r>
            <a:r>
              <a:rPr lang="zh-CN"/>
              <a:t>Learning Fair Representations</a:t>
            </a:r>
            <a:r>
              <a:rPr baseline="30000" lang="zh-CN"/>
              <a:t>1</a:t>
            </a:r>
            <a:endParaRPr baseline="30000"/>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Char char="●"/>
            </a:pPr>
            <a:r>
              <a:rPr lang="zh-CN">
                <a:solidFill>
                  <a:srgbClr val="F3F3F3"/>
                </a:solidFill>
              </a:rPr>
              <a:t>A learning algorithm for fair classification that achieves both </a:t>
            </a:r>
            <a:endParaRPr>
              <a:solidFill>
                <a:srgbClr val="F3F3F3"/>
              </a:solidFill>
            </a:endParaRPr>
          </a:p>
          <a:p>
            <a:pPr indent="-317500" lvl="1" marL="914400" rtl="0" algn="l">
              <a:spcBef>
                <a:spcPts val="0"/>
              </a:spcBef>
              <a:spcAft>
                <a:spcPts val="0"/>
              </a:spcAft>
              <a:buClr>
                <a:srgbClr val="F3F3F3"/>
              </a:buClr>
              <a:buSzPts val="1400"/>
              <a:buChar char="○"/>
            </a:pPr>
            <a:r>
              <a:rPr b="1" lang="zh-CN">
                <a:solidFill>
                  <a:srgbClr val="F3F3F3"/>
                </a:solidFill>
              </a:rPr>
              <a:t>G</a:t>
            </a:r>
            <a:r>
              <a:rPr b="1" lang="zh-CN">
                <a:solidFill>
                  <a:srgbClr val="F3F3F3"/>
                </a:solidFill>
              </a:rPr>
              <a:t>roup fairness: </a:t>
            </a:r>
            <a:r>
              <a:rPr lang="zh-CN">
                <a:solidFill>
                  <a:srgbClr val="F3F3F3"/>
                </a:solidFill>
              </a:rPr>
              <a:t>the proportion of members in a protected group receiving positive classification is identical to the proportion in the population as a whole, and </a:t>
            </a:r>
            <a:endParaRPr>
              <a:solidFill>
                <a:srgbClr val="F3F3F3"/>
              </a:solidFill>
            </a:endParaRPr>
          </a:p>
          <a:p>
            <a:pPr indent="-317500" lvl="1" marL="914400" rtl="0" algn="l">
              <a:spcBef>
                <a:spcPts val="0"/>
              </a:spcBef>
              <a:spcAft>
                <a:spcPts val="0"/>
              </a:spcAft>
              <a:buClr>
                <a:srgbClr val="F3F3F3"/>
              </a:buClr>
              <a:buSzPts val="1400"/>
              <a:buChar char="○"/>
            </a:pPr>
            <a:r>
              <a:rPr b="1" lang="zh-CN">
                <a:solidFill>
                  <a:srgbClr val="F3F3F3"/>
                </a:solidFill>
              </a:rPr>
              <a:t>I</a:t>
            </a:r>
            <a:r>
              <a:rPr b="1" lang="zh-CN">
                <a:solidFill>
                  <a:srgbClr val="F3F3F3"/>
                </a:solidFill>
              </a:rPr>
              <a:t>ndividual fairness</a:t>
            </a:r>
            <a:r>
              <a:rPr lang="zh-CN">
                <a:solidFill>
                  <a:srgbClr val="F3F3F3"/>
                </a:solidFill>
              </a:rPr>
              <a:t>: </a:t>
            </a:r>
            <a:r>
              <a:rPr lang="zh-CN">
                <a:solidFill>
                  <a:srgbClr val="F3F3F3"/>
                </a:solidFill>
              </a:rPr>
              <a:t>similar individuals should be treated similarly </a:t>
            </a:r>
            <a:endParaRPr>
              <a:solidFill>
                <a:srgbClr val="F3F3F3"/>
              </a:solidFill>
            </a:endParaRPr>
          </a:p>
          <a:p>
            <a:pPr indent="-342900" lvl="0" marL="457200" rtl="0" algn="l">
              <a:spcBef>
                <a:spcPts val="0"/>
              </a:spcBef>
              <a:spcAft>
                <a:spcPts val="0"/>
              </a:spcAft>
              <a:buClr>
                <a:srgbClr val="F3F3F3"/>
              </a:buClr>
              <a:buSzPts val="1800"/>
              <a:buChar char="●"/>
            </a:pPr>
            <a:r>
              <a:rPr lang="zh-CN">
                <a:solidFill>
                  <a:srgbClr val="F3F3F3"/>
                </a:solidFill>
              </a:rPr>
              <a:t>Learning fair representations is a pre-processing technique that finds a latent representation which encodes the data well but obfuscates information about protected attributes</a:t>
            </a:r>
            <a:r>
              <a:rPr lang="zh-CN">
                <a:solidFill>
                  <a:srgbClr val="F3F3F3"/>
                </a:solidFill>
              </a:rPr>
              <a:t> </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Maintain the content necessary for a particular task while filtering away sensitive attributes</a:t>
            </a:r>
            <a:endParaRPr>
              <a:solidFill>
                <a:srgbClr val="F3F3F3"/>
              </a:solidFill>
            </a:endParaRPr>
          </a:p>
        </p:txBody>
      </p:sp>
      <p:sp>
        <p:nvSpPr>
          <p:cNvPr id="81" name="Google Shape;81;p16"/>
          <p:cNvSpPr txBox="1"/>
          <p:nvPr/>
        </p:nvSpPr>
        <p:spPr>
          <a:xfrm>
            <a:off x="311700" y="4601850"/>
            <a:ext cx="845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chemeClr val="dk1"/>
                </a:solidFill>
                <a:latin typeface="Oswald"/>
                <a:ea typeface="Oswald"/>
                <a:cs typeface="Oswald"/>
                <a:sym typeface="Oswald"/>
              </a:rPr>
              <a:t>1: Zemel, R., Wu, Y., Swersky, K., Pitassi, T. &amp;amp; Dwork, C.. (2013). Learning Fair Representations. Proceedings of the 30th International Conference on Machine Learning, in Proceedings of Machine Learning Research 28(3):325-333 Available from https://proceedings.mlr.press/v28/zemel13.html.</a:t>
            </a:r>
            <a:endParaRPr b="1" sz="100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a:t>
            </a:r>
            <a:r>
              <a:rPr lang="zh-CN"/>
              <a:t>lgorithm 1: Learning Fair Representations (cont.)</a:t>
            </a:r>
            <a:endParaRPr/>
          </a:p>
        </p:txBody>
      </p:sp>
      <p:sp>
        <p:nvSpPr>
          <p:cNvPr id="87" name="Google Shape;87;p17"/>
          <p:cNvSpPr txBox="1"/>
          <p:nvPr>
            <p:ph idx="2" type="body"/>
          </p:nvPr>
        </p:nvSpPr>
        <p:spPr>
          <a:xfrm>
            <a:off x="3743700" y="1017725"/>
            <a:ext cx="508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rgbClr val="F3F3F3"/>
                </a:solidFill>
              </a:rPr>
              <a:t>Statistical Parity:</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rPr lang="zh-CN">
                <a:solidFill>
                  <a:srgbClr val="F3F3F3"/>
                </a:solidFill>
              </a:rPr>
              <a:t>Representation as mixture of prototypes:</a:t>
            </a:r>
            <a:endParaRPr>
              <a:solidFill>
                <a:srgbClr val="F3F3F3"/>
              </a:solidFill>
            </a:endParaRPr>
          </a:p>
          <a:p>
            <a:pPr indent="0" lvl="0" marL="0" rtl="0" algn="l">
              <a:spcBef>
                <a:spcPts val="1200"/>
              </a:spcBef>
              <a:spcAft>
                <a:spcPts val="0"/>
              </a:spcAft>
              <a:buNone/>
            </a:pPr>
            <a:r>
              <a:t/>
            </a:r>
            <a:endParaRPr sz="2500">
              <a:solidFill>
                <a:srgbClr val="F3F3F3"/>
              </a:solidFill>
            </a:endParaRPr>
          </a:p>
          <a:p>
            <a:pPr indent="0" lvl="0" marL="0" rtl="0" algn="l">
              <a:spcBef>
                <a:spcPts val="1200"/>
              </a:spcBef>
              <a:spcAft>
                <a:spcPts val="0"/>
              </a:spcAft>
              <a:buNone/>
            </a:pPr>
            <a:r>
              <a:rPr lang="zh-CN">
                <a:solidFill>
                  <a:srgbClr val="F3F3F3"/>
                </a:solidFill>
              </a:rPr>
              <a:t>Learning goals:</a:t>
            </a:r>
            <a:endParaRPr>
              <a:solidFill>
                <a:srgbClr val="F3F3F3"/>
              </a:solidFill>
            </a:endParaRPr>
          </a:p>
          <a:p>
            <a:pPr indent="0" lvl="0" marL="0" rtl="0" algn="l">
              <a:spcBef>
                <a:spcPts val="1200"/>
              </a:spcBef>
              <a:spcAft>
                <a:spcPts val="1200"/>
              </a:spcAft>
              <a:buNone/>
            </a:pPr>
            <a:r>
              <a:t/>
            </a:r>
            <a:endParaRPr>
              <a:solidFill>
                <a:srgbClr val="F3F3F3"/>
              </a:solidFill>
            </a:endParaRPr>
          </a:p>
        </p:txBody>
      </p:sp>
      <p:pic>
        <p:nvPicPr>
          <p:cNvPr id="88" name="Google Shape;88;p17"/>
          <p:cNvPicPr preferRelativeResize="0"/>
          <p:nvPr/>
        </p:nvPicPr>
        <p:blipFill>
          <a:blip r:embed="rId3">
            <a:alphaModFix/>
          </a:blip>
          <a:stretch>
            <a:fillRect/>
          </a:stretch>
        </p:blipFill>
        <p:spPr>
          <a:xfrm>
            <a:off x="525650" y="1017725"/>
            <a:ext cx="2746150" cy="4022450"/>
          </a:xfrm>
          <a:prstGeom prst="rect">
            <a:avLst/>
          </a:prstGeom>
          <a:noFill/>
          <a:ln>
            <a:noFill/>
          </a:ln>
        </p:spPr>
      </p:pic>
      <p:pic>
        <p:nvPicPr>
          <p:cNvPr id="89" name="Google Shape;89;p17"/>
          <p:cNvPicPr preferRelativeResize="0"/>
          <p:nvPr/>
        </p:nvPicPr>
        <p:blipFill>
          <a:blip r:embed="rId4">
            <a:alphaModFix/>
          </a:blip>
          <a:stretch>
            <a:fillRect/>
          </a:stretch>
        </p:blipFill>
        <p:spPr>
          <a:xfrm>
            <a:off x="3947900" y="1396425"/>
            <a:ext cx="4055100" cy="400950"/>
          </a:xfrm>
          <a:prstGeom prst="rect">
            <a:avLst/>
          </a:prstGeom>
          <a:noFill/>
          <a:ln>
            <a:noFill/>
          </a:ln>
        </p:spPr>
      </p:pic>
      <p:pic>
        <p:nvPicPr>
          <p:cNvPr id="90" name="Google Shape;90;p17"/>
          <p:cNvPicPr preferRelativeResize="0"/>
          <p:nvPr/>
        </p:nvPicPr>
        <p:blipFill>
          <a:blip r:embed="rId5">
            <a:alphaModFix/>
          </a:blip>
          <a:stretch>
            <a:fillRect/>
          </a:stretch>
        </p:blipFill>
        <p:spPr>
          <a:xfrm>
            <a:off x="3947900" y="2176063"/>
            <a:ext cx="4055100" cy="643223"/>
          </a:xfrm>
          <a:prstGeom prst="rect">
            <a:avLst/>
          </a:prstGeom>
          <a:noFill/>
          <a:ln>
            <a:noFill/>
          </a:ln>
        </p:spPr>
      </p:pic>
      <p:pic>
        <p:nvPicPr>
          <p:cNvPr id="91" name="Google Shape;91;p17"/>
          <p:cNvPicPr preferRelativeResize="0"/>
          <p:nvPr/>
        </p:nvPicPr>
        <p:blipFill>
          <a:blip r:embed="rId6">
            <a:alphaModFix/>
          </a:blip>
          <a:stretch>
            <a:fillRect/>
          </a:stretch>
        </p:blipFill>
        <p:spPr>
          <a:xfrm>
            <a:off x="3947899" y="3221749"/>
            <a:ext cx="3817376" cy="17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a:t>
            </a:r>
            <a:r>
              <a:rPr lang="zh-CN"/>
              <a:t>lgorithm 1: Learning Fair Representations (cont.)</a:t>
            </a:r>
            <a:endParaRPr/>
          </a:p>
        </p:txBody>
      </p:sp>
      <p:sp>
        <p:nvSpPr>
          <p:cNvPr id="97" name="Google Shape;97;p18"/>
          <p:cNvSpPr txBox="1"/>
          <p:nvPr>
            <p:ph idx="1" type="body"/>
          </p:nvPr>
        </p:nvSpPr>
        <p:spPr>
          <a:xfrm>
            <a:off x="311700" y="1152475"/>
            <a:ext cx="8520600" cy="368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solidFill>
                  <a:srgbClr val="F3F3F3"/>
                </a:solidFill>
              </a:rPr>
              <a:t>Objective Function: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1200"/>
              </a:spcAft>
              <a:buNone/>
            </a:pPr>
            <a:r>
              <a:rPr lang="zh-CN">
                <a:solidFill>
                  <a:srgbClr val="F3F3F3"/>
                </a:solidFill>
              </a:rPr>
              <a:t>Minimize </a:t>
            </a:r>
            <a:endParaRPr>
              <a:solidFill>
                <a:srgbClr val="F3F3F3"/>
              </a:solidFill>
            </a:endParaRPr>
          </a:p>
        </p:txBody>
      </p:sp>
      <p:pic>
        <p:nvPicPr>
          <p:cNvPr id="98" name="Google Shape;98;p18"/>
          <p:cNvPicPr preferRelativeResize="0"/>
          <p:nvPr/>
        </p:nvPicPr>
        <p:blipFill>
          <a:blip r:embed="rId3">
            <a:alphaModFix/>
          </a:blip>
          <a:stretch>
            <a:fillRect/>
          </a:stretch>
        </p:blipFill>
        <p:spPr>
          <a:xfrm>
            <a:off x="2576275" y="1223350"/>
            <a:ext cx="3185900" cy="311675"/>
          </a:xfrm>
          <a:prstGeom prst="rect">
            <a:avLst/>
          </a:prstGeom>
          <a:noFill/>
          <a:ln>
            <a:noFill/>
          </a:ln>
        </p:spPr>
      </p:pic>
      <p:pic>
        <p:nvPicPr>
          <p:cNvPr id="99" name="Google Shape;99;p18"/>
          <p:cNvPicPr preferRelativeResize="0"/>
          <p:nvPr/>
        </p:nvPicPr>
        <p:blipFill>
          <a:blip r:embed="rId4">
            <a:alphaModFix/>
          </a:blip>
          <a:stretch>
            <a:fillRect/>
          </a:stretch>
        </p:blipFill>
        <p:spPr>
          <a:xfrm>
            <a:off x="517000" y="1740650"/>
            <a:ext cx="2487875" cy="518950"/>
          </a:xfrm>
          <a:prstGeom prst="rect">
            <a:avLst/>
          </a:prstGeom>
          <a:noFill/>
          <a:ln>
            <a:noFill/>
          </a:ln>
        </p:spPr>
      </p:pic>
      <p:pic>
        <p:nvPicPr>
          <p:cNvPr id="100" name="Google Shape;100;p18"/>
          <p:cNvPicPr preferRelativeResize="0"/>
          <p:nvPr/>
        </p:nvPicPr>
        <p:blipFill>
          <a:blip r:embed="rId5">
            <a:alphaModFix/>
          </a:blip>
          <a:stretch>
            <a:fillRect/>
          </a:stretch>
        </p:blipFill>
        <p:spPr>
          <a:xfrm>
            <a:off x="517000" y="2343225"/>
            <a:ext cx="2612144" cy="311675"/>
          </a:xfrm>
          <a:prstGeom prst="rect">
            <a:avLst/>
          </a:prstGeom>
          <a:noFill/>
          <a:ln>
            <a:noFill/>
          </a:ln>
        </p:spPr>
      </p:pic>
      <p:pic>
        <p:nvPicPr>
          <p:cNvPr id="101" name="Google Shape;101;p18"/>
          <p:cNvPicPr preferRelativeResize="0"/>
          <p:nvPr/>
        </p:nvPicPr>
        <p:blipFill>
          <a:blip r:embed="rId6">
            <a:alphaModFix/>
          </a:blip>
          <a:stretch>
            <a:fillRect/>
          </a:stretch>
        </p:blipFill>
        <p:spPr>
          <a:xfrm>
            <a:off x="517000" y="2738525"/>
            <a:ext cx="3428225" cy="518950"/>
          </a:xfrm>
          <a:prstGeom prst="rect">
            <a:avLst/>
          </a:prstGeom>
          <a:noFill/>
          <a:ln>
            <a:noFill/>
          </a:ln>
        </p:spPr>
      </p:pic>
      <p:pic>
        <p:nvPicPr>
          <p:cNvPr id="102" name="Google Shape;102;p18"/>
          <p:cNvPicPr preferRelativeResize="0"/>
          <p:nvPr/>
        </p:nvPicPr>
        <p:blipFill>
          <a:blip r:embed="rId7">
            <a:alphaModFix/>
          </a:blip>
          <a:stretch>
            <a:fillRect/>
          </a:stretch>
        </p:blipFill>
        <p:spPr>
          <a:xfrm>
            <a:off x="5043825" y="1672025"/>
            <a:ext cx="2612150" cy="620789"/>
          </a:xfrm>
          <a:prstGeom prst="rect">
            <a:avLst/>
          </a:prstGeom>
          <a:noFill/>
          <a:ln>
            <a:noFill/>
          </a:ln>
        </p:spPr>
      </p:pic>
      <p:pic>
        <p:nvPicPr>
          <p:cNvPr id="103" name="Google Shape;103;p18"/>
          <p:cNvPicPr preferRelativeResize="0"/>
          <p:nvPr/>
        </p:nvPicPr>
        <p:blipFill>
          <a:blip r:embed="rId8">
            <a:alphaModFix/>
          </a:blip>
          <a:stretch>
            <a:fillRect/>
          </a:stretch>
        </p:blipFill>
        <p:spPr>
          <a:xfrm>
            <a:off x="5036999" y="2429825"/>
            <a:ext cx="2625816" cy="620800"/>
          </a:xfrm>
          <a:prstGeom prst="rect">
            <a:avLst/>
          </a:prstGeom>
          <a:noFill/>
          <a:ln>
            <a:noFill/>
          </a:ln>
        </p:spPr>
      </p:pic>
      <p:pic>
        <p:nvPicPr>
          <p:cNvPr id="104" name="Google Shape;104;p18"/>
          <p:cNvPicPr preferRelativeResize="0"/>
          <p:nvPr/>
        </p:nvPicPr>
        <p:blipFill>
          <a:blip r:embed="rId9">
            <a:alphaModFix/>
          </a:blip>
          <a:stretch>
            <a:fillRect/>
          </a:stretch>
        </p:blipFill>
        <p:spPr>
          <a:xfrm>
            <a:off x="3945224" y="3523124"/>
            <a:ext cx="2625825" cy="573063"/>
          </a:xfrm>
          <a:prstGeom prst="rect">
            <a:avLst/>
          </a:prstGeom>
          <a:noFill/>
          <a:ln>
            <a:noFill/>
          </a:ln>
        </p:spPr>
      </p:pic>
      <p:pic>
        <p:nvPicPr>
          <p:cNvPr id="105" name="Google Shape;105;p18"/>
          <p:cNvPicPr preferRelativeResize="0"/>
          <p:nvPr/>
        </p:nvPicPr>
        <p:blipFill>
          <a:blip r:embed="rId10">
            <a:alphaModFix/>
          </a:blip>
          <a:stretch>
            <a:fillRect/>
          </a:stretch>
        </p:blipFill>
        <p:spPr>
          <a:xfrm>
            <a:off x="517000" y="3523300"/>
            <a:ext cx="3268156" cy="572700"/>
          </a:xfrm>
          <a:prstGeom prst="rect">
            <a:avLst/>
          </a:prstGeom>
          <a:noFill/>
          <a:ln>
            <a:noFill/>
          </a:ln>
        </p:spPr>
      </p:pic>
      <p:pic>
        <p:nvPicPr>
          <p:cNvPr id="106" name="Google Shape;106;p18"/>
          <p:cNvPicPr preferRelativeResize="0"/>
          <p:nvPr/>
        </p:nvPicPr>
        <p:blipFill>
          <a:blip r:embed="rId11">
            <a:alphaModFix/>
          </a:blip>
          <a:stretch>
            <a:fillRect/>
          </a:stretch>
        </p:blipFill>
        <p:spPr>
          <a:xfrm>
            <a:off x="1465800" y="4292175"/>
            <a:ext cx="1061475" cy="38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zh-CN"/>
              <a:t>A</a:t>
            </a:r>
            <a:r>
              <a:rPr lang="zh-CN"/>
              <a:t>lgorithm 2: </a:t>
            </a:r>
            <a:endParaRPr/>
          </a:p>
          <a:p>
            <a:pPr indent="0" lvl="0" marL="0" rtl="0" algn="l">
              <a:spcBef>
                <a:spcPts val="0"/>
              </a:spcBef>
              <a:spcAft>
                <a:spcPts val="0"/>
              </a:spcAft>
              <a:buNone/>
            </a:pPr>
            <a:r>
              <a:rPr lang="zh-CN"/>
              <a:t>Fairness-aware Classifier with Prejudice Remover Regularizer (PR)</a:t>
            </a:r>
            <a:r>
              <a:rPr baseline="30000" lang="zh-CN"/>
              <a:t>1</a:t>
            </a:r>
            <a:endParaRPr/>
          </a:p>
        </p:txBody>
      </p:sp>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Char char="●"/>
            </a:pPr>
            <a:r>
              <a:rPr lang="zh-CN">
                <a:solidFill>
                  <a:srgbClr val="F3F3F3"/>
                </a:solidFill>
              </a:rPr>
              <a:t>Three causes of unfairness</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Prejudice</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Understimation</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Negative legacy</a:t>
            </a:r>
            <a:endParaRPr>
              <a:solidFill>
                <a:srgbClr val="F3F3F3"/>
              </a:solidFill>
            </a:endParaRPr>
          </a:p>
          <a:p>
            <a:pPr indent="-342900" lvl="0" marL="457200" rtl="0" algn="l">
              <a:spcBef>
                <a:spcPts val="0"/>
              </a:spcBef>
              <a:spcAft>
                <a:spcPts val="0"/>
              </a:spcAft>
              <a:buClr>
                <a:srgbClr val="F3F3F3"/>
              </a:buClr>
              <a:buSzPts val="1800"/>
              <a:buChar char="●"/>
            </a:pPr>
            <a:r>
              <a:rPr lang="zh-CN">
                <a:solidFill>
                  <a:srgbClr val="F3F3F3"/>
                </a:solidFill>
              </a:rPr>
              <a:t>Prejudice remover is an in-processing technique that adds a discrimination-aware regularization term to the learning objective</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Reduce indirect prejudice</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Enforce a determination’s independence from sensitive information</a:t>
            </a:r>
            <a:endParaRPr>
              <a:solidFill>
                <a:srgbClr val="F3F3F3"/>
              </a:solidFill>
            </a:endParaRPr>
          </a:p>
        </p:txBody>
      </p:sp>
      <p:sp>
        <p:nvSpPr>
          <p:cNvPr id="113" name="Google Shape;113;p19"/>
          <p:cNvSpPr txBox="1"/>
          <p:nvPr/>
        </p:nvSpPr>
        <p:spPr>
          <a:xfrm>
            <a:off x="311700" y="4650900"/>
            <a:ext cx="85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chemeClr val="dk1"/>
                </a:solidFill>
                <a:latin typeface="Oswald"/>
                <a:ea typeface="Oswald"/>
                <a:cs typeface="Oswald"/>
                <a:sym typeface="Oswald"/>
              </a:rPr>
              <a:t>1: Kamishima, Toshihiro &amp; Akaho, Shotaro &amp; Asoh, Hideki &amp; Sakuma, Jun. (2012). Fairness-Aware Classifier with Prejudice Remover Regularizer. 35-50. 10.1007/978-3-642-33486-3_3.</a:t>
            </a:r>
            <a:endParaRPr b="1" sz="10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zh-CN"/>
              <a:t>A</a:t>
            </a:r>
            <a:r>
              <a:rPr lang="zh-CN"/>
              <a:t>lgorithm 2: (cont.)</a:t>
            </a:r>
            <a:endParaRPr/>
          </a:p>
          <a:p>
            <a:pPr indent="0" lvl="0" marL="0" rtl="0" algn="l">
              <a:spcBef>
                <a:spcPts val="0"/>
              </a:spcBef>
              <a:spcAft>
                <a:spcPts val="0"/>
              </a:spcAft>
              <a:buNone/>
            </a:pPr>
            <a:r>
              <a:rPr lang="zh-CN"/>
              <a:t>Fairness-aware Classifier with Prejudice Remover Regularizer (PR)</a:t>
            </a:r>
            <a:r>
              <a:rPr baseline="30000" lang="zh-CN"/>
              <a:t>1</a:t>
            </a:r>
            <a:endParaRPr/>
          </a:p>
        </p:txBody>
      </p:sp>
      <p:sp>
        <p:nvSpPr>
          <p:cNvPr id="119" name="Google Shape;119;p20"/>
          <p:cNvSpPr txBox="1"/>
          <p:nvPr>
            <p:ph idx="1" type="body"/>
          </p:nvPr>
        </p:nvSpPr>
        <p:spPr>
          <a:xfrm>
            <a:off x="311700" y="1152475"/>
            <a:ext cx="8520600" cy="3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rgbClr val="F3F3F3"/>
                </a:solidFill>
              </a:rPr>
              <a:t>Parameters are estimated based on the maximum likelihood principle</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rPr lang="zh-CN">
                <a:solidFill>
                  <a:srgbClr val="F3F3F3"/>
                </a:solidFill>
              </a:rPr>
              <a:t>Objective function:</a:t>
            </a:r>
            <a:endParaRPr>
              <a:solidFill>
                <a:srgbClr val="F3F3F3"/>
              </a:solidFill>
            </a:endParaRPr>
          </a:p>
          <a:p>
            <a:pPr indent="0" lvl="0" marL="0" rtl="0" algn="l">
              <a:spcBef>
                <a:spcPts val="1200"/>
              </a:spcBef>
              <a:spcAft>
                <a:spcPts val="0"/>
              </a:spcAft>
              <a:buNone/>
            </a:pPr>
            <a:r>
              <a:rPr lang="zh-CN">
                <a:solidFill>
                  <a:srgbClr val="F3F3F3"/>
                </a:solidFill>
              </a:rPr>
              <a:t>Prediction model : </a:t>
            </a:r>
            <a:endParaRPr>
              <a:solidFill>
                <a:srgbClr val="F3F3F3"/>
              </a:solidFill>
            </a:endParaRPr>
          </a:p>
          <a:p>
            <a:pPr indent="0" lvl="0" marL="0" rtl="0" algn="l">
              <a:spcBef>
                <a:spcPts val="1200"/>
              </a:spcBef>
              <a:spcAft>
                <a:spcPts val="0"/>
              </a:spcAft>
              <a:buNone/>
            </a:pPr>
            <a:r>
              <a:rPr lang="zh-CN">
                <a:solidFill>
                  <a:srgbClr val="F3F3F3"/>
                </a:solidFill>
              </a:rPr>
              <a:t>Prejudice remover regularizer:</a:t>
            </a:r>
            <a:endParaRPr>
              <a:solidFill>
                <a:srgbClr val="F3F3F3"/>
              </a:solidFill>
            </a:endParaRPr>
          </a:p>
          <a:p>
            <a:pPr indent="0" lvl="0" marL="0" rtl="0" algn="l">
              <a:spcBef>
                <a:spcPts val="1200"/>
              </a:spcBef>
              <a:spcAft>
                <a:spcPts val="0"/>
              </a:spcAft>
              <a:buNone/>
            </a:pPr>
            <a:r>
              <a:t/>
            </a:r>
            <a:endParaRPr sz="2500">
              <a:solidFill>
                <a:srgbClr val="F3F3F3"/>
              </a:solidFill>
            </a:endParaRPr>
          </a:p>
          <a:p>
            <a:pPr indent="0" lvl="0" marL="0" rtl="0" algn="l">
              <a:spcBef>
                <a:spcPts val="1200"/>
              </a:spcBef>
              <a:spcAft>
                <a:spcPts val="1200"/>
              </a:spcAft>
              <a:buNone/>
            </a:pPr>
            <a:r>
              <a:rPr lang="zh-CN">
                <a:solidFill>
                  <a:srgbClr val="F3F3F3"/>
                </a:solidFill>
              </a:rPr>
              <a:t>⇒ Objective function: </a:t>
            </a:r>
            <a:endParaRPr>
              <a:solidFill>
                <a:srgbClr val="F3F3F3"/>
              </a:solidFill>
            </a:endParaRPr>
          </a:p>
        </p:txBody>
      </p:sp>
      <p:pic>
        <p:nvPicPr>
          <p:cNvPr id="120" name="Google Shape;120;p20"/>
          <p:cNvPicPr preferRelativeResize="0"/>
          <p:nvPr/>
        </p:nvPicPr>
        <p:blipFill>
          <a:blip r:embed="rId3">
            <a:alphaModFix/>
          </a:blip>
          <a:stretch>
            <a:fillRect/>
          </a:stretch>
        </p:blipFill>
        <p:spPr>
          <a:xfrm>
            <a:off x="2345725" y="1575800"/>
            <a:ext cx="4452551" cy="572700"/>
          </a:xfrm>
          <a:prstGeom prst="rect">
            <a:avLst/>
          </a:prstGeom>
          <a:noFill/>
          <a:ln>
            <a:noFill/>
          </a:ln>
        </p:spPr>
      </p:pic>
      <p:pic>
        <p:nvPicPr>
          <p:cNvPr id="121" name="Google Shape;121;p20"/>
          <p:cNvPicPr preferRelativeResize="0"/>
          <p:nvPr/>
        </p:nvPicPr>
        <p:blipFill>
          <a:blip r:embed="rId4">
            <a:alphaModFix/>
          </a:blip>
          <a:stretch>
            <a:fillRect/>
          </a:stretch>
        </p:blipFill>
        <p:spPr>
          <a:xfrm>
            <a:off x="2345725" y="2216575"/>
            <a:ext cx="4452550" cy="438511"/>
          </a:xfrm>
          <a:prstGeom prst="rect">
            <a:avLst/>
          </a:prstGeom>
          <a:noFill/>
          <a:ln>
            <a:noFill/>
          </a:ln>
        </p:spPr>
      </p:pic>
      <p:pic>
        <p:nvPicPr>
          <p:cNvPr id="122" name="Google Shape;122;p20"/>
          <p:cNvPicPr preferRelativeResize="0"/>
          <p:nvPr/>
        </p:nvPicPr>
        <p:blipFill>
          <a:blip r:embed="rId5">
            <a:alphaModFix/>
          </a:blip>
          <a:stretch>
            <a:fillRect/>
          </a:stretch>
        </p:blipFill>
        <p:spPr>
          <a:xfrm>
            <a:off x="2345725" y="2723150"/>
            <a:ext cx="4452550" cy="335620"/>
          </a:xfrm>
          <a:prstGeom prst="rect">
            <a:avLst/>
          </a:prstGeom>
          <a:noFill/>
          <a:ln>
            <a:noFill/>
          </a:ln>
        </p:spPr>
      </p:pic>
      <p:pic>
        <p:nvPicPr>
          <p:cNvPr id="123" name="Google Shape;123;p20"/>
          <p:cNvPicPr preferRelativeResize="0"/>
          <p:nvPr/>
        </p:nvPicPr>
        <p:blipFill>
          <a:blip r:embed="rId6">
            <a:alphaModFix/>
          </a:blip>
          <a:stretch>
            <a:fillRect/>
          </a:stretch>
        </p:blipFill>
        <p:spPr>
          <a:xfrm>
            <a:off x="784425" y="3666975"/>
            <a:ext cx="3248920" cy="416075"/>
          </a:xfrm>
          <a:prstGeom prst="rect">
            <a:avLst/>
          </a:prstGeom>
          <a:noFill/>
          <a:ln>
            <a:noFill/>
          </a:ln>
        </p:spPr>
      </p:pic>
      <p:pic>
        <p:nvPicPr>
          <p:cNvPr id="124" name="Google Shape;124;p20"/>
          <p:cNvPicPr preferRelativeResize="0"/>
          <p:nvPr/>
        </p:nvPicPr>
        <p:blipFill>
          <a:blip r:embed="rId7">
            <a:alphaModFix/>
          </a:blip>
          <a:stretch>
            <a:fillRect/>
          </a:stretch>
        </p:blipFill>
        <p:spPr>
          <a:xfrm>
            <a:off x="4750025" y="3643100"/>
            <a:ext cx="3248925" cy="449188"/>
          </a:xfrm>
          <a:prstGeom prst="rect">
            <a:avLst/>
          </a:prstGeom>
          <a:noFill/>
          <a:ln>
            <a:noFill/>
          </a:ln>
        </p:spPr>
      </p:pic>
      <p:pic>
        <p:nvPicPr>
          <p:cNvPr id="125" name="Google Shape;125;p20"/>
          <p:cNvPicPr preferRelativeResize="0"/>
          <p:nvPr/>
        </p:nvPicPr>
        <p:blipFill>
          <a:blip r:embed="rId8">
            <a:alphaModFix/>
          </a:blip>
          <a:stretch>
            <a:fillRect/>
          </a:stretch>
        </p:blipFill>
        <p:spPr>
          <a:xfrm>
            <a:off x="3414550" y="3106538"/>
            <a:ext cx="3323500" cy="512675"/>
          </a:xfrm>
          <a:prstGeom prst="rect">
            <a:avLst/>
          </a:prstGeom>
          <a:noFill/>
          <a:ln>
            <a:noFill/>
          </a:ln>
        </p:spPr>
      </p:pic>
      <p:pic>
        <p:nvPicPr>
          <p:cNvPr id="126" name="Google Shape;126;p20"/>
          <p:cNvPicPr preferRelativeResize="0"/>
          <p:nvPr/>
        </p:nvPicPr>
        <p:blipFill>
          <a:blip r:embed="rId9">
            <a:alphaModFix/>
          </a:blip>
          <a:stretch>
            <a:fillRect/>
          </a:stretch>
        </p:blipFill>
        <p:spPr>
          <a:xfrm>
            <a:off x="2694375" y="4116200"/>
            <a:ext cx="4975026" cy="61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About Dataset - COMPAS: compas-scores-two-years.csv</a:t>
            </a:r>
            <a:endParaRPr/>
          </a:p>
        </p:txBody>
      </p:sp>
      <p:sp>
        <p:nvSpPr>
          <p:cNvPr id="132" name="Google Shape;132;p21"/>
          <p:cNvSpPr txBox="1"/>
          <p:nvPr>
            <p:ph idx="1" type="body"/>
          </p:nvPr>
        </p:nvSpPr>
        <p:spPr>
          <a:xfrm>
            <a:off x="311700" y="1017725"/>
            <a:ext cx="8520600" cy="3910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3F3F3"/>
              </a:buClr>
              <a:buSzPts val="1800"/>
              <a:buChar char="●"/>
            </a:pPr>
            <a:r>
              <a:rPr lang="zh-CN">
                <a:solidFill>
                  <a:srgbClr val="F3F3F3"/>
                </a:solidFill>
              </a:rPr>
              <a:t>Data Cleaning</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Extract subset of dataset with race "African-American" or "Caucasian" – we are only interested in fairness between these two races.</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Remove unuseful columns (columns with multiple missing data).</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Remove rows that:</a:t>
            </a:r>
            <a:endParaRPr>
              <a:solidFill>
                <a:srgbClr val="F3F3F3"/>
              </a:solidFill>
            </a:endParaRPr>
          </a:p>
          <a:p>
            <a:pPr indent="-317500" lvl="2" marL="1371600" rtl="0" algn="l">
              <a:spcBef>
                <a:spcPts val="0"/>
              </a:spcBef>
              <a:spcAft>
                <a:spcPts val="0"/>
              </a:spcAft>
              <a:buClr>
                <a:srgbClr val="F3F3F3"/>
              </a:buClr>
              <a:buSzPts val="1400"/>
              <a:buChar char="■"/>
            </a:pPr>
            <a:r>
              <a:rPr lang="zh-CN">
                <a:solidFill>
                  <a:srgbClr val="F3F3F3"/>
                </a:solidFill>
              </a:rPr>
              <a:t>If the charge date of a defendants Compas scored crime was not within 30 days from when the person was arrested, we can assume that because of data quality reasons, that we do not have the right offense.</a:t>
            </a:r>
            <a:endParaRPr>
              <a:solidFill>
                <a:srgbClr val="F3F3F3"/>
              </a:solidFill>
            </a:endParaRPr>
          </a:p>
          <a:p>
            <a:pPr indent="-317500" lvl="2" marL="1371600" rtl="0" algn="l">
              <a:spcBef>
                <a:spcPts val="0"/>
              </a:spcBef>
              <a:spcAft>
                <a:spcPts val="0"/>
              </a:spcAft>
              <a:buClr>
                <a:srgbClr val="F3F3F3"/>
              </a:buClr>
              <a:buSzPts val="1400"/>
              <a:buChar char="■"/>
            </a:pPr>
            <a:r>
              <a:rPr lang="zh-CN">
                <a:solidFill>
                  <a:srgbClr val="F3F3F3"/>
                </a:solidFill>
              </a:rPr>
              <a:t>The recidivist flag (is_recid) should be -1 if we could not find a compas case at all.</a:t>
            </a:r>
            <a:endParaRPr>
              <a:solidFill>
                <a:srgbClr val="F3F3F3"/>
              </a:solidFill>
            </a:endParaRPr>
          </a:p>
          <a:p>
            <a:pPr indent="-317500" lvl="2" marL="1371600" rtl="0" algn="l">
              <a:spcBef>
                <a:spcPts val="0"/>
              </a:spcBef>
              <a:spcAft>
                <a:spcPts val="0"/>
              </a:spcAft>
              <a:buClr>
                <a:srgbClr val="F3F3F3"/>
              </a:buClr>
              <a:buSzPts val="1400"/>
              <a:buChar char="■"/>
            </a:pPr>
            <a:r>
              <a:rPr lang="zh-CN">
                <a:solidFill>
                  <a:srgbClr val="F3F3F3"/>
                </a:solidFill>
              </a:rPr>
              <a:t>Ordinary traffic offenses (c_charge_degree = 'O') will not result in Jail time and hence are removed (only two of them).</a:t>
            </a:r>
            <a:endParaRPr>
              <a:solidFill>
                <a:srgbClr val="F3F3F3"/>
              </a:solidFill>
            </a:endParaRPr>
          </a:p>
          <a:p>
            <a:pPr indent="-317500" lvl="2" marL="1371600" rtl="0" algn="l">
              <a:spcBef>
                <a:spcPts val="0"/>
              </a:spcBef>
              <a:spcAft>
                <a:spcPts val="0"/>
              </a:spcAft>
              <a:buClr>
                <a:srgbClr val="F3F3F3"/>
              </a:buClr>
              <a:buSzPts val="1400"/>
              <a:buChar char="■"/>
            </a:pPr>
            <a:r>
              <a:rPr lang="zh-CN">
                <a:solidFill>
                  <a:srgbClr val="F3F3F3"/>
                </a:solidFill>
              </a:rPr>
              <a:t>We filtered the underlying data from Broward county to include only those rows representing people who had either recidivated in two years, or had at least two years outside of a correctional facility.</a:t>
            </a:r>
            <a:endParaRPr>
              <a:solidFill>
                <a:srgbClr val="F3F3F3"/>
              </a:solidFill>
            </a:endParaRPr>
          </a:p>
          <a:p>
            <a:pPr indent="-342900" lvl="0" marL="457200" rtl="0" algn="l">
              <a:spcBef>
                <a:spcPts val="0"/>
              </a:spcBef>
              <a:spcAft>
                <a:spcPts val="0"/>
              </a:spcAft>
              <a:buClr>
                <a:srgbClr val="F3F3F3"/>
              </a:buClr>
              <a:buSzPts val="1800"/>
              <a:buChar char="●"/>
            </a:pPr>
            <a:r>
              <a:rPr lang="zh-CN">
                <a:solidFill>
                  <a:srgbClr val="F3F3F3"/>
                </a:solidFill>
              </a:rPr>
              <a:t>Split the Dataset</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Split data into sensitive and nonsensitive data (sensitive --&gt; race: Caucasian).</a:t>
            </a:r>
            <a:endParaRPr>
              <a:solidFill>
                <a:srgbClr val="F3F3F3"/>
              </a:solidFill>
            </a:endParaRPr>
          </a:p>
          <a:p>
            <a:pPr indent="-317500" lvl="1" marL="914400" rtl="0" algn="l">
              <a:spcBef>
                <a:spcPts val="0"/>
              </a:spcBef>
              <a:spcAft>
                <a:spcPts val="0"/>
              </a:spcAft>
              <a:buClr>
                <a:srgbClr val="F3F3F3"/>
              </a:buClr>
              <a:buSzPts val="1400"/>
              <a:buChar char="○"/>
            </a:pPr>
            <a:r>
              <a:rPr lang="zh-CN">
                <a:solidFill>
                  <a:srgbClr val="F3F3F3"/>
                </a:solidFill>
              </a:rPr>
              <a:t>Split data into training, validation, and testing sets (training: validation: testing = 6:2:2).</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