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094713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2c6459d7d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2c6459d7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c6459d7db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2c6459d7db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2cde43b88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2cde43b88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c6459d7d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c6459d7d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2cde43b884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2cde43b88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2c6459d7d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2c6459d7d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Xs is a subset of features</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2c6459d7db_0_1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2c6459d7db_0_1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2cde43b88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cde43b88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None/>
            </a:pPr>
            <a:r>
              <a:rPr lang="en" sz="3000">
                <a:latin typeface="Verdana"/>
                <a:ea typeface="Verdana"/>
                <a:cs typeface="Verdana"/>
                <a:sym typeface="Verdana"/>
              </a:rPr>
              <a:t>Maximizing Accuracy and Fairness using Fairness Constraint &amp; Information Theoretic Measures for Fairness-aware Feature Selection</a:t>
            </a:r>
            <a:endParaRPr sz="3000">
              <a:latin typeface="Verdana"/>
              <a:ea typeface="Verdana"/>
              <a:cs typeface="Verdana"/>
              <a:sym typeface="Verdana"/>
            </a:endParaRPr>
          </a:p>
        </p:txBody>
      </p:sp>
      <p:sp>
        <p:nvSpPr>
          <p:cNvPr id="55" name="Google Shape;55;p13"/>
          <p:cNvSpPr txBox="1">
            <a:spLocks noGrp="1"/>
          </p:cNvSpPr>
          <p:nvPr>
            <p:ph type="subTitle" idx="1"/>
          </p:nvPr>
        </p:nvSpPr>
        <p:spPr>
          <a:xfrm>
            <a:off x="559225" y="3674825"/>
            <a:ext cx="8520600" cy="792600"/>
          </a:xfrm>
          <a:prstGeom prst="rect">
            <a:avLst/>
          </a:prstGeom>
        </p:spPr>
        <p:txBody>
          <a:bodyPr spcFirstLastPara="1" wrap="square" lIns="91425" tIns="91425" rIns="91425" bIns="91425" anchor="t" anchorCtr="0">
            <a:normAutofit lnSpcReduction="10000"/>
          </a:bodyPr>
          <a:lstStyle/>
          <a:p>
            <a:pPr marL="0" lvl="0" indent="0" algn="l" rtl="0">
              <a:lnSpc>
                <a:spcPct val="150000"/>
              </a:lnSpc>
              <a:spcBef>
                <a:spcPts val="0"/>
              </a:spcBef>
              <a:spcAft>
                <a:spcPts val="0"/>
              </a:spcAft>
              <a:buSzPts val="935"/>
              <a:buNone/>
            </a:pPr>
            <a:r>
              <a:rPr lang="en" sz="1380"/>
              <a:t>Group 6: Tianxiao He, Linda Lin, Xinming Pan, Namira Suniaprita, Han Wang, YiXun Xu</a:t>
            </a:r>
            <a:endParaRPr sz="1380"/>
          </a:p>
          <a:p>
            <a:pPr marL="0" lvl="0" indent="0" algn="l" rtl="0">
              <a:lnSpc>
                <a:spcPct val="150000"/>
              </a:lnSpc>
              <a:spcBef>
                <a:spcPts val="0"/>
              </a:spcBef>
              <a:spcAft>
                <a:spcPts val="0"/>
              </a:spcAft>
              <a:buSzPts val="935"/>
              <a:buNone/>
            </a:pPr>
            <a:r>
              <a:rPr lang="en" sz="1380"/>
              <a:t>Presenter: Han Wang</a:t>
            </a:r>
            <a:endParaRPr sz="138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B63800-AC4D-697E-E765-39EFDA2E877C}"/>
              </a:ext>
            </a:extLst>
          </p:cNvPr>
          <p:cNvSpPr>
            <a:spLocks noGrp="1"/>
          </p:cNvSpPr>
          <p:nvPr>
            <p:ph type="title"/>
          </p:nvPr>
        </p:nvSpPr>
        <p:spPr/>
        <p:txBody>
          <a:bodyPr>
            <a:normAutofit fontScale="90000"/>
          </a:bodyPr>
          <a:lstStyle/>
          <a:p>
            <a:endParaRPr kumimoji="1" lang="zh-CN" altLang="en-US"/>
          </a:p>
        </p:txBody>
      </p:sp>
      <p:sp>
        <p:nvSpPr>
          <p:cNvPr id="3" name="文本占位符 2">
            <a:extLst>
              <a:ext uri="{FF2B5EF4-FFF2-40B4-BE49-F238E27FC236}">
                <a16:creationId xmlns:a16="http://schemas.microsoft.com/office/drawing/2014/main" id="{F79A715F-A179-CCF3-53DB-927C02F6037F}"/>
              </a:ext>
            </a:extLst>
          </p:cNvPr>
          <p:cNvSpPr>
            <a:spLocks noGrp="1"/>
          </p:cNvSpPr>
          <p:nvPr>
            <p:ph type="body" idx="1"/>
          </p:nvPr>
        </p:nvSpPr>
        <p:spPr/>
        <p:txBody>
          <a:bodyPr/>
          <a:lstStyle/>
          <a:p>
            <a:endParaRPr kumimoji="1" lang="zh-CN" altLang="en-US"/>
          </a:p>
        </p:txBody>
      </p:sp>
      <p:sp>
        <p:nvSpPr>
          <p:cNvPr id="4" name="标题 1">
            <a:extLst>
              <a:ext uri="{FF2B5EF4-FFF2-40B4-BE49-F238E27FC236}">
                <a16:creationId xmlns:a16="http://schemas.microsoft.com/office/drawing/2014/main" id="{DCA11AE8-3CE6-6A92-D69B-0835D3A127B0}"/>
              </a:ext>
            </a:extLst>
          </p:cNvPr>
          <p:cNvSpPr txBox="1">
            <a:spLocks/>
          </p:cNvSpPr>
          <p:nvPr/>
        </p:nvSpPr>
        <p:spPr>
          <a:xfrm>
            <a:off x="311700" y="445025"/>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kumimoji="1" lang="en-US" altLang="zh-CN"/>
              <a:t>Evaluation</a:t>
            </a:r>
            <a:r>
              <a:rPr kumimoji="1" lang="zh-CN" altLang="en-US"/>
              <a:t> </a:t>
            </a:r>
            <a:r>
              <a:rPr kumimoji="1" lang="en-US" altLang="zh-CN"/>
              <a:t>&amp;</a:t>
            </a:r>
            <a:r>
              <a:rPr kumimoji="1" lang="zh-CN" altLang="en-US"/>
              <a:t> </a:t>
            </a:r>
            <a:r>
              <a:rPr kumimoji="1" lang="en-US" altLang="zh-CN"/>
              <a:t>Discussion</a:t>
            </a:r>
            <a:endParaRPr kumimoji="1" lang="zh-CN" altLang="en-US" dirty="0"/>
          </a:p>
        </p:txBody>
      </p:sp>
      <p:sp>
        <p:nvSpPr>
          <p:cNvPr id="5" name="文本占位符 2">
            <a:extLst>
              <a:ext uri="{FF2B5EF4-FFF2-40B4-BE49-F238E27FC236}">
                <a16:creationId xmlns:a16="http://schemas.microsoft.com/office/drawing/2014/main" id="{C8932875-5B6F-993D-70E4-BB586DD606E3}"/>
              </a:ext>
            </a:extLst>
          </p:cNvPr>
          <p:cNvSpPr txBox="1">
            <a:spLocks/>
          </p:cNvSpPr>
          <p:nvPr/>
        </p:nvSpPr>
        <p:spPr>
          <a:xfrm>
            <a:off x="311700" y="1382707"/>
            <a:ext cx="8520600" cy="96958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r>
              <a:rPr lang="en-US" altLang="zh-CN" sz="1200">
                <a:solidFill>
                  <a:schemeClr val="tx1"/>
                </a:solidFill>
                <a:latin typeface="Menlo" panose="020B0609030804020204" pitchFamily="49" charset="0"/>
              </a:rPr>
              <a:t>If we take both accuracy and fairness into account, we would recommend FFS-LR with 61.8% accuracy as the second highest of all models, and with p-rule score 65.54% that's reasonably well (third highest of all models). </a:t>
            </a:r>
          </a:p>
          <a:p>
            <a:pPr marL="114300" indent="0">
              <a:buFont typeface="Arial"/>
              <a:buNone/>
            </a:pPr>
            <a:endParaRPr lang="en-US" altLang="zh-CN" sz="1200">
              <a:solidFill>
                <a:schemeClr val="tx1"/>
              </a:solidFill>
              <a:latin typeface="Menlo" panose="020B0609030804020204" pitchFamily="49" charset="0"/>
            </a:endParaRPr>
          </a:p>
          <a:p>
            <a:endParaRPr lang="en-US" altLang="zh-CN" sz="1200">
              <a:solidFill>
                <a:schemeClr val="tx1"/>
              </a:solidFill>
              <a:latin typeface="Menlo" panose="020B0609030804020204" pitchFamily="49" charset="0"/>
            </a:endParaRPr>
          </a:p>
          <a:p>
            <a:endParaRPr lang="en-US" altLang="zh-CN" sz="1200">
              <a:solidFill>
                <a:schemeClr val="tx1"/>
              </a:solidFill>
              <a:latin typeface="Menlo" panose="020B0609030804020204" pitchFamily="49" charset="0"/>
            </a:endParaRPr>
          </a:p>
          <a:p>
            <a:endParaRPr lang="en-US" altLang="zh-CN" sz="1200">
              <a:solidFill>
                <a:schemeClr val="tx1"/>
              </a:solidFill>
              <a:latin typeface="Menlo" panose="020B0609030804020204" pitchFamily="49" charset="0"/>
            </a:endParaRPr>
          </a:p>
          <a:p>
            <a:endParaRPr lang="en-US" altLang="zh-CN" sz="1200">
              <a:solidFill>
                <a:schemeClr val="tx1"/>
              </a:solidFill>
              <a:latin typeface="Menlo" panose="020B0609030804020204" pitchFamily="49" charset="0"/>
            </a:endParaRPr>
          </a:p>
          <a:p>
            <a:endParaRPr lang="en-US" altLang="zh-CN" sz="1200">
              <a:solidFill>
                <a:schemeClr val="tx1"/>
              </a:solidFill>
              <a:latin typeface="Menlo" panose="020B0609030804020204" pitchFamily="49" charset="0"/>
            </a:endParaRPr>
          </a:p>
          <a:p>
            <a:endParaRPr lang="en-US" altLang="zh-CN" sz="1200">
              <a:solidFill>
                <a:schemeClr val="tx1"/>
              </a:solidFill>
              <a:latin typeface="Menlo" panose="020B0609030804020204" pitchFamily="49" charset="0"/>
            </a:endParaRPr>
          </a:p>
          <a:p>
            <a:endParaRPr lang="en-US" altLang="zh-CN" sz="1200">
              <a:solidFill>
                <a:schemeClr val="tx1"/>
              </a:solidFill>
              <a:latin typeface="Menlo" panose="020B0609030804020204" pitchFamily="49" charset="0"/>
            </a:endParaRPr>
          </a:p>
          <a:p>
            <a:endParaRPr lang="en-US" altLang="zh-CN" sz="1200">
              <a:solidFill>
                <a:schemeClr val="tx1"/>
              </a:solidFill>
              <a:latin typeface="Menlo" panose="020B0609030804020204" pitchFamily="49" charset="0"/>
            </a:endParaRPr>
          </a:p>
          <a:p>
            <a:endParaRPr kumimoji="1" lang="zh-CN" altLang="en-US" dirty="0"/>
          </a:p>
        </p:txBody>
      </p:sp>
      <p:pic>
        <p:nvPicPr>
          <p:cNvPr id="6" name="图片 5">
            <a:extLst>
              <a:ext uri="{FF2B5EF4-FFF2-40B4-BE49-F238E27FC236}">
                <a16:creationId xmlns:a16="http://schemas.microsoft.com/office/drawing/2014/main" id="{7822B902-D3A3-C106-DBDC-688EDA7ACBDE}"/>
              </a:ext>
            </a:extLst>
          </p:cNvPr>
          <p:cNvPicPr>
            <a:picLocks noChangeAspect="1"/>
          </p:cNvPicPr>
          <p:nvPr/>
        </p:nvPicPr>
        <p:blipFill>
          <a:blip r:embed="rId2"/>
          <a:stretch>
            <a:fillRect/>
          </a:stretch>
        </p:blipFill>
        <p:spPr>
          <a:xfrm>
            <a:off x="1301750" y="2352292"/>
            <a:ext cx="6540500" cy="1981200"/>
          </a:xfrm>
          <a:prstGeom prst="rect">
            <a:avLst/>
          </a:prstGeom>
        </p:spPr>
      </p:pic>
    </p:spTree>
    <p:extLst>
      <p:ext uri="{BB962C8B-B14F-4D97-AF65-F5344CB8AC3E}">
        <p14:creationId xmlns:p14="http://schemas.microsoft.com/office/powerpoint/2010/main" val="1918922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95C22A-5137-7162-2108-D3B560F8AC2B}"/>
              </a:ext>
            </a:extLst>
          </p:cNvPr>
          <p:cNvSpPr>
            <a:spLocks noGrp="1"/>
          </p:cNvSpPr>
          <p:nvPr>
            <p:ph type="title"/>
          </p:nvPr>
        </p:nvSpPr>
        <p:spPr/>
        <p:txBody>
          <a:bodyPr>
            <a:normAutofit fontScale="90000"/>
          </a:bodyPr>
          <a:lstStyle/>
          <a:p>
            <a:endParaRPr kumimoji="1" lang="zh-CN" altLang="en-US" dirty="0"/>
          </a:p>
        </p:txBody>
      </p:sp>
      <p:sp>
        <p:nvSpPr>
          <p:cNvPr id="3" name="文本占位符 2">
            <a:extLst>
              <a:ext uri="{FF2B5EF4-FFF2-40B4-BE49-F238E27FC236}">
                <a16:creationId xmlns:a16="http://schemas.microsoft.com/office/drawing/2014/main" id="{38ABA084-8D42-6235-39B1-683D7D7F335C}"/>
              </a:ext>
            </a:extLst>
          </p:cNvPr>
          <p:cNvSpPr>
            <a:spLocks noGrp="1"/>
          </p:cNvSpPr>
          <p:nvPr>
            <p:ph type="body" idx="1"/>
          </p:nvPr>
        </p:nvSpPr>
        <p:spPr/>
        <p:txBody>
          <a:bodyPr/>
          <a:lstStyle/>
          <a:p>
            <a:endParaRPr kumimoji="1" lang="zh-CN" altLang="en-US" dirty="0"/>
          </a:p>
        </p:txBody>
      </p:sp>
      <p:sp>
        <p:nvSpPr>
          <p:cNvPr id="4" name="文本占位符 2">
            <a:extLst>
              <a:ext uri="{FF2B5EF4-FFF2-40B4-BE49-F238E27FC236}">
                <a16:creationId xmlns:a16="http://schemas.microsoft.com/office/drawing/2014/main" id="{2C3AA23C-4A52-1DFF-D601-2619C741C330}"/>
              </a:ext>
            </a:extLst>
          </p:cNvPr>
          <p:cNvSpPr txBox="1">
            <a:spLocks/>
          </p:cNvSpPr>
          <p:nvPr/>
        </p:nvSpPr>
        <p:spPr>
          <a:xfrm>
            <a:off x="311700" y="1017725"/>
            <a:ext cx="8520600" cy="3416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r>
              <a:rPr lang="en-US" altLang="zh-CN" sz="1200">
                <a:solidFill>
                  <a:schemeClr val="tx1"/>
                </a:solidFill>
                <a:latin typeface="Menlo" panose="020B0609030804020204" pitchFamily="49" charset="0"/>
              </a:rPr>
              <a:t>The reason we don't choose C-LR or C-SVM is because despite their high P-rule value, their accuracy is too low for a binary classifier. The reason we don't choose traditional LR or SVM is because despite their relative high accuracy, they do not take fairness into account.</a:t>
            </a:r>
          </a:p>
          <a:p>
            <a:endParaRPr kumimoji="1" lang="zh-CN" altLang="en-US" dirty="0"/>
          </a:p>
        </p:txBody>
      </p:sp>
      <p:pic>
        <p:nvPicPr>
          <p:cNvPr id="5" name="图片 4">
            <a:extLst>
              <a:ext uri="{FF2B5EF4-FFF2-40B4-BE49-F238E27FC236}">
                <a16:creationId xmlns:a16="http://schemas.microsoft.com/office/drawing/2014/main" id="{A695B387-3F10-5883-74AC-988A28F5DB35}"/>
              </a:ext>
            </a:extLst>
          </p:cNvPr>
          <p:cNvPicPr>
            <a:picLocks noChangeAspect="1"/>
          </p:cNvPicPr>
          <p:nvPr/>
        </p:nvPicPr>
        <p:blipFill>
          <a:blip r:embed="rId3"/>
          <a:stretch>
            <a:fillRect/>
          </a:stretch>
        </p:blipFill>
        <p:spPr>
          <a:xfrm>
            <a:off x="1873250" y="2336275"/>
            <a:ext cx="5397500" cy="2362200"/>
          </a:xfrm>
          <a:prstGeom prst="rect">
            <a:avLst/>
          </a:prstGeom>
        </p:spPr>
      </p:pic>
    </p:spTree>
    <p:extLst>
      <p:ext uri="{BB962C8B-B14F-4D97-AF65-F5344CB8AC3E}">
        <p14:creationId xmlns:p14="http://schemas.microsoft.com/office/powerpoint/2010/main" val="232096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Table of content</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17500" algn="l" rtl="0">
              <a:lnSpc>
                <a:spcPct val="150000"/>
              </a:lnSpc>
              <a:spcBef>
                <a:spcPts val="0"/>
              </a:spcBef>
              <a:spcAft>
                <a:spcPts val="0"/>
              </a:spcAft>
              <a:buSzPts val="1400"/>
              <a:buAutoNum type="arabicPeriod"/>
            </a:pPr>
            <a:r>
              <a:rPr lang="en" sz="1400"/>
              <a:t>Data Preprocessing</a:t>
            </a:r>
            <a:endParaRPr sz="1400"/>
          </a:p>
          <a:p>
            <a:pPr marL="457200" marR="0" lvl="0" indent="-317500" algn="l" rtl="0">
              <a:lnSpc>
                <a:spcPct val="150000"/>
              </a:lnSpc>
              <a:spcBef>
                <a:spcPts val="0"/>
              </a:spcBef>
              <a:spcAft>
                <a:spcPts val="0"/>
              </a:spcAft>
              <a:buSzPts val="1400"/>
              <a:buAutoNum type="arabicPeriod"/>
            </a:pPr>
            <a:r>
              <a:rPr lang="en" sz="1400"/>
              <a:t>Logistic Regression</a:t>
            </a:r>
            <a:endParaRPr sz="1400"/>
          </a:p>
          <a:p>
            <a:pPr marL="914400" lvl="1" indent="-317500" algn="l" rtl="0">
              <a:spcBef>
                <a:spcPts val="0"/>
              </a:spcBef>
              <a:spcAft>
                <a:spcPts val="0"/>
              </a:spcAft>
              <a:buSzPts val="1400"/>
              <a:buAutoNum type="alphaLcPeriod"/>
            </a:pPr>
            <a:r>
              <a:rPr lang="en" sz="1400"/>
              <a:t>Baseline Model</a:t>
            </a:r>
            <a:endParaRPr sz="1400"/>
          </a:p>
          <a:p>
            <a:pPr marL="914400" lvl="1" indent="-317500" algn="l" rtl="0">
              <a:spcBef>
                <a:spcPts val="0"/>
              </a:spcBef>
              <a:spcAft>
                <a:spcPts val="0"/>
              </a:spcAft>
              <a:buSzPts val="1400"/>
              <a:buAutoNum type="alphaLcPeriod"/>
            </a:pPr>
            <a:r>
              <a:rPr lang="en" sz="1400"/>
              <a:t>Fairness Constraints: Mechanisms for Fair Classification</a:t>
            </a:r>
            <a:endParaRPr sz="1400"/>
          </a:p>
          <a:p>
            <a:pPr marL="914400" lvl="1" indent="-317500" algn="l" rtl="0">
              <a:lnSpc>
                <a:spcPct val="150000"/>
              </a:lnSpc>
              <a:spcBef>
                <a:spcPts val="0"/>
              </a:spcBef>
              <a:spcAft>
                <a:spcPts val="0"/>
              </a:spcAft>
              <a:buSzPts val="1400"/>
              <a:buAutoNum type="alphaLcPeriod"/>
            </a:pPr>
            <a:r>
              <a:rPr lang="en" sz="1400"/>
              <a:t>Information Theoretic Measures for Fairness-aware Feature Selection(FFS)</a:t>
            </a:r>
            <a:endParaRPr sz="1400"/>
          </a:p>
          <a:p>
            <a:pPr marL="457200" lvl="0" indent="-317500" algn="l" rtl="0">
              <a:lnSpc>
                <a:spcPct val="150000"/>
              </a:lnSpc>
              <a:spcBef>
                <a:spcPts val="0"/>
              </a:spcBef>
              <a:spcAft>
                <a:spcPts val="0"/>
              </a:spcAft>
              <a:buSzPts val="1400"/>
              <a:buAutoNum type="arabicPeriod"/>
            </a:pPr>
            <a:r>
              <a:rPr lang="en" sz="1400"/>
              <a:t>Support Vector Machine</a:t>
            </a:r>
            <a:endParaRPr sz="1400"/>
          </a:p>
          <a:p>
            <a:pPr marL="914400" lvl="1" indent="-317500" algn="l" rtl="0">
              <a:lnSpc>
                <a:spcPct val="150000"/>
              </a:lnSpc>
              <a:spcBef>
                <a:spcPts val="0"/>
              </a:spcBef>
              <a:spcAft>
                <a:spcPts val="0"/>
              </a:spcAft>
              <a:buSzPts val="1400"/>
              <a:buAutoNum type="alphaLcPeriod"/>
            </a:pPr>
            <a:r>
              <a:rPr lang="en" sz="1400"/>
              <a:t>Baseline Model</a:t>
            </a:r>
            <a:endParaRPr sz="1400"/>
          </a:p>
          <a:p>
            <a:pPr marL="914400" lvl="1" indent="-317500" algn="l" rtl="0">
              <a:lnSpc>
                <a:spcPct val="150000"/>
              </a:lnSpc>
              <a:spcBef>
                <a:spcPts val="0"/>
              </a:spcBef>
              <a:spcAft>
                <a:spcPts val="0"/>
              </a:spcAft>
              <a:buSzPts val="1400"/>
              <a:buAutoNum type="alphaLcPeriod"/>
            </a:pPr>
            <a:r>
              <a:rPr lang="en" sz="1400"/>
              <a:t>Fairness Constraints: Mechanisms for Fair Classification</a:t>
            </a:r>
            <a:endParaRPr sz="1400"/>
          </a:p>
          <a:p>
            <a:pPr marL="914400" lvl="1" indent="-317500" algn="l" rtl="0">
              <a:lnSpc>
                <a:spcPct val="150000"/>
              </a:lnSpc>
              <a:spcBef>
                <a:spcPts val="0"/>
              </a:spcBef>
              <a:spcAft>
                <a:spcPts val="0"/>
              </a:spcAft>
              <a:buSzPts val="1400"/>
              <a:buAutoNum type="alphaLcPeriod"/>
            </a:pPr>
            <a:r>
              <a:rPr lang="en" sz="1400"/>
              <a:t>Information Theoretic Measures for Fairness-aware Feature Selection(FFS)</a:t>
            </a:r>
            <a:endParaRPr sz="1400"/>
          </a:p>
          <a:p>
            <a:pPr marL="457200" lvl="0" indent="-317500" algn="l" rtl="0">
              <a:lnSpc>
                <a:spcPct val="150000"/>
              </a:lnSpc>
              <a:spcBef>
                <a:spcPts val="0"/>
              </a:spcBef>
              <a:spcAft>
                <a:spcPts val="0"/>
              </a:spcAft>
              <a:buSzPts val="1400"/>
              <a:buAutoNum type="arabicPeriod"/>
            </a:pPr>
            <a:r>
              <a:rPr lang="en" sz="1400"/>
              <a:t>Evaluation &amp; Discussion</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Preprocessing</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solidFill>
                  <a:schemeClr val="dk1"/>
                </a:solidFill>
              </a:rPr>
              <a:t>Change categorical data to numerical</a:t>
            </a: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lnSpc>
                <a:spcPct val="150000"/>
              </a:lnSpc>
              <a:spcBef>
                <a:spcPts val="1200"/>
              </a:spcBef>
              <a:spcAft>
                <a:spcPts val="0"/>
              </a:spcAft>
              <a:buNone/>
            </a:pPr>
            <a:endParaRPr sz="900">
              <a:solidFill>
                <a:srgbClr val="B7C5D3"/>
              </a:solidFill>
              <a:highlight>
                <a:srgbClr val="1D252C"/>
              </a:highlight>
              <a:latin typeface="Courier New"/>
              <a:ea typeface="Courier New"/>
              <a:cs typeface="Courier New"/>
              <a:sym typeface="Courier New"/>
            </a:endParaRPr>
          </a:p>
          <a:p>
            <a:pPr marL="0" lvl="0" indent="0" algn="l" rtl="0">
              <a:lnSpc>
                <a:spcPct val="150000"/>
              </a:lnSpc>
              <a:spcBef>
                <a:spcPts val="0"/>
              </a:spcBef>
              <a:spcAft>
                <a:spcPts val="0"/>
              </a:spcAft>
              <a:buNone/>
            </a:pPr>
            <a:endParaRPr sz="1300">
              <a:solidFill>
                <a:srgbClr val="B7C5D3"/>
              </a:solidFill>
              <a:highlight>
                <a:srgbClr val="1D252C"/>
              </a:highlight>
              <a:latin typeface="Courier New"/>
              <a:ea typeface="Courier New"/>
              <a:cs typeface="Courier New"/>
              <a:sym typeface="Courier New"/>
            </a:endParaRPr>
          </a:p>
          <a:p>
            <a:pPr marL="0" lvl="0" indent="0" algn="l" rtl="0">
              <a:lnSpc>
                <a:spcPct val="150000"/>
              </a:lnSpc>
              <a:spcBef>
                <a:spcPts val="0"/>
              </a:spcBef>
              <a:spcAft>
                <a:spcPts val="0"/>
              </a:spcAft>
              <a:buNone/>
            </a:pPr>
            <a:endParaRPr sz="1300">
              <a:solidFill>
                <a:srgbClr val="B7C5D3"/>
              </a:solidFill>
              <a:highlight>
                <a:srgbClr val="1D252C"/>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300">
                <a:solidFill>
                  <a:srgbClr val="B7C5D3"/>
                </a:solidFill>
                <a:highlight>
                  <a:srgbClr val="1D252C"/>
                </a:highlight>
                <a:latin typeface="Courier New"/>
                <a:ea typeface="Courier New"/>
                <a:cs typeface="Courier New"/>
                <a:sym typeface="Courier New"/>
              </a:rPr>
              <a:t>features </a:t>
            </a:r>
            <a:r>
              <a:rPr lang="en" sz="1300">
                <a:solidFill>
                  <a:srgbClr val="5EC4FF"/>
                </a:solidFill>
                <a:highlight>
                  <a:srgbClr val="1D252C"/>
                </a:highlight>
                <a:latin typeface="Courier New"/>
                <a:ea typeface="Courier New"/>
                <a:cs typeface="Courier New"/>
                <a:sym typeface="Courier New"/>
              </a:rPr>
              <a:t>=</a:t>
            </a:r>
            <a:r>
              <a:rPr lang="en" sz="1300">
                <a:solidFill>
                  <a:srgbClr val="B7C5D3"/>
                </a:solidFill>
                <a:highlight>
                  <a:srgbClr val="1D252C"/>
                </a:highlight>
                <a:latin typeface="Courier New"/>
                <a:ea typeface="Courier New"/>
                <a:cs typeface="Courier New"/>
                <a:sym typeface="Courier New"/>
              </a:rPr>
              <a:t> </a:t>
            </a:r>
            <a:r>
              <a:rPr lang="en" sz="1300">
                <a:solidFill>
                  <a:srgbClr val="718CA1"/>
                </a:solidFill>
                <a:highlight>
                  <a:srgbClr val="1D252C"/>
                </a:highlight>
                <a:latin typeface="Courier New"/>
                <a:ea typeface="Courier New"/>
                <a:cs typeface="Courier New"/>
                <a:sym typeface="Courier New"/>
              </a:rPr>
              <a:t>df[[</a:t>
            </a:r>
            <a:r>
              <a:rPr lang="en" sz="1300">
                <a:solidFill>
                  <a:srgbClr val="68A1F0"/>
                </a:solidFill>
                <a:highlight>
                  <a:srgbClr val="1D252C"/>
                </a:highlight>
                <a:latin typeface="Courier New"/>
                <a:ea typeface="Courier New"/>
                <a:cs typeface="Courier New"/>
                <a:sym typeface="Courier New"/>
              </a:rPr>
              <a:t>'sex'</a:t>
            </a:r>
            <a:r>
              <a:rPr lang="en" sz="1300">
                <a:solidFill>
                  <a:srgbClr val="718CA1"/>
                </a:solidFill>
                <a:highlight>
                  <a:srgbClr val="1D252C"/>
                </a:highlight>
                <a:latin typeface="Courier New"/>
                <a:ea typeface="Courier New"/>
                <a:cs typeface="Courier New"/>
                <a:sym typeface="Courier New"/>
              </a:rPr>
              <a:t>, </a:t>
            </a:r>
            <a:r>
              <a:rPr lang="en" sz="1300">
                <a:solidFill>
                  <a:srgbClr val="68A1F0"/>
                </a:solidFill>
                <a:highlight>
                  <a:srgbClr val="1D252C"/>
                </a:highlight>
                <a:latin typeface="Courier New"/>
                <a:ea typeface="Courier New"/>
                <a:cs typeface="Courier New"/>
                <a:sym typeface="Courier New"/>
              </a:rPr>
              <a:t>'age_cat'</a:t>
            </a:r>
            <a:r>
              <a:rPr lang="en" sz="1300">
                <a:solidFill>
                  <a:srgbClr val="718CA1"/>
                </a:solidFill>
                <a:highlight>
                  <a:srgbClr val="1D252C"/>
                </a:highlight>
                <a:latin typeface="Courier New"/>
                <a:ea typeface="Courier New"/>
                <a:cs typeface="Courier New"/>
                <a:sym typeface="Courier New"/>
              </a:rPr>
              <a:t>, </a:t>
            </a:r>
            <a:r>
              <a:rPr lang="en" sz="1300">
                <a:solidFill>
                  <a:srgbClr val="68A1F0"/>
                </a:solidFill>
                <a:highlight>
                  <a:srgbClr val="1D252C"/>
                </a:highlight>
                <a:latin typeface="Courier New"/>
                <a:ea typeface="Courier New"/>
                <a:cs typeface="Courier New"/>
                <a:sym typeface="Courier New"/>
              </a:rPr>
              <a:t>'c_charge_degree'</a:t>
            </a:r>
            <a:r>
              <a:rPr lang="en" sz="1300">
                <a:solidFill>
                  <a:srgbClr val="718CA1"/>
                </a:solidFill>
                <a:highlight>
                  <a:srgbClr val="1D252C"/>
                </a:highlight>
                <a:latin typeface="Courier New"/>
                <a:ea typeface="Courier New"/>
                <a:cs typeface="Courier New"/>
                <a:sym typeface="Courier New"/>
              </a:rPr>
              <a:t>, </a:t>
            </a:r>
            <a:r>
              <a:rPr lang="en" sz="1300">
                <a:solidFill>
                  <a:srgbClr val="68A1F0"/>
                </a:solidFill>
                <a:highlight>
                  <a:srgbClr val="1D252C"/>
                </a:highlight>
                <a:latin typeface="Courier New"/>
                <a:ea typeface="Courier New"/>
                <a:cs typeface="Courier New"/>
                <a:sym typeface="Courier New"/>
              </a:rPr>
              <a:t>'length_of_stay'</a:t>
            </a:r>
            <a:r>
              <a:rPr lang="en" sz="1300">
                <a:solidFill>
                  <a:srgbClr val="718CA1"/>
                </a:solidFill>
                <a:highlight>
                  <a:srgbClr val="1D252C"/>
                </a:highlight>
                <a:latin typeface="Courier New"/>
                <a:ea typeface="Courier New"/>
                <a:cs typeface="Courier New"/>
                <a:sym typeface="Courier New"/>
              </a:rPr>
              <a:t>,</a:t>
            </a:r>
            <a:r>
              <a:rPr lang="en" sz="1300">
                <a:solidFill>
                  <a:srgbClr val="68A1F0"/>
                </a:solidFill>
                <a:highlight>
                  <a:srgbClr val="1D252C"/>
                </a:highlight>
                <a:latin typeface="Courier New"/>
                <a:ea typeface="Courier New"/>
                <a:cs typeface="Courier New"/>
                <a:sym typeface="Courier New"/>
              </a:rPr>
              <a:t>"priors_count"</a:t>
            </a:r>
            <a:r>
              <a:rPr lang="en" sz="1300">
                <a:solidFill>
                  <a:srgbClr val="718CA1"/>
                </a:solidFill>
                <a:highlight>
                  <a:srgbClr val="1D252C"/>
                </a:highlight>
                <a:latin typeface="Courier New"/>
                <a:ea typeface="Courier New"/>
                <a:cs typeface="Courier New"/>
                <a:sym typeface="Courier New"/>
              </a:rPr>
              <a:t>]]</a:t>
            </a:r>
            <a:endParaRPr sz="1300">
              <a:solidFill>
                <a:srgbClr val="718CA1"/>
              </a:solidFill>
              <a:highlight>
                <a:srgbClr val="1D252C"/>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300">
                <a:solidFill>
                  <a:srgbClr val="B7C5D3"/>
                </a:solidFill>
                <a:highlight>
                  <a:srgbClr val="1D252C"/>
                </a:highlight>
                <a:latin typeface="Courier New"/>
                <a:ea typeface="Courier New"/>
                <a:cs typeface="Courier New"/>
                <a:sym typeface="Courier New"/>
              </a:rPr>
              <a:t>sensitive </a:t>
            </a:r>
            <a:r>
              <a:rPr lang="en" sz="1300">
                <a:solidFill>
                  <a:srgbClr val="5EC4FF"/>
                </a:solidFill>
                <a:highlight>
                  <a:srgbClr val="1D252C"/>
                </a:highlight>
                <a:latin typeface="Courier New"/>
                <a:ea typeface="Courier New"/>
                <a:cs typeface="Courier New"/>
                <a:sym typeface="Courier New"/>
              </a:rPr>
              <a:t>=</a:t>
            </a:r>
            <a:r>
              <a:rPr lang="en" sz="1300">
                <a:solidFill>
                  <a:srgbClr val="B7C5D3"/>
                </a:solidFill>
                <a:highlight>
                  <a:srgbClr val="1D252C"/>
                </a:highlight>
                <a:latin typeface="Courier New"/>
                <a:ea typeface="Courier New"/>
                <a:cs typeface="Courier New"/>
                <a:sym typeface="Courier New"/>
              </a:rPr>
              <a:t> </a:t>
            </a:r>
            <a:r>
              <a:rPr lang="en" sz="1300">
                <a:solidFill>
                  <a:srgbClr val="718CA1"/>
                </a:solidFill>
                <a:highlight>
                  <a:srgbClr val="1D252C"/>
                </a:highlight>
                <a:latin typeface="Courier New"/>
                <a:ea typeface="Courier New"/>
                <a:cs typeface="Courier New"/>
                <a:sym typeface="Courier New"/>
              </a:rPr>
              <a:t>df[</a:t>
            </a:r>
            <a:r>
              <a:rPr lang="en" sz="1300">
                <a:solidFill>
                  <a:srgbClr val="68A1F0"/>
                </a:solidFill>
                <a:highlight>
                  <a:srgbClr val="1D252C"/>
                </a:highlight>
                <a:latin typeface="Courier New"/>
                <a:ea typeface="Courier New"/>
                <a:cs typeface="Courier New"/>
                <a:sym typeface="Courier New"/>
              </a:rPr>
              <a:t>'race'</a:t>
            </a:r>
            <a:r>
              <a:rPr lang="en" sz="1300">
                <a:solidFill>
                  <a:srgbClr val="718CA1"/>
                </a:solidFill>
                <a:highlight>
                  <a:srgbClr val="1D252C"/>
                </a:highlight>
                <a:latin typeface="Courier New"/>
                <a:ea typeface="Courier New"/>
                <a:cs typeface="Courier New"/>
                <a:sym typeface="Courier New"/>
              </a:rPr>
              <a:t>]</a:t>
            </a:r>
            <a:endParaRPr sz="1300">
              <a:solidFill>
                <a:srgbClr val="718CA1"/>
              </a:solidFill>
              <a:highlight>
                <a:srgbClr val="1D252C"/>
              </a:highlight>
              <a:latin typeface="Courier New"/>
              <a:ea typeface="Courier New"/>
              <a:cs typeface="Courier New"/>
              <a:sym typeface="Courier New"/>
            </a:endParaRPr>
          </a:p>
          <a:p>
            <a:pPr marL="0" lvl="0" indent="0" algn="l" rtl="0">
              <a:lnSpc>
                <a:spcPct val="150000"/>
              </a:lnSpc>
              <a:spcBef>
                <a:spcPts val="0"/>
              </a:spcBef>
              <a:spcAft>
                <a:spcPts val="0"/>
              </a:spcAft>
              <a:buNone/>
            </a:pPr>
            <a:r>
              <a:rPr lang="en" sz="1300">
                <a:solidFill>
                  <a:srgbClr val="B7C5D3"/>
                </a:solidFill>
                <a:highlight>
                  <a:srgbClr val="1D252C"/>
                </a:highlight>
                <a:latin typeface="Courier New"/>
                <a:ea typeface="Courier New"/>
                <a:cs typeface="Courier New"/>
                <a:sym typeface="Courier New"/>
              </a:rPr>
              <a:t>target </a:t>
            </a:r>
            <a:r>
              <a:rPr lang="en" sz="1300">
                <a:solidFill>
                  <a:srgbClr val="5EC4FF"/>
                </a:solidFill>
                <a:highlight>
                  <a:srgbClr val="1D252C"/>
                </a:highlight>
                <a:latin typeface="Courier New"/>
                <a:ea typeface="Courier New"/>
                <a:cs typeface="Courier New"/>
                <a:sym typeface="Courier New"/>
              </a:rPr>
              <a:t>=</a:t>
            </a:r>
            <a:r>
              <a:rPr lang="en" sz="1300">
                <a:solidFill>
                  <a:srgbClr val="B7C5D3"/>
                </a:solidFill>
                <a:highlight>
                  <a:srgbClr val="1D252C"/>
                </a:highlight>
                <a:latin typeface="Courier New"/>
                <a:ea typeface="Courier New"/>
                <a:cs typeface="Courier New"/>
                <a:sym typeface="Courier New"/>
              </a:rPr>
              <a:t> </a:t>
            </a:r>
            <a:r>
              <a:rPr lang="en" sz="1300">
                <a:solidFill>
                  <a:srgbClr val="718CA1"/>
                </a:solidFill>
                <a:highlight>
                  <a:srgbClr val="1D252C"/>
                </a:highlight>
                <a:latin typeface="Courier New"/>
                <a:ea typeface="Courier New"/>
                <a:cs typeface="Courier New"/>
                <a:sym typeface="Courier New"/>
              </a:rPr>
              <a:t>df[</a:t>
            </a:r>
            <a:r>
              <a:rPr lang="en" sz="1300">
                <a:solidFill>
                  <a:srgbClr val="68A1F0"/>
                </a:solidFill>
                <a:highlight>
                  <a:srgbClr val="1D252C"/>
                </a:highlight>
                <a:latin typeface="Courier New"/>
                <a:ea typeface="Courier New"/>
                <a:cs typeface="Courier New"/>
                <a:sym typeface="Courier New"/>
              </a:rPr>
              <a:t>'two_year_recid'</a:t>
            </a:r>
            <a:r>
              <a:rPr lang="en" sz="1300">
                <a:solidFill>
                  <a:srgbClr val="718CA1"/>
                </a:solidFill>
                <a:highlight>
                  <a:srgbClr val="1D252C"/>
                </a:highlight>
                <a:latin typeface="Courier New"/>
                <a:ea typeface="Courier New"/>
                <a:cs typeface="Courier New"/>
                <a:sym typeface="Courier New"/>
              </a:rPr>
              <a:t>]</a:t>
            </a:r>
            <a:endParaRPr sz="1300">
              <a:solidFill>
                <a:srgbClr val="718CA1"/>
              </a:solidFill>
              <a:highlight>
                <a:srgbClr val="1D252C"/>
              </a:highlight>
              <a:latin typeface="Courier New"/>
              <a:ea typeface="Courier New"/>
              <a:cs typeface="Courier New"/>
              <a:sym typeface="Courier New"/>
            </a:endParaRPr>
          </a:p>
          <a:p>
            <a:pPr marL="0" lvl="0" indent="0" algn="l" rtl="0">
              <a:spcBef>
                <a:spcPts val="0"/>
              </a:spcBef>
              <a:spcAft>
                <a:spcPts val="1200"/>
              </a:spcAft>
              <a:buNone/>
            </a:pPr>
            <a:endParaRPr>
              <a:solidFill>
                <a:schemeClr val="dk1"/>
              </a:solidFill>
            </a:endParaRPr>
          </a:p>
        </p:txBody>
      </p:sp>
      <p:pic>
        <p:nvPicPr>
          <p:cNvPr id="68" name="Google Shape;68;p15"/>
          <p:cNvPicPr preferRelativeResize="0"/>
          <p:nvPr/>
        </p:nvPicPr>
        <p:blipFill>
          <a:blip r:embed="rId3">
            <a:alphaModFix/>
          </a:blip>
          <a:stretch>
            <a:fillRect/>
          </a:stretch>
        </p:blipFill>
        <p:spPr>
          <a:xfrm>
            <a:off x="311700" y="1636275"/>
            <a:ext cx="4737049" cy="1457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Baseline Model</a:t>
            </a:r>
            <a:endParaRPr/>
          </a:p>
        </p:txBody>
      </p:sp>
      <p:sp>
        <p:nvSpPr>
          <p:cNvPr id="74" name="Google Shape;74;p16"/>
          <p:cNvSpPr txBox="1">
            <a:spLocks noGrp="1"/>
          </p:cNvSpPr>
          <p:nvPr>
            <p:ph type="body" idx="1"/>
          </p:nvPr>
        </p:nvSpPr>
        <p:spPr>
          <a:xfrm>
            <a:off x="311700" y="3936925"/>
            <a:ext cx="8520600" cy="1065000"/>
          </a:xfrm>
          <a:prstGeom prst="rect">
            <a:avLst/>
          </a:prstGeom>
        </p:spPr>
        <p:txBody>
          <a:bodyPr spcFirstLastPara="1" wrap="square" lIns="91425" tIns="91425" rIns="91425" bIns="91425" anchor="t" anchorCtr="0">
            <a:normAutofit fontScale="92500"/>
          </a:bodyPr>
          <a:lstStyle/>
          <a:p>
            <a:pPr marL="0" lvl="0" indent="0" algn="l" rtl="0">
              <a:lnSpc>
                <a:spcPct val="150000"/>
              </a:lnSpc>
              <a:spcBef>
                <a:spcPts val="0"/>
              </a:spcBef>
              <a:spcAft>
                <a:spcPts val="0"/>
              </a:spcAft>
              <a:buNone/>
            </a:pPr>
            <a:r>
              <a:rPr lang="en" sz="1300">
                <a:solidFill>
                  <a:schemeClr val="dk1"/>
                </a:solidFill>
                <a:highlight>
                  <a:srgbClr val="1D252C"/>
                </a:highlight>
                <a:latin typeface="Courier New"/>
                <a:ea typeface="Courier New"/>
                <a:cs typeface="Courier New"/>
                <a:sym typeface="Courier New"/>
              </a:rPr>
              <a:t>The p-rule  function is commonly used in evaluate fairness in machine learning model, by checking whether the model's positive predictions are distributed similarly across different sensitive groups. The higher the p-rule, the better the fairness.</a:t>
            </a:r>
            <a:endParaRPr sz="1300">
              <a:solidFill>
                <a:schemeClr val="dk1"/>
              </a:solidFill>
              <a:highlight>
                <a:srgbClr val="1D252C"/>
              </a:highlight>
              <a:latin typeface="Courier New"/>
              <a:ea typeface="Courier New"/>
              <a:cs typeface="Courier New"/>
              <a:sym typeface="Courier New"/>
            </a:endParaRPr>
          </a:p>
          <a:p>
            <a:pPr marL="0" lvl="0" indent="0" algn="l" rtl="0">
              <a:spcBef>
                <a:spcPts val="0"/>
              </a:spcBef>
              <a:spcAft>
                <a:spcPts val="1200"/>
              </a:spcAft>
              <a:buNone/>
            </a:pPr>
            <a:endParaRPr/>
          </a:p>
        </p:txBody>
      </p:sp>
      <p:pic>
        <p:nvPicPr>
          <p:cNvPr id="75" name="Google Shape;75;p16"/>
          <p:cNvPicPr preferRelativeResize="0"/>
          <p:nvPr/>
        </p:nvPicPr>
        <p:blipFill>
          <a:blip r:embed="rId3">
            <a:alphaModFix/>
          </a:blip>
          <a:stretch>
            <a:fillRect/>
          </a:stretch>
        </p:blipFill>
        <p:spPr>
          <a:xfrm>
            <a:off x="399925" y="1170125"/>
            <a:ext cx="7677549" cy="1157079"/>
          </a:xfrm>
          <a:prstGeom prst="rect">
            <a:avLst/>
          </a:prstGeom>
          <a:noFill/>
          <a:ln>
            <a:noFill/>
          </a:ln>
        </p:spPr>
      </p:pic>
      <p:pic>
        <p:nvPicPr>
          <p:cNvPr id="76" name="Google Shape;76;p16"/>
          <p:cNvPicPr preferRelativeResize="0"/>
          <p:nvPr/>
        </p:nvPicPr>
        <p:blipFill>
          <a:blip r:embed="rId4">
            <a:alphaModFix/>
          </a:blip>
          <a:stretch>
            <a:fillRect/>
          </a:stretch>
        </p:blipFill>
        <p:spPr>
          <a:xfrm>
            <a:off x="399925" y="2479599"/>
            <a:ext cx="7677543" cy="1129851"/>
          </a:xfrm>
          <a:prstGeom prst="rect">
            <a:avLst/>
          </a:prstGeom>
          <a:noFill/>
          <a:ln>
            <a:noFill/>
          </a:ln>
        </p:spPr>
      </p:pic>
      <p:pic>
        <p:nvPicPr>
          <p:cNvPr id="77" name="Google Shape;77;p16"/>
          <p:cNvPicPr preferRelativeResize="0"/>
          <p:nvPr/>
        </p:nvPicPr>
        <p:blipFill>
          <a:blip r:embed="rId5">
            <a:alphaModFix/>
          </a:blip>
          <a:stretch>
            <a:fillRect/>
          </a:stretch>
        </p:blipFill>
        <p:spPr>
          <a:xfrm>
            <a:off x="4725825" y="1"/>
            <a:ext cx="4418175" cy="541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A2 Algorithm</a:t>
            </a: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minimize the loss function L subject to fairness constraint</a:t>
            </a:r>
            <a:endParaRPr/>
          </a:p>
          <a:p>
            <a:pPr marL="457200" lvl="0" indent="-342900" algn="l" rtl="0">
              <a:spcBef>
                <a:spcPts val="0"/>
              </a:spcBef>
              <a:spcAft>
                <a:spcPts val="0"/>
              </a:spcAft>
              <a:buSzPts val="1800"/>
              <a:buChar char="-"/>
            </a:pPr>
            <a:r>
              <a:rPr lang="en"/>
              <a:t>c controls the tradeoff between fairness and accuracy</a:t>
            </a:r>
            <a:endParaRPr/>
          </a:p>
        </p:txBody>
      </p:sp>
      <p:pic>
        <p:nvPicPr>
          <p:cNvPr id="84" name="Google Shape;84;p17"/>
          <p:cNvPicPr preferRelativeResize="0"/>
          <p:nvPr/>
        </p:nvPicPr>
        <p:blipFill>
          <a:blip r:embed="rId3">
            <a:alphaModFix/>
          </a:blip>
          <a:stretch>
            <a:fillRect/>
          </a:stretch>
        </p:blipFill>
        <p:spPr>
          <a:xfrm>
            <a:off x="2187950" y="2185725"/>
            <a:ext cx="5129474" cy="2205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A2 Algorithm: Results</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Accuracy drop by 15%</a:t>
            </a:r>
            <a:endParaRPr>
              <a:solidFill>
                <a:schemeClr val="dk1"/>
              </a:solidFill>
            </a:endParaRPr>
          </a:p>
        </p:txBody>
      </p:sp>
      <p:pic>
        <p:nvPicPr>
          <p:cNvPr id="91" name="Google Shape;91;p18"/>
          <p:cNvPicPr preferRelativeResize="0"/>
          <p:nvPr/>
        </p:nvPicPr>
        <p:blipFill>
          <a:blip r:embed="rId3">
            <a:alphaModFix/>
          </a:blip>
          <a:stretch>
            <a:fillRect/>
          </a:stretch>
        </p:blipFill>
        <p:spPr>
          <a:xfrm>
            <a:off x="466400" y="1697750"/>
            <a:ext cx="7747750" cy="873994"/>
          </a:xfrm>
          <a:prstGeom prst="rect">
            <a:avLst/>
          </a:prstGeom>
          <a:noFill/>
          <a:ln>
            <a:noFill/>
          </a:ln>
        </p:spPr>
      </p:pic>
      <p:pic>
        <p:nvPicPr>
          <p:cNvPr id="92" name="Google Shape;92;p18"/>
          <p:cNvPicPr preferRelativeResize="0"/>
          <p:nvPr/>
        </p:nvPicPr>
        <p:blipFill>
          <a:blip r:embed="rId4">
            <a:alphaModFix/>
          </a:blip>
          <a:stretch>
            <a:fillRect/>
          </a:stretch>
        </p:blipFill>
        <p:spPr>
          <a:xfrm>
            <a:off x="435438" y="2754675"/>
            <a:ext cx="7747774" cy="905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A7 Algorithm (FFS)</a:t>
            </a:r>
            <a:endParaRPr/>
          </a:p>
        </p:txBody>
      </p:sp>
      <p:sp>
        <p:nvSpPr>
          <p:cNvPr id="98" name="Google Shape;98;p19"/>
          <p:cNvSpPr txBox="1">
            <a:spLocks noGrp="1"/>
          </p:cNvSpPr>
          <p:nvPr>
            <p:ph type="body" idx="1"/>
          </p:nvPr>
        </p:nvSpPr>
        <p:spPr>
          <a:xfrm>
            <a:off x="311700" y="2839450"/>
            <a:ext cx="8520600" cy="2053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t>Accuracy coefficient and Discrimination coefficient are two information–theoretic measures that separately quantify the accuracy and discriminatory impact of features. Using Shapley value, we can deduce the marginal impacts of each features. The Shapley value ensures each feature gains as much or more as they would have from acting independently.</a:t>
            </a:r>
            <a:endParaRPr sz="1600"/>
          </a:p>
        </p:txBody>
      </p:sp>
      <p:pic>
        <p:nvPicPr>
          <p:cNvPr id="99" name="Google Shape;99;p19"/>
          <p:cNvPicPr preferRelativeResize="0"/>
          <p:nvPr/>
        </p:nvPicPr>
        <p:blipFill>
          <a:blip r:embed="rId3">
            <a:alphaModFix/>
          </a:blip>
          <a:stretch>
            <a:fillRect/>
          </a:stretch>
        </p:blipFill>
        <p:spPr>
          <a:xfrm>
            <a:off x="311700" y="1152475"/>
            <a:ext cx="7377259" cy="572700"/>
          </a:xfrm>
          <a:prstGeom prst="rect">
            <a:avLst/>
          </a:prstGeom>
          <a:noFill/>
          <a:ln>
            <a:noFill/>
          </a:ln>
        </p:spPr>
      </p:pic>
      <p:pic>
        <p:nvPicPr>
          <p:cNvPr id="100" name="Google Shape;100;p19"/>
          <p:cNvPicPr preferRelativeResize="0"/>
          <p:nvPr/>
        </p:nvPicPr>
        <p:blipFill>
          <a:blip r:embed="rId4">
            <a:alphaModFix/>
          </a:blip>
          <a:stretch>
            <a:fillRect/>
          </a:stretch>
        </p:blipFill>
        <p:spPr>
          <a:xfrm>
            <a:off x="285150" y="1968975"/>
            <a:ext cx="7430349" cy="626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A7 Algorithm (FFS): Results</a:t>
            </a:r>
            <a:endParaRPr/>
          </a:p>
        </p:txBody>
      </p:sp>
      <p:sp>
        <p:nvSpPr>
          <p:cNvPr id="106" name="Google Shape;10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7" name="Google Shape;107;p20"/>
          <p:cNvPicPr preferRelativeResize="0"/>
          <p:nvPr/>
        </p:nvPicPr>
        <p:blipFill>
          <a:blip r:embed="rId3">
            <a:alphaModFix/>
          </a:blip>
          <a:stretch>
            <a:fillRect/>
          </a:stretch>
        </p:blipFill>
        <p:spPr>
          <a:xfrm>
            <a:off x="155850" y="1314912"/>
            <a:ext cx="8832302" cy="27040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21"/>
          <p:cNvPicPr preferRelativeResize="0"/>
          <p:nvPr/>
        </p:nvPicPr>
        <p:blipFill>
          <a:blip r:embed="rId3">
            <a:alphaModFix/>
          </a:blip>
          <a:stretch>
            <a:fillRect/>
          </a:stretch>
        </p:blipFill>
        <p:spPr>
          <a:xfrm>
            <a:off x="882313" y="1152477"/>
            <a:ext cx="7379375" cy="1234250"/>
          </a:xfrm>
          <a:prstGeom prst="rect">
            <a:avLst/>
          </a:prstGeom>
          <a:noFill/>
          <a:ln>
            <a:noFill/>
          </a:ln>
        </p:spPr>
      </p:pic>
      <p:pic>
        <p:nvPicPr>
          <p:cNvPr id="113" name="Google Shape;113;p21"/>
          <p:cNvPicPr preferRelativeResize="0"/>
          <p:nvPr/>
        </p:nvPicPr>
        <p:blipFill>
          <a:blip r:embed="rId4">
            <a:alphaModFix/>
          </a:blip>
          <a:stretch>
            <a:fillRect/>
          </a:stretch>
        </p:blipFill>
        <p:spPr>
          <a:xfrm>
            <a:off x="882325" y="3119907"/>
            <a:ext cx="7379350" cy="1160368"/>
          </a:xfrm>
          <a:prstGeom prst="rect">
            <a:avLst/>
          </a:prstGeom>
          <a:noFill/>
          <a:ln>
            <a:noFill/>
          </a:ln>
        </p:spPr>
      </p:pic>
      <p:sp>
        <p:nvSpPr>
          <p:cNvPr id="114" name="Google Shape;114;p21"/>
          <p:cNvSpPr txBox="1"/>
          <p:nvPr/>
        </p:nvSpPr>
        <p:spPr>
          <a:xfrm>
            <a:off x="882325" y="352925"/>
            <a:ext cx="527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solidFill>
                  <a:schemeClr val="dk1"/>
                </a:solidFill>
              </a:rPr>
              <a:t>Logistic Using FFS</a:t>
            </a:r>
            <a:endParaRPr/>
          </a:p>
        </p:txBody>
      </p:sp>
      <p:sp>
        <p:nvSpPr>
          <p:cNvPr id="115" name="Google Shape;115;p21"/>
          <p:cNvSpPr txBox="1"/>
          <p:nvPr/>
        </p:nvSpPr>
        <p:spPr>
          <a:xfrm>
            <a:off x="882325" y="2445513"/>
            <a:ext cx="527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solidFill>
                  <a:schemeClr val="dk1"/>
                </a:solidFill>
              </a:rPr>
              <a:t>SVM Using FFS</a:t>
            </a:r>
            <a:endParaRPr/>
          </a:p>
        </p:txBody>
      </p:sp>
      <p:sp>
        <p:nvSpPr>
          <p:cNvPr id="116" name="Google Shape;116;p21"/>
          <p:cNvSpPr txBox="1"/>
          <p:nvPr/>
        </p:nvSpPr>
        <p:spPr>
          <a:xfrm>
            <a:off x="1423150" y="4538125"/>
            <a:ext cx="4919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rPr>
              <a:t>P-rule increases by 5%, accuracy stays the same</a:t>
            </a:r>
            <a:endParaRPr sz="1600">
              <a:solidFill>
                <a:schemeClr val="dk1"/>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391</Words>
  <Application>Microsoft Macintosh PowerPoint</Application>
  <PresentationFormat>全屏显示(16:9)</PresentationFormat>
  <Paragraphs>50</Paragraphs>
  <Slides>11</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Arial</vt:lpstr>
      <vt:lpstr>Courier New</vt:lpstr>
      <vt:lpstr>Menlo</vt:lpstr>
      <vt:lpstr>Verdana</vt:lpstr>
      <vt:lpstr>Simple Dark</vt:lpstr>
      <vt:lpstr>Maximizing Accuracy and Fairness using Fairness Constraint &amp; Information Theoretic Measures for Fairness-aware Feature Selection</vt:lpstr>
      <vt:lpstr>Table of content</vt:lpstr>
      <vt:lpstr>Data Preprocessing</vt:lpstr>
      <vt:lpstr>Baseline Model</vt:lpstr>
      <vt:lpstr>A2 Algorithm</vt:lpstr>
      <vt:lpstr>A2 Algorithm: Results</vt:lpstr>
      <vt:lpstr>A7 Algorithm (FFS)</vt:lpstr>
      <vt:lpstr>A7 Algorithm (FFS): Results</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Maximizing Accuracy and Fairness using Fairness Constraint &amp; Information Theoretic Measures for Fairness-aware Feature Selection</dc:title>
  <cp:lastModifiedBy>han wang</cp:lastModifiedBy>
  <cp:revision>1</cp:revision>
  <dcterms:modified xsi:type="dcterms:W3CDTF">2023-04-12T13:41:33Z</dcterms:modified>
</cp:coreProperties>
</file>