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6459d7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6459d7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c6459d7d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c6459d7d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cde43b88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cde43b88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c6459d7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c6459d7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cde43b88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cde43b88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c6459d7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c6459d7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 is a subset of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c6459d7db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c6459d7db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cde43b88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cde43b8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Maximizing </a:t>
            </a: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Accuracy</a:t>
            </a: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 and Fairness using Fairness </a:t>
            </a: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Constraint</a:t>
            </a: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 &amp; </a:t>
            </a: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Information Theoretic Measures for Fairness-aware Feature Selection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59225" y="3674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80"/>
              <a:t>Group 6: Tianxiao He, Linda Lin, Xinming Pan, Namira Suniaprita, Han Wang, YiXun Xu</a:t>
            </a:r>
            <a:endParaRPr sz="138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80"/>
              <a:t>Presenter: Han Wang</a:t>
            </a:r>
            <a:endParaRPr sz="13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Data Preprocessing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Logistic Regression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Baseline Model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Fairness Constraints: Mechanisms for Fair Classification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Information Theoretic Measures for Fairness-aware Feature Selection(FFS)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Support Vector Machine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Baseline Model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Fairness Constraints: Mechanisms for Fair Classification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Information Theoretic Measures for Fairness-aware Feature Selection(FFS)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Evaluation &amp; Discussion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Change categorical data to numerical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C5D3"/>
              </a:solidFill>
              <a:highlight>
                <a:srgbClr val="1D25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B7C5D3"/>
              </a:solidFill>
              <a:highlight>
                <a:srgbClr val="1D25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B7C5D3"/>
              </a:solidFill>
              <a:highlight>
                <a:srgbClr val="1D25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C5D3"/>
                </a:solidFill>
                <a:highlight>
                  <a:srgbClr val="1D252C"/>
                </a:highlight>
                <a:latin typeface="Courier New"/>
                <a:ea typeface="Courier New"/>
                <a:cs typeface="Courier New"/>
                <a:sym typeface="Courier New"/>
              </a:rPr>
              <a:t>features </a:t>
            </a:r>
            <a:r>
              <a:rPr lang="en" sz="1300">
                <a:solidFill>
                  <a:srgbClr val="5EC4FF"/>
                </a:solidFill>
                <a:highlight>
                  <a:srgbClr val="1D252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B7C5D3"/>
                </a:solidFill>
                <a:highlight>
                  <a:srgbClr val="1D25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718CA1"/>
                </a:solidFill>
                <a:highlight>
                  <a:srgbClr val="1D252C"/>
                </a:highlight>
                <a:latin typeface="Courier New"/>
                <a:ea typeface="Courier New"/>
                <a:cs typeface="Courier New"/>
                <a:sym typeface="Courier New"/>
              </a:rPr>
              <a:t>df[[</a:t>
            </a:r>
            <a:r>
              <a:rPr lang="en" sz="1300">
                <a:solidFill>
                  <a:srgbClr val="68A1F0"/>
                </a:solidFill>
                <a:highlight>
                  <a:srgbClr val="1D252C"/>
                </a:highlight>
                <a:latin typeface="Courier New"/>
                <a:ea typeface="Courier New"/>
                <a:cs typeface="Courier New"/>
                <a:sym typeface="Courier New"/>
              </a:rPr>
              <a:t>'sex'</a:t>
            </a:r>
            <a:r>
              <a:rPr lang="en" sz="1300">
                <a:solidFill>
                  <a:srgbClr val="718CA1"/>
                </a:solidFill>
                <a:highlight>
                  <a:srgbClr val="1D252C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68A1F0"/>
                </a:solidFill>
                <a:highlight>
                  <a:srgbClr val="1D252C"/>
                </a:highlight>
                <a:latin typeface="Courier New"/>
                <a:ea typeface="Courier New"/>
                <a:cs typeface="Courier New"/>
                <a:sym typeface="Courier New"/>
              </a:rPr>
              <a:t>'age_cat'</a:t>
            </a:r>
            <a:r>
              <a:rPr lang="en" sz="1300">
                <a:solidFill>
                  <a:srgbClr val="718CA1"/>
                </a:solidFill>
                <a:highlight>
                  <a:srgbClr val="1D252C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68A1F0"/>
                </a:solidFill>
                <a:highlight>
                  <a:srgbClr val="1D252C"/>
                </a:highlight>
                <a:latin typeface="Courier New"/>
                <a:ea typeface="Courier New"/>
                <a:cs typeface="Courier New"/>
                <a:sym typeface="Courier New"/>
              </a:rPr>
              <a:t>'c_charge_degree'</a:t>
            </a:r>
            <a:r>
              <a:rPr lang="en" sz="1300">
                <a:solidFill>
                  <a:srgbClr val="718CA1"/>
                </a:solidFill>
                <a:highlight>
                  <a:srgbClr val="1D252C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68A1F0"/>
                </a:solidFill>
                <a:highlight>
                  <a:srgbClr val="1D252C"/>
                </a:highlight>
                <a:latin typeface="Courier New"/>
                <a:ea typeface="Courier New"/>
                <a:cs typeface="Courier New"/>
                <a:sym typeface="Courier New"/>
              </a:rPr>
              <a:t>'length_of_stay'</a:t>
            </a:r>
            <a:r>
              <a:rPr lang="en" sz="1300">
                <a:solidFill>
                  <a:srgbClr val="718CA1"/>
                </a:solidFill>
                <a:highlight>
                  <a:srgbClr val="1D252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00">
                <a:solidFill>
                  <a:srgbClr val="68A1F0"/>
                </a:solidFill>
                <a:highlight>
                  <a:srgbClr val="1D252C"/>
                </a:highlight>
                <a:latin typeface="Courier New"/>
                <a:ea typeface="Courier New"/>
                <a:cs typeface="Courier New"/>
                <a:sym typeface="Courier New"/>
              </a:rPr>
              <a:t>"priors_count"</a:t>
            </a:r>
            <a:r>
              <a:rPr lang="en" sz="1300">
                <a:solidFill>
                  <a:srgbClr val="718CA1"/>
                </a:solidFill>
                <a:highlight>
                  <a:srgbClr val="1D252C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300">
              <a:solidFill>
                <a:srgbClr val="718CA1"/>
              </a:solidFill>
              <a:highlight>
                <a:srgbClr val="1D25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C5D3"/>
                </a:solidFill>
                <a:highlight>
                  <a:srgbClr val="1D252C"/>
                </a:highlight>
                <a:latin typeface="Courier New"/>
                <a:ea typeface="Courier New"/>
                <a:cs typeface="Courier New"/>
                <a:sym typeface="Courier New"/>
              </a:rPr>
              <a:t>sensitive </a:t>
            </a:r>
            <a:r>
              <a:rPr lang="en" sz="1300">
                <a:solidFill>
                  <a:srgbClr val="5EC4FF"/>
                </a:solidFill>
                <a:highlight>
                  <a:srgbClr val="1D252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B7C5D3"/>
                </a:solidFill>
                <a:highlight>
                  <a:srgbClr val="1D25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718CA1"/>
                </a:solidFill>
                <a:highlight>
                  <a:srgbClr val="1D252C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lang="en" sz="1300">
                <a:solidFill>
                  <a:srgbClr val="68A1F0"/>
                </a:solidFill>
                <a:highlight>
                  <a:srgbClr val="1D252C"/>
                </a:highlight>
                <a:latin typeface="Courier New"/>
                <a:ea typeface="Courier New"/>
                <a:cs typeface="Courier New"/>
                <a:sym typeface="Courier New"/>
              </a:rPr>
              <a:t>'race'</a:t>
            </a:r>
            <a:r>
              <a:rPr lang="en" sz="1300">
                <a:solidFill>
                  <a:srgbClr val="718CA1"/>
                </a:solidFill>
                <a:highlight>
                  <a:srgbClr val="1D252C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718CA1"/>
              </a:solidFill>
              <a:highlight>
                <a:srgbClr val="1D25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C5D3"/>
                </a:solidFill>
                <a:highlight>
                  <a:srgbClr val="1D252C"/>
                </a:highlight>
                <a:latin typeface="Courier New"/>
                <a:ea typeface="Courier New"/>
                <a:cs typeface="Courier New"/>
                <a:sym typeface="Courier New"/>
              </a:rPr>
              <a:t>target </a:t>
            </a:r>
            <a:r>
              <a:rPr lang="en" sz="1300">
                <a:solidFill>
                  <a:srgbClr val="5EC4FF"/>
                </a:solidFill>
                <a:highlight>
                  <a:srgbClr val="1D252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B7C5D3"/>
                </a:solidFill>
                <a:highlight>
                  <a:srgbClr val="1D252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718CA1"/>
                </a:solidFill>
                <a:highlight>
                  <a:srgbClr val="1D252C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lang="en" sz="1300">
                <a:solidFill>
                  <a:srgbClr val="68A1F0"/>
                </a:solidFill>
                <a:highlight>
                  <a:srgbClr val="1D252C"/>
                </a:highlight>
                <a:latin typeface="Courier New"/>
                <a:ea typeface="Courier New"/>
                <a:cs typeface="Courier New"/>
                <a:sym typeface="Courier New"/>
              </a:rPr>
              <a:t>'two_year_recid'</a:t>
            </a:r>
            <a:r>
              <a:rPr lang="en" sz="1300">
                <a:solidFill>
                  <a:srgbClr val="718CA1"/>
                </a:solidFill>
                <a:highlight>
                  <a:srgbClr val="1D252C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718CA1"/>
              </a:solidFill>
              <a:highlight>
                <a:srgbClr val="1D25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6275"/>
            <a:ext cx="4737049" cy="14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3936925"/>
            <a:ext cx="8520600" cy="1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1D252C"/>
                </a:highlight>
                <a:latin typeface="Courier New"/>
                <a:ea typeface="Courier New"/>
                <a:cs typeface="Courier New"/>
                <a:sym typeface="Courier New"/>
              </a:rPr>
              <a:t>The p-rule  function is commonly used in evaluate fairness in machine learning model, by checking whether the model's positive predictions are distributed similarly across different sensitive groups. The higher the p-rule, the better the fairness.</a:t>
            </a:r>
            <a:endParaRPr sz="1300">
              <a:solidFill>
                <a:schemeClr val="dk1"/>
              </a:solidFill>
              <a:highlight>
                <a:srgbClr val="1D252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25" y="1170125"/>
            <a:ext cx="7677549" cy="115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925" y="2479599"/>
            <a:ext cx="7677543" cy="112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5825" y="1"/>
            <a:ext cx="4418175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A2 Algorithm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minimize the loss function L subject to fairness constraint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 controls the tradeoff between fairness and accuracy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950" y="2185725"/>
            <a:ext cx="5129474" cy="22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A2 Algorithm: </a:t>
            </a:r>
            <a:r>
              <a:rPr lang="en"/>
              <a:t>Results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Accuracy drop by 15%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00" y="1697750"/>
            <a:ext cx="7747750" cy="87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38" y="2754675"/>
            <a:ext cx="7747774" cy="9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A7 Algorithm (FFS)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2839450"/>
            <a:ext cx="8520600" cy="20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Accuracy</a:t>
            </a:r>
            <a:r>
              <a:rPr lang="en" sz="1600"/>
              <a:t> coefficient and Discrimination coefficient are two information–theoretic measures that separately quantify the </a:t>
            </a:r>
            <a:r>
              <a:rPr lang="en" sz="1600"/>
              <a:t>accuracy</a:t>
            </a:r>
            <a:r>
              <a:rPr lang="en" sz="1600"/>
              <a:t> and discriminatory impact of </a:t>
            </a:r>
            <a:r>
              <a:rPr lang="en" sz="1600"/>
              <a:t>features. Using Shapley value, we can deduce the marginal impacts of each features. The Shapley value ensures each feature gains as much or more as they would have from acting independently.</a:t>
            </a:r>
            <a:endParaRPr sz="160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37725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150" y="1968975"/>
            <a:ext cx="7430349" cy="6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A7 Algorithm (FFS): Results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314912"/>
            <a:ext cx="8832302" cy="2704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313" y="1152477"/>
            <a:ext cx="7379375" cy="12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325" y="3119907"/>
            <a:ext cx="7379350" cy="116036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882325" y="352925"/>
            <a:ext cx="527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Logistic Using FFS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882325" y="2445513"/>
            <a:ext cx="527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SVM</a:t>
            </a:r>
            <a:r>
              <a:rPr lang="en" sz="2800">
                <a:solidFill>
                  <a:schemeClr val="dk1"/>
                </a:solidFill>
              </a:rPr>
              <a:t> Using FFS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1423150" y="4538125"/>
            <a:ext cx="491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P-rule increases by 5%, accuracy stays the same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