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7" r:id="rId5"/>
    <p:sldId id="260" r:id="rId6"/>
    <p:sldId id="263" r:id="rId7"/>
    <p:sldId id="268" r:id="rId8"/>
    <p:sldId id="265" r:id="rId9"/>
    <p:sldId id="271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8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55"/>
  </p:normalViewPr>
  <p:slideViewPr>
    <p:cSldViewPr snapToGrid="0">
      <p:cViewPr varScale="1">
        <p:scale>
          <a:sx n="70" d="100"/>
          <a:sy n="70" d="100"/>
        </p:scale>
        <p:origin x="43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C319F-9FBB-4D4D-A3F1-E653AC23FDA7}" type="datetimeFigureOut">
              <a:rPr kumimoji="1" lang="zh-CN" altLang="en-US" smtClean="0"/>
              <a:t>2023/4/12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EC95F-167B-FF40-B94E-DDAB699011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645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1ca75bfbb_0_2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1ca75bfbb_0_2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9343647" y="4235851"/>
            <a:ext cx="7496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100047" y="4211003"/>
            <a:ext cx="7496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338859" y="1362700"/>
            <a:ext cx="9515557" cy="2032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338868" y="5292133"/>
            <a:ext cx="9515557" cy="2032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338867" y="2335685"/>
            <a:ext cx="9515600" cy="13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691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739800"/>
            <a:ext cx="113608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15600" y="3994200"/>
            <a:ext cx="113608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2440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4694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4" name="Google Shape;64;p13"/>
          <p:cNvGrpSpPr/>
          <p:nvPr/>
        </p:nvGrpSpPr>
        <p:grpSpPr>
          <a:xfrm>
            <a:off x="13800" y="14000"/>
            <a:ext cx="12164400" cy="6830000"/>
            <a:chOff x="10350" y="10500"/>
            <a:chExt cx="9123300" cy="5122500"/>
          </a:xfrm>
        </p:grpSpPr>
        <p:sp>
          <p:nvSpPr>
            <p:cNvPr id="65" name="Google Shape;65;p13"/>
            <p:cNvSpPr/>
            <p:nvPr/>
          </p:nvSpPr>
          <p:spPr>
            <a:xfrm>
              <a:off x="10350" y="10500"/>
              <a:ext cx="9123300" cy="51225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81125" y="181125"/>
              <a:ext cx="8795400" cy="4781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082200" y="860433"/>
            <a:ext cx="7310000" cy="220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6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1082200" y="3373533"/>
            <a:ext cx="3286800" cy="25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>
                <a:solidFill>
                  <a:schemeClr val="dk2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600">
                <a:solidFill>
                  <a:schemeClr val="dk2"/>
                </a:solidFill>
              </a:defRPr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600">
                <a:solidFill>
                  <a:schemeClr val="dk2"/>
                </a:solidFill>
              </a:defRPr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600">
                <a:solidFill>
                  <a:schemeClr val="dk2"/>
                </a:solidFill>
              </a:defRPr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600">
                <a:solidFill>
                  <a:schemeClr val="dk2"/>
                </a:solidFill>
              </a:defRPr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600">
                <a:solidFill>
                  <a:schemeClr val="dk2"/>
                </a:solidFill>
              </a:defRPr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600">
                <a:solidFill>
                  <a:schemeClr val="dk2"/>
                </a:solidFill>
              </a:defRPr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600">
                <a:solidFill>
                  <a:schemeClr val="dk2"/>
                </a:solidFill>
              </a:defRPr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2"/>
          </p:nvPr>
        </p:nvSpPr>
        <p:spPr>
          <a:xfrm>
            <a:off x="4461684" y="3373533"/>
            <a:ext cx="3286800" cy="25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>
                <a:solidFill>
                  <a:schemeClr val="dk2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600">
                <a:solidFill>
                  <a:schemeClr val="dk2"/>
                </a:solidFill>
              </a:defRPr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600">
                <a:solidFill>
                  <a:schemeClr val="dk2"/>
                </a:solidFill>
              </a:defRPr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600">
                <a:solidFill>
                  <a:schemeClr val="dk2"/>
                </a:solidFill>
              </a:defRPr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600">
                <a:solidFill>
                  <a:schemeClr val="dk2"/>
                </a:solidFill>
              </a:defRPr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600">
                <a:solidFill>
                  <a:schemeClr val="dk2"/>
                </a:solidFill>
              </a:defRPr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600">
                <a:solidFill>
                  <a:schemeClr val="dk2"/>
                </a:solidFill>
              </a:defRPr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600">
                <a:solidFill>
                  <a:schemeClr val="dk2"/>
                </a:solidFill>
              </a:defRPr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3"/>
          </p:nvPr>
        </p:nvSpPr>
        <p:spPr>
          <a:xfrm>
            <a:off x="7841167" y="3374417"/>
            <a:ext cx="3286800" cy="25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>
                <a:solidFill>
                  <a:schemeClr val="dk2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600">
                <a:solidFill>
                  <a:schemeClr val="dk2"/>
                </a:solidFill>
              </a:defRPr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600">
                <a:solidFill>
                  <a:schemeClr val="dk2"/>
                </a:solidFill>
              </a:defRPr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600">
                <a:solidFill>
                  <a:schemeClr val="dk2"/>
                </a:solidFill>
              </a:defRPr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600">
                <a:solidFill>
                  <a:schemeClr val="dk2"/>
                </a:solidFill>
              </a:defRPr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600">
                <a:solidFill>
                  <a:schemeClr val="dk2"/>
                </a:solidFill>
              </a:defRPr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600">
                <a:solidFill>
                  <a:schemeClr val="dk2"/>
                </a:solidFill>
              </a:defRPr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600">
                <a:solidFill>
                  <a:schemeClr val="dk2"/>
                </a:solidFill>
              </a:defRPr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889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67" y="3429200"/>
            <a:ext cx="12192000" cy="34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1086400"/>
            <a:ext cx="11428400" cy="1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87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045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15600" y="1688233"/>
            <a:ext cx="53332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443200" y="1688233"/>
            <a:ext cx="53332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3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925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5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84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72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72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72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72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72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72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72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72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72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118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7" name="Google Shape;47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354000" y="1386233"/>
            <a:ext cx="5393600" cy="223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354000" y="36358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740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15600" y="5640967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402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61356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ctrTitle"/>
          </p:nvPr>
        </p:nvSpPr>
        <p:spPr>
          <a:xfrm>
            <a:off x="1338867" y="2335685"/>
            <a:ext cx="9515600" cy="1363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r>
              <a:rPr lang="en"/>
              <a:t>Machine Learning Fairness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2849633" y="3800052"/>
            <a:ext cx="64940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/>
            <a:r>
              <a:rPr lang="en" dirty="0"/>
              <a:t>Group 9</a:t>
            </a:r>
          </a:p>
          <a:p>
            <a:pPr marL="0" indent="0"/>
            <a:endParaRPr lang="en" dirty="0"/>
          </a:p>
          <a:p>
            <a:pPr marL="0" indent="0"/>
            <a:endParaRPr lang="e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207704-81ED-9A65-D4B0-1083F2A5E4A4}"/>
              </a:ext>
            </a:extLst>
          </p:cNvPr>
          <p:cNvSpPr txBox="1"/>
          <p:nvPr/>
        </p:nvSpPr>
        <p:spPr>
          <a:xfrm>
            <a:off x="2120208" y="4856852"/>
            <a:ext cx="8295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-webkit-standard"/>
              </a:rPr>
              <a:t>Liu, </a:t>
            </a:r>
            <a:r>
              <a:rPr lang="fr-CA" altLang="zh-CN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-webkit-standard"/>
              </a:rPr>
              <a:t>Yunfan</a:t>
            </a:r>
            <a:r>
              <a:rPr lang="fr-CA" altLang="zh-CN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-webkit-standard"/>
              </a:rPr>
              <a:t> /  Shi, </a:t>
            </a:r>
            <a:r>
              <a:rPr lang="fr-CA" altLang="zh-CN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-webkit-standard"/>
              </a:rPr>
              <a:t>Mingrui</a:t>
            </a:r>
            <a:r>
              <a:rPr lang="fr-CA" altLang="zh-CN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-webkit-standard"/>
              </a:rPr>
              <a:t> / Tang, </a:t>
            </a:r>
            <a:r>
              <a:rPr lang="fr-CA" altLang="zh-CN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-webkit-standard"/>
              </a:rPr>
              <a:t>Qingyang</a:t>
            </a:r>
            <a:r>
              <a:rPr lang="fr-CA" altLang="zh-CN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-webkit-standard"/>
              </a:rPr>
              <a:t> /  Zhang, </a:t>
            </a:r>
            <a:r>
              <a:rPr lang="fr-CA" altLang="zh-CN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-webkit-standard"/>
              </a:rPr>
              <a:t>Haoyu</a:t>
            </a:r>
            <a:r>
              <a:rPr lang="fr-CA" altLang="zh-CN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-webkit-standard"/>
              </a:rPr>
              <a:t>  </a:t>
            </a:r>
            <a:r>
              <a:rPr lang="fr-CA" altLang="zh-CN" sz="2000" dirty="0">
                <a:solidFill>
                  <a:schemeClr val="tx2">
                    <a:lumMod val="50000"/>
                  </a:schemeClr>
                </a:solidFill>
                <a:latin typeface="-webkit-standard"/>
              </a:rPr>
              <a:t>/</a:t>
            </a:r>
            <a:r>
              <a:rPr lang="fr-CA" altLang="zh-CN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-webkit-standard"/>
              </a:rPr>
              <a:t> Zhang, </a:t>
            </a:r>
            <a:r>
              <a:rPr lang="fr-CA" altLang="zh-CN" sz="2000" b="0" i="0" u="none" strike="noStrike" dirty="0" err="1">
                <a:solidFill>
                  <a:schemeClr val="tx2">
                    <a:lumMod val="50000"/>
                  </a:schemeClr>
                </a:solidFill>
                <a:effectLst/>
                <a:latin typeface="-webkit-standard"/>
              </a:rPr>
              <a:t>Zerui</a:t>
            </a:r>
            <a:r>
              <a:rPr lang="fr-CA" altLang="zh-CN" sz="20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-webkit-standard"/>
              </a:rPr>
              <a:t> </a:t>
            </a:r>
            <a:endParaRPr kumimoji="1" lang="zh-CN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7AE0D-F1F6-D917-B68A-CEA887B87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 you 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7FBB40-428F-B08C-250F-1C1EC0B16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611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kumimoji="1" lang="en-US" altLang="zh-CN" dirty="0"/>
              <a:t>Executive Summary</a:t>
            </a:r>
            <a:endParaRPr dirty="0"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415600" y="2258871"/>
            <a:ext cx="11360800" cy="135243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Prejudice Remover </a:t>
            </a:r>
            <a:r>
              <a:rPr lang="en" dirty="0" err="1"/>
              <a:t>Regularizer</a:t>
            </a:r>
            <a:r>
              <a:rPr lang="en" dirty="0"/>
              <a:t>   (A5)</a:t>
            </a:r>
            <a:endParaRPr dirty="0"/>
          </a:p>
          <a:p>
            <a:pPr>
              <a:lnSpc>
                <a:spcPct val="150000"/>
              </a:lnSpc>
            </a:pPr>
            <a:r>
              <a:rPr lang="fr-CA" altLang="zh-CN" dirty="0"/>
              <a:t>Handling </a:t>
            </a:r>
            <a:r>
              <a:rPr lang="fr-CA" altLang="zh-CN" dirty="0" err="1"/>
              <a:t>Conditional</a:t>
            </a:r>
            <a:r>
              <a:rPr lang="fr-CA" altLang="zh-CN" dirty="0"/>
              <a:t> Discrimination (LM and LPS)  (A6)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5C1180-8373-7930-12E7-821FD6FAEEC5}"/>
              </a:ext>
            </a:extLst>
          </p:cNvPr>
          <p:cNvSpPr txBox="1"/>
          <p:nvPr/>
        </p:nvSpPr>
        <p:spPr>
          <a:xfrm>
            <a:off x="415600" y="1697664"/>
            <a:ext cx="4490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Goal: Algorithms Comparison</a:t>
            </a:r>
            <a:endParaRPr kumimoji="1" lang="zh-CN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E6AD20-CF33-2489-43B2-280B06A01E67}"/>
              </a:ext>
            </a:extLst>
          </p:cNvPr>
          <p:cNvSpPr txBox="1"/>
          <p:nvPr/>
        </p:nvSpPr>
        <p:spPr>
          <a:xfrm>
            <a:off x="415600" y="3772398"/>
            <a:ext cx="4236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Result</a:t>
            </a:r>
            <a:endParaRPr kumimoji="1" lang="zh-CN" altLang="en-US" sz="20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06648E-779B-F2EA-FFEA-3EEAD51B1E94}"/>
              </a:ext>
            </a:extLst>
          </p:cNvPr>
          <p:cNvSpPr txBox="1"/>
          <p:nvPr/>
        </p:nvSpPr>
        <p:spPr>
          <a:xfrm>
            <a:off x="415600" y="4333605"/>
            <a:ext cx="1136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indent="-457189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altLang="zh-C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Local messaging (A6 LM) performs best in accuracy and calibration trade off with 96.7% accuracy and calibration score 0.006</a:t>
            </a:r>
          </a:p>
          <a:p>
            <a:pPr marL="609585" indent="-457189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altLang="zh-C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Prejudice Remover </a:t>
            </a:r>
            <a:r>
              <a:rPr lang="en-US" altLang="zh-CN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Regularizer</a:t>
            </a:r>
            <a:r>
              <a:rPr lang="en-US" altLang="zh-C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(A5) reduces calibration to 0.00016, but it sacrifices too much accuracy to 0.61</a:t>
            </a:r>
            <a:endParaRPr lang="zh-CN" altLang="en-US" dirty="0">
              <a:solidFill>
                <a:schemeClr val="dk2"/>
              </a:solidFill>
              <a:latin typeface="Open Sans"/>
              <a:cs typeface="Open Sans"/>
              <a:sym typeface="Open Sans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01909-51FE-81F6-148D-199F6E31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Processing 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65792-F3D2-77F5-5DE5-01396EA9F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1" dirty="0"/>
              <a:t>Dataset</a:t>
            </a:r>
            <a:r>
              <a:rPr kumimoji="1" lang="en-US" altLang="zh-CN" dirty="0"/>
              <a:t>:  </a:t>
            </a:r>
            <a:r>
              <a:rPr lang="fr-CA" altLang="zh-CN" dirty="0">
                <a:effectLst/>
              </a:rPr>
              <a:t>compas-scores-</a:t>
            </a:r>
            <a:r>
              <a:rPr lang="fr-CA" altLang="zh-CN" dirty="0" err="1">
                <a:effectLst/>
              </a:rPr>
              <a:t>two</a:t>
            </a:r>
            <a:r>
              <a:rPr lang="fr-CA" altLang="zh-CN" dirty="0">
                <a:effectLst/>
              </a:rPr>
              <a:t>-</a:t>
            </a:r>
            <a:r>
              <a:rPr lang="fr-CA" altLang="zh-CN" dirty="0" err="1">
                <a:effectLst/>
              </a:rPr>
              <a:t>years.csv</a:t>
            </a:r>
            <a:endParaRPr lang="fr-CA" altLang="zh-CN" dirty="0"/>
          </a:p>
          <a:p>
            <a:pPr marL="152396" indent="0">
              <a:buNone/>
            </a:pPr>
            <a:r>
              <a:rPr kumimoji="1" lang="fr-CA" altLang="zh-CN" dirty="0"/>
              <a:t>A </a:t>
            </a:r>
            <a:r>
              <a:rPr kumimoji="1" lang="fr-CA" altLang="zh-CN" dirty="0" err="1"/>
              <a:t>database</a:t>
            </a:r>
            <a:r>
              <a:rPr kumimoji="1" lang="fr-CA" altLang="zh-CN" dirty="0"/>
              <a:t> </a:t>
            </a:r>
            <a:r>
              <a:rPr kumimoji="1" lang="fr-CA" altLang="zh-CN" dirty="0" err="1"/>
              <a:t>containing</a:t>
            </a:r>
            <a:r>
              <a:rPr kumimoji="1" lang="fr-CA" altLang="zh-CN" dirty="0"/>
              <a:t> the </a:t>
            </a:r>
            <a:r>
              <a:rPr kumimoji="1" lang="fr-CA" altLang="zh-CN" dirty="0" err="1"/>
              <a:t>criminal</a:t>
            </a:r>
            <a:r>
              <a:rPr kumimoji="1" lang="fr-CA" altLang="zh-CN" dirty="0"/>
              <a:t> </a:t>
            </a:r>
            <a:r>
              <a:rPr kumimoji="1" lang="fr-CA" altLang="zh-CN" dirty="0" err="1"/>
              <a:t>history</a:t>
            </a:r>
            <a:r>
              <a:rPr kumimoji="1" lang="fr-CA" altLang="zh-CN" dirty="0"/>
              <a:t>, </a:t>
            </a:r>
            <a:r>
              <a:rPr kumimoji="1" lang="fr-CA" altLang="zh-CN" dirty="0" err="1"/>
              <a:t>jail</a:t>
            </a:r>
            <a:r>
              <a:rPr kumimoji="1" lang="fr-CA" altLang="zh-CN" dirty="0"/>
              <a:t> and prison time, </a:t>
            </a:r>
            <a:r>
              <a:rPr kumimoji="1" lang="fr-CA" altLang="zh-CN" dirty="0" err="1"/>
              <a:t>demographics</a:t>
            </a:r>
            <a:r>
              <a:rPr kumimoji="1" lang="fr-CA" altLang="zh-CN" dirty="0"/>
              <a:t> and COMPAS </a:t>
            </a:r>
            <a:r>
              <a:rPr kumimoji="1" lang="fr-CA" altLang="zh-CN" dirty="0" err="1"/>
              <a:t>risk</a:t>
            </a:r>
            <a:r>
              <a:rPr kumimoji="1" lang="fr-CA" altLang="zh-CN" dirty="0"/>
              <a:t> scores for </a:t>
            </a:r>
            <a:r>
              <a:rPr kumimoji="1" lang="fr-CA" altLang="zh-CN" dirty="0" err="1"/>
              <a:t>defendants</a:t>
            </a:r>
            <a:r>
              <a:rPr kumimoji="1" lang="fr-CA" altLang="zh-CN" dirty="0"/>
              <a:t> </a:t>
            </a:r>
            <a:r>
              <a:rPr kumimoji="1" lang="fr-CA" altLang="zh-CN" dirty="0" err="1"/>
              <a:t>from</a:t>
            </a:r>
            <a:r>
              <a:rPr kumimoji="1" lang="fr-CA" altLang="zh-CN" dirty="0"/>
              <a:t> </a:t>
            </a:r>
            <a:r>
              <a:rPr kumimoji="1" lang="fr-CA" altLang="zh-CN" dirty="0" err="1"/>
              <a:t>Broward</a:t>
            </a:r>
            <a:r>
              <a:rPr kumimoji="1" lang="fr-CA" altLang="zh-CN" dirty="0"/>
              <a:t> County </a:t>
            </a:r>
            <a:r>
              <a:rPr kumimoji="1" lang="fr-CA" altLang="zh-CN" dirty="0" err="1"/>
              <a:t>from</a:t>
            </a:r>
            <a:r>
              <a:rPr kumimoji="1" lang="fr-CA" altLang="zh-CN" dirty="0"/>
              <a:t> 2013 and 2014</a:t>
            </a:r>
          </a:p>
          <a:p>
            <a:pPr marL="152396" indent="0">
              <a:buNone/>
            </a:pPr>
            <a:endParaRPr kumimoji="1" lang="fr-CA" altLang="zh-CN" dirty="0"/>
          </a:p>
          <a:p>
            <a:r>
              <a:rPr kumimoji="1" lang="fr-CA" altLang="zh-CN" b="1" dirty="0"/>
              <a:t>X</a:t>
            </a:r>
            <a:r>
              <a:rPr kumimoji="1" lang="fr-CA" altLang="zh-CN" dirty="0"/>
              <a:t>: most variables except those with missing values</a:t>
            </a:r>
          </a:p>
          <a:p>
            <a:r>
              <a:rPr kumimoji="1" lang="en-US" altLang="zh-CN" b="1" dirty="0"/>
              <a:t>Y</a:t>
            </a:r>
            <a:r>
              <a:rPr kumimoji="1" lang="en-US" altLang="zh-CN" dirty="0"/>
              <a:t>: </a:t>
            </a:r>
            <a:r>
              <a:rPr lang="en" altLang="zh-CN" dirty="0" err="1"/>
              <a:t>two_year_recid</a:t>
            </a:r>
            <a:endParaRPr lang="en" altLang="zh-CN" dirty="0"/>
          </a:p>
          <a:p>
            <a:r>
              <a:rPr lang="fr-CA" altLang="zh-CN" b="1" dirty="0" err="1"/>
              <a:t>Protected</a:t>
            </a:r>
            <a:r>
              <a:rPr lang="fr-CA" altLang="zh-CN" b="1" dirty="0"/>
              <a:t> </a:t>
            </a:r>
            <a:r>
              <a:rPr lang="fr-CA" altLang="zh-CN" b="1" dirty="0" err="1"/>
              <a:t>attribute</a:t>
            </a:r>
            <a:r>
              <a:rPr lang="fr-CA" altLang="zh-CN" dirty="0"/>
              <a:t>: race (</a:t>
            </a:r>
            <a:r>
              <a:rPr lang="fr-CA" altLang="zh-CN" dirty="0" err="1"/>
              <a:t>Caucasian</a:t>
            </a:r>
            <a:r>
              <a:rPr lang="fr-CA" altLang="zh-CN" dirty="0"/>
              <a:t>/ </a:t>
            </a:r>
            <a:r>
              <a:rPr lang="fr-CA" altLang="zh-CN" dirty="0" err="1"/>
              <a:t>African</a:t>
            </a:r>
            <a:r>
              <a:rPr lang="fr-CA" altLang="zh-CN" dirty="0"/>
              <a:t>-American)</a:t>
            </a:r>
          </a:p>
          <a:p>
            <a:pPr marL="152396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33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78C7E-07C7-6EF2-FE67-93AF1CE1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Fairness-aware Classifier with Prejudice Remover Regularizer (PR)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68E77-BCFB-278C-AA0F-C9EEDE80A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indent="-285750">
              <a:buClr>
                <a:schemeClr val="bg2"/>
              </a:buClr>
            </a:pPr>
            <a:r>
              <a:rPr lang="fr-CA" altLang="zh-CN" dirty="0" err="1">
                <a:solidFill>
                  <a:schemeClr val="bg2"/>
                </a:solidFill>
              </a:rPr>
              <a:t>Three</a:t>
            </a:r>
            <a:r>
              <a:rPr lang="fr-CA" altLang="zh-CN" dirty="0">
                <a:solidFill>
                  <a:schemeClr val="bg2"/>
                </a:solidFill>
              </a:rPr>
              <a:t> Causes of </a:t>
            </a:r>
            <a:r>
              <a:rPr lang="fr-CA" altLang="zh-CN" dirty="0" err="1">
                <a:solidFill>
                  <a:schemeClr val="bg2"/>
                </a:solidFill>
              </a:rPr>
              <a:t>Unfairness</a:t>
            </a:r>
            <a:r>
              <a:rPr lang="fr-CA" altLang="zh-CN" dirty="0">
                <a:solidFill>
                  <a:schemeClr val="bg2"/>
                </a:solidFill>
              </a:rPr>
              <a:t>:</a:t>
            </a:r>
          </a:p>
          <a:p>
            <a:pPr marL="457200" indent="-342900">
              <a:buClr>
                <a:schemeClr val="bg2"/>
              </a:buClr>
              <a:buFont typeface="+mj-lt"/>
              <a:buAutoNum type="arabicPeriod"/>
            </a:pPr>
            <a:r>
              <a:rPr lang="fr-CA" altLang="zh-CN" dirty="0" err="1">
                <a:solidFill>
                  <a:schemeClr val="bg2"/>
                </a:solidFill>
              </a:rPr>
              <a:t>Prejudice</a:t>
            </a:r>
            <a:r>
              <a:rPr lang="fr-CA" altLang="zh-CN" dirty="0">
                <a:solidFill>
                  <a:schemeClr val="bg2"/>
                </a:solidFill>
              </a:rPr>
              <a:t>:  Direct </a:t>
            </a:r>
            <a:r>
              <a:rPr lang="fr-CA" altLang="zh-CN" dirty="0" err="1">
                <a:solidFill>
                  <a:schemeClr val="bg2"/>
                </a:solidFill>
              </a:rPr>
              <a:t>Prejudice</a:t>
            </a:r>
            <a:r>
              <a:rPr lang="fr-CA" altLang="zh-CN" dirty="0">
                <a:solidFill>
                  <a:schemeClr val="bg2"/>
                </a:solidFill>
              </a:rPr>
              <a:t>, Indirect </a:t>
            </a:r>
            <a:r>
              <a:rPr lang="fr-CA" altLang="zh-CN" dirty="0" err="1">
                <a:solidFill>
                  <a:schemeClr val="bg2"/>
                </a:solidFill>
              </a:rPr>
              <a:t>Prejudice</a:t>
            </a:r>
            <a:r>
              <a:rPr lang="fr-CA" altLang="zh-CN" dirty="0">
                <a:solidFill>
                  <a:schemeClr val="bg2"/>
                </a:solidFill>
              </a:rPr>
              <a:t> (PI), Latent </a:t>
            </a:r>
            <a:r>
              <a:rPr lang="fr-CA" altLang="zh-CN" dirty="0" err="1">
                <a:solidFill>
                  <a:schemeClr val="bg2"/>
                </a:solidFill>
              </a:rPr>
              <a:t>Prejudice</a:t>
            </a:r>
            <a:endParaRPr lang="fr-CA" altLang="zh-CN" dirty="0">
              <a:solidFill>
                <a:schemeClr val="bg2"/>
              </a:solidFill>
            </a:endParaRPr>
          </a:p>
          <a:p>
            <a:pPr marL="457200" indent="-342900">
              <a:buClr>
                <a:schemeClr val="bg2"/>
              </a:buClr>
              <a:buFont typeface="+mj-lt"/>
              <a:buAutoNum type="arabicPeriod"/>
            </a:pPr>
            <a:r>
              <a:rPr lang="fr-CA" altLang="zh-CN" dirty="0" err="1">
                <a:solidFill>
                  <a:schemeClr val="bg2"/>
                </a:solidFill>
              </a:rPr>
              <a:t>Underestimation</a:t>
            </a:r>
            <a:endParaRPr lang="fr-CA" altLang="zh-CN" dirty="0">
              <a:solidFill>
                <a:schemeClr val="bg2"/>
              </a:solidFill>
            </a:endParaRPr>
          </a:p>
          <a:p>
            <a:pPr marL="457200" indent="-342900">
              <a:buClr>
                <a:schemeClr val="bg2"/>
              </a:buClr>
              <a:buFont typeface="+mj-lt"/>
              <a:buAutoNum type="arabicPeriod"/>
            </a:pPr>
            <a:r>
              <a:rPr lang="fr-CA" altLang="zh-CN" dirty="0" err="1">
                <a:solidFill>
                  <a:schemeClr val="bg2"/>
                </a:solidFill>
              </a:rPr>
              <a:t>Negative</a:t>
            </a:r>
            <a:r>
              <a:rPr lang="fr-CA" altLang="zh-CN" dirty="0">
                <a:solidFill>
                  <a:schemeClr val="bg2"/>
                </a:solidFill>
              </a:rPr>
              <a:t> </a:t>
            </a:r>
            <a:r>
              <a:rPr lang="fr-CA" altLang="zh-CN" dirty="0" err="1">
                <a:solidFill>
                  <a:schemeClr val="bg2"/>
                </a:solidFill>
              </a:rPr>
              <a:t>Legacy</a:t>
            </a:r>
            <a:endParaRPr lang="fr-CA" altLang="zh-CN" dirty="0">
              <a:solidFill>
                <a:schemeClr val="bg2"/>
              </a:solidFill>
            </a:endParaRPr>
          </a:p>
          <a:p>
            <a:pPr marL="400050" indent="-285750">
              <a:buClr>
                <a:schemeClr val="bg2"/>
              </a:buClr>
            </a:pPr>
            <a:endParaRPr lang="fr-CA" altLang="zh-CN" dirty="0">
              <a:solidFill>
                <a:schemeClr val="bg2"/>
              </a:solidFill>
            </a:endParaRPr>
          </a:p>
          <a:p>
            <a:pPr marL="400050" indent="-285750">
              <a:buClr>
                <a:schemeClr val="bg2"/>
              </a:buClr>
            </a:pPr>
            <a:endParaRPr lang="fr-CA" altLang="zh-CN" dirty="0">
              <a:solidFill>
                <a:schemeClr val="bg2"/>
              </a:solidFill>
            </a:endParaRPr>
          </a:p>
          <a:p>
            <a:pPr marL="400050" indent="-285750">
              <a:buClr>
                <a:schemeClr val="bg2"/>
              </a:buClr>
            </a:pPr>
            <a:r>
              <a:rPr lang="fr-CA" altLang="zh-CN" dirty="0">
                <a:solidFill>
                  <a:schemeClr val="bg2"/>
                </a:solidFill>
              </a:rPr>
              <a:t>PI: </a:t>
            </a:r>
          </a:p>
          <a:p>
            <a:pPr marL="114300" indent="0">
              <a:buClr>
                <a:schemeClr val="bg2"/>
              </a:buClr>
              <a:buNone/>
            </a:pPr>
            <a:endParaRPr lang="fr-CA" altLang="zh-CN" dirty="0">
              <a:solidFill>
                <a:schemeClr val="bg2"/>
              </a:solidFill>
            </a:endParaRPr>
          </a:p>
          <a:p>
            <a:pPr marL="400050" indent="-285750">
              <a:buClr>
                <a:schemeClr val="bg2"/>
              </a:buClr>
            </a:pPr>
            <a:endParaRPr lang="fr-CA" altLang="zh-CN" dirty="0">
              <a:solidFill>
                <a:schemeClr val="bg2"/>
              </a:solidFill>
            </a:endParaRPr>
          </a:p>
          <a:p>
            <a:pPr marL="400050" indent="-285750">
              <a:buClr>
                <a:schemeClr val="bg2"/>
              </a:buClr>
            </a:pPr>
            <a:r>
              <a:rPr lang="fr-CA" altLang="zh-CN" dirty="0" err="1">
                <a:solidFill>
                  <a:schemeClr val="bg2"/>
                </a:solidFill>
              </a:rPr>
              <a:t>Prejudice</a:t>
            </a:r>
            <a:r>
              <a:rPr lang="fr-CA" altLang="zh-CN" dirty="0">
                <a:solidFill>
                  <a:schemeClr val="bg2"/>
                </a:solidFill>
              </a:rPr>
              <a:t> </a:t>
            </a:r>
            <a:r>
              <a:rPr lang="fr-CA" altLang="zh-CN" dirty="0" err="1">
                <a:solidFill>
                  <a:schemeClr val="bg2"/>
                </a:solidFill>
              </a:rPr>
              <a:t>remover</a:t>
            </a:r>
            <a:r>
              <a:rPr lang="fr-CA" altLang="zh-CN" dirty="0">
                <a:solidFill>
                  <a:schemeClr val="bg2"/>
                </a:solidFill>
              </a:rPr>
              <a:t> </a:t>
            </a:r>
            <a:r>
              <a:rPr lang="fr-CA" altLang="zh-CN" dirty="0" err="1">
                <a:solidFill>
                  <a:schemeClr val="bg2"/>
                </a:solidFill>
              </a:rPr>
              <a:t>is</a:t>
            </a:r>
            <a:r>
              <a:rPr lang="fr-CA" altLang="zh-CN" dirty="0">
                <a:solidFill>
                  <a:schemeClr val="tx2">
                    <a:lumMod val="50000"/>
                  </a:schemeClr>
                </a:solidFill>
              </a:rPr>
              <a:t> an in-</a:t>
            </a:r>
            <a:r>
              <a:rPr lang="fr-CA" altLang="zh-CN" dirty="0" err="1">
                <a:solidFill>
                  <a:schemeClr val="tx2">
                    <a:lumMod val="50000"/>
                  </a:schemeClr>
                </a:solidFill>
              </a:rPr>
              <a:t>processing</a:t>
            </a:r>
            <a:r>
              <a:rPr lang="fr-CA" altLang="zh-CN" dirty="0">
                <a:solidFill>
                  <a:schemeClr val="tx2">
                    <a:lumMod val="50000"/>
                  </a:schemeClr>
                </a:solidFill>
              </a:rPr>
              <a:t> technique to </a:t>
            </a:r>
            <a:r>
              <a:rPr lang="fr-CA" altLang="zh-CN" dirty="0" err="1">
                <a:solidFill>
                  <a:schemeClr val="tx2">
                    <a:lumMod val="50000"/>
                  </a:schemeClr>
                </a:solidFill>
              </a:rPr>
              <a:t>reduce</a:t>
            </a:r>
            <a:r>
              <a:rPr lang="fr-CA" altLang="zh-CN" dirty="0">
                <a:solidFill>
                  <a:schemeClr val="tx2">
                    <a:lumMod val="50000"/>
                  </a:schemeClr>
                </a:solidFill>
              </a:rPr>
              <a:t> indirect </a:t>
            </a:r>
            <a:r>
              <a:rPr lang="fr-CA" altLang="zh-CN" dirty="0" err="1">
                <a:solidFill>
                  <a:schemeClr val="bg2"/>
                </a:solidFill>
              </a:rPr>
              <a:t>prejudice</a:t>
            </a:r>
            <a:r>
              <a:rPr lang="fr-CA" altLang="zh-CN" dirty="0">
                <a:solidFill>
                  <a:schemeClr val="bg2"/>
                </a:solidFill>
              </a:rPr>
              <a:t>, </a:t>
            </a:r>
            <a:r>
              <a:rPr lang="fr-CA" altLang="zh-CN" dirty="0" err="1">
                <a:solidFill>
                  <a:schemeClr val="bg2"/>
                </a:solidFill>
              </a:rPr>
              <a:t>directly</a:t>
            </a:r>
            <a:r>
              <a:rPr lang="fr-CA" altLang="zh-CN" dirty="0">
                <a:solidFill>
                  <a:schemeClr val="bg2"/>
                </a:solidFill>
              </a:rPr>
              <a:t> tries to </a:t>
            </a:r>
            <a:r>
              <a:rPr lang="fr-CA" altLang="zh-CN" dirty="0" err="1">
                <a:solidFill>
                  <a:schemeClr val="bg2"/>
                </a:solidFill>
              </a:rPr>
              <a:t>minimize</a:t>
            </a:r>
            <a:r>
              <a:rPr lang="fr-CA" altLang="zh-CN" dirty="0">
                <a:solidFill>
                  <a:schemeClr val="bg2"/>
                </a:solidFill>
              </a:rPr>
              <a:t> the </a:t>
            </a:r>
            <a:r>
              <a:rPr lang="fr-CA" altLang="zh-CN" dirty="0" err="1">
                <a:solidFill>
                  <a:schemeClr val="bg2"/>
                </a:solidFill>
              </a:rPr>
              <a:t>prejudice</a:t>
            </a:r>
            <a:r>
              <a:rPr lang="fr-CA" altLang="zh-CN" dirty="0">
                <a:solidFill>
                  <a:schemeClr val="bg2"/>
                </a:solidFill>
              </a:rPr>
              <a:t> index.</a:t>
            </a:r>
          </a:p>
          <a:p>
            <a:pPr marL="400050" indent="-285750">
              <a:buClr>
                <a:schemeClr val="bg2"/>
              </a:buClr>
            </a:pPr>
            <a:endParaRPr lang="fr-CA" altLang="zh-CN" dirty="0">
              <a:solidFill>
                <a:schemeClr val="tx2">
                  <a:lumMod val="50000"/>
                </a:schemeClr>
              </a:solidFill>
            </a:endParaRPr>
          </a:p>
          <a:p>
            <a:pPr marL="114300" indent="0">
              <a:buClr>
                <a:schemeClr val="bg2"/>
              </a:buClr>
              <a:buNone/>
            </a:pPr>
            <a:r>
              <a:rPr lang="fr-CA" altLang="zh-CN" dirty="0">
                <a:solidFill>
                  <a:schemeClr val="tx2">
                    <a:lumMod val="50000"/>
                  </a:schemeClr>
                </a:solidFill>
              </a:rPr>
              <a:t>        </a:t>
            </a:r>
            <a:endParaRPr kumimoji="1" lang="en-US" altLang="zh-CN" dirty="0"/>
          </a:p>
        </p:txBody>
      </p:sp>
      <p:pic>
        <p:nvPicPr>
          <p:cNvPr id="6" name="Google Shape;125;p20">
            <a:extLst>
              <a:ext uri="{FF2B5EF4-FFF2-40B4-BE49-F238E27FC236}">
                <a16:creationId xmlns:a16="http://schemas.microsoft.com/office/drawing/2014/main" id="{BFE129E1-BF6A-43CE-5BAE-100585EAC22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4607" y="3429000"/>
            <a:ext cx="3871160" cy="842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40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AEB83-1508-F9BA-C082-641806CD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Prejudice Remover </a:t>
            </a:r>
            <a:r>
              <a:rPr lang="en" altLang="zh-CN" dirty="0" err="1"/>
              <a:t>Regularizer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E8965-0B8E-5C8C-4A14-E3D804043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fr-CA" altLang="zh-CN" dirty="0" err="1">
                <a:solidFill>
                  <a:schemeClr val="bg2"/>
                </a:solidFill>
              </a:rPr>
              <a:t>Parameters</a:t>
            </a:r>
            <a:r>
              <a:rPr lang="fr-CA" altLang="zh-CN" dirty="0">
                <a:solidFill>
                  <a:schemeClr val="bg2"/>
                </a:solidFill>
              </a:rPr>
              <a:t> are </a:t>
            </a:r>
            <a:r>
              <a:rPr lang="fr-CA" altLang="zh-CN" dirty="0" err="1">
                <a:solidFill>
                  <a:schemeClr val="bg2"/>
                </a:solidFill>
              </a:rPr>
              <a:t>estimated</a:t>
            </a:r>
            <a:r>
              <a:rPr lang="fr-CA" altLang="zh-CN" dirty="0">
                <a:solidFill>
                  <a:schemeClr val="bg2"/>
                </a:solidFill>
              </a:rPr>
              <a:t> </a:t>
            </a:r>
            <a:r>
              <a:rPr lang="fr-CA" altLang="zh-CN" dirty="0" err="1">
                <a:solidFill>
                  <a:schemeClr val="bg2"/>
                </a:solidFill>
              </a:rPr>
              <a:t>based</a:t>
            </a:r>
            <a:r>
              <a:rPr lang="fr-CA" altLang="zh-CN" dirty="0">
                <a:solidFill>
                  <a:schemeClr val="bg2"/>
                </a:solidFill>
              </a:rPr>
              <a:t> on the maximum </a:t>
            </a:r>
            <a:r>
              <a:rPr lang="fr-CA" altLang="zh-CN" dirty="0" err="1">
                <a:solidFill>
                  <a:schemeClr val="bg2"/>
                </a:solidFill>
              </a:rPr>
              <a:t>likelihood</a:t>
            </a:r>
            <a:r>
              <a:rPr lang="fr-CA" altLang="zh-CN" dirty="0">
                <a:solidFill>
                  <a:schemeClr val="bg2"/>
                </a:solidFill>
              </a:rPr>
              <a:t> </a:t>
            </a:r>
            <a:r>
              <a:rPr lang="fr-CA" altLang="zh-CN" dirty="0" err="1">
                <a:solidFill>
                  <a:schemeClr val="bg2"/>
                </a:solidFill>
              </a:rPr>
              <a:t>principle</a:t>
            </a:r>
            <a:r>
              <a:rPr lang="fr-CA" altLang="zh-CN" dirty="0">
                <a:solidFill>
                  <a:schemeClr val="bg2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A" altLang="zh-CN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fr-CA" altLang="zh-CN" dirty="0">
              <a:solidFill>
                <a:schemeClr val="bg2"/>
              </a:solidFill>
            </a:endParaRPr>
          </a:p>
          <a:p>
            <a:pPr marL="285750" indent="-285750">
              <a:spcBef>
                <a:spcPts val="1200"/>
              </a:spcBef>
            </a:pPr>
            <a:r>
              <a:rPr lang="fr-CA" altLang="zh-CN" dirty="0">
                <a:solidFill>
                  <a:schemeClr val="bg2"/>
                </a:solidFill>
              </a:rPr>
              <a:t>Objective </a:t>
            </a:r>
            <a:r>
              <a:rPr lang="fr-CA" altLang="zh-CN" dirty="0" err="1">
                <a:solidFill>
                  <a:schemeClr val="bg2"/>
                </a:solidFill>
              </a:rPr>
              <a:t>function</a:t>
            </a:r>
            <a:r>
              <a:rPr lang="fr-CA" altLang="zh-CN" dirty="0">
                <a:solidFill>
                  <a:schemeClr val="bg2"/>
                </a:solidFill>
              </a:rPr>
              <a:t>: </a:t>
            </a:r>
          </a:p>
          <a:p>
            <a:pPr marL="285750" indent="-285750">
              <a:spcBef>
                <a:spcPts val="1200"/>
              </a:spcBef>
            </a:pPr>
            <a:r>
              <a:rPr lang="fr-CA" altLang="zh-CN" dirty="0" err="1">
                <a:solidFill>
                  <a:schemeClr val="bg2"/>
                </a:solidFill>
              </a:rPr>
              <a:t>Prediction</a:t>
            </a:r>
            <a:r>
              <a:rPr lang="fr-CA" altLang="zh-CN" dirty="0">
                <a:solidFill>
                  <a:schemeClr val="bg2"/>
                </a:solidFill>
              </a:rPr>
              <a:t> model :         </a:t>
            </a:r>
          </a:p>
          <a:p>
            <a:pPr marL="285750" indent="-285750">
              <a:spcBef>
                <a:spcPts val="1200"/>
              </a:spcBef>
            </a:pPr>
            <a:r>
              <a:rPr lang="fr-CA" altLang="zh-CN" dirty="0" err="1">
                <a:solidFill>
                  <a:schemeClr val="bg2"/>
                </a:solidFill>
              </a:rPr>
              <a:t>Prejudice</a:t>
            </a:r>
            <a:r>
              <a:rPr lang="fr-CA" altLang="zh-CN" dirty="0">
                <a:solidFill>
                  <a:schemeClr val="bg2"/>
                </a:solidFill>
              </a:rPr>
              <a:t> </a:t>
            </a:r>
            <a:r>
              <a:rPr lang="fr-CA" altLang="zh-CN" dirty="0" err="1">
                <a:solidFill>
                  <a:schemeClr val="bg2"/>
                </a:solidFill>
              </a:rPr>
              <a:t>remover</a:t>
            </a:r>
            <a:r>
              <a:rPr lang="fr-CA" altLang="zh-CN" dirty="0">
                <a:solidFill>
                  <a:schemeClr val="bg2"/>
                </a:solidFill>
              </a:rPr>
              <a:t> </a:t>
            </a:r>
            <a:r>
              <a:rPr lang="fr-CA" altLang="zh-CN" dirty="0" err="1">
                <a:solidFill>
                  <a:schemeClr val="bg2"/>
                </a:solidFill>
              </a:rPr>
              <a:t>regularizer</a:t>
            </a:r>
            <a:r>
              <a:rPr lang="fr-CA" altLang="zh-CN" dirty="0">
                <a:solidFill>
                  <a:schemeClr val="bg2"/>
                </a:solidFill>
              </a:rPr>
              <a:t>: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fr-CA" altLang="zh-CN" sz="25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fr-CA" altLang="zh-CN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CA" altLang="zh-CN" dirty="0">
                <a:solidFill>
                  <a:schemeClr val="bg2"/>
                </a:solidFill>
              </a:rPr>
              <a:t>⇒ Objective </a:t>
            </a:r>
            <a:r>
              <a:rPr lang="fr-CA" altLang="zh-CN" dirty="0" err="1">
                <a:solidFill>
                  <a:schemeClr val="bg2"/>
                </a:solidFill>
              </a:rPr>
              <a:t>function</a:t>
            </a:r>
            <a:r>
              <a:rPr lang="fr-CA" altLang="zh-CN" dirty="0">
                <a:solidFill>
                  <a:schemeClr val="bg2"/>
                </a:solidFill>
              </a:rPr>
              <a:t>: </a:t>
            </a:r>
          </a:p>
          <a:p>
            <a:endParaRPr kumimoji="1" lang="zh-CN" altLang="en-US" dirty="0"/>
          </a:p>
        </p:txBody>
      </p:sp>
      <p:pic>
        <p:nvPicPr>
          <p:cNvPr id="4" name="Google Shape;105;p18">
            <a:extLst>
              <a:ext uri="{FF2B5EF4-FFF2-40B4-BE49-F238E27FC236}">
                <a16:creationId xmlns:a16="http://schemas.microsoft.com/office/drawing/2014/main" id="{A7FBF3C0-795A-E578-4D34-4515BAA937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24262" y="2062991"/>
            <a:ext cx="3324720" cy="77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1;p20">
            <a:extLst>
              <a:ext uri="{FF2B5EF4-FFF2-40B4-BE49-F238E27FC236}">
                <a16:creationId xmlns:a16="http://schemas.microsoft.com/office/drawing/2014/main" id="{EE84F7B0-8F58-14E0-7292-63E1313E2D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262" y="2805739"/>
            <a:ext cx="4452550" cy="438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2;p20">
            <a:extLst>
              <a:ext uri="{FF2B5EF4-FFF2-40B4-BE49-F238E27FC236}">
                <a16:creationId xmlns:a16="http://schemas.microsoft.com/office/drawing/2014/main" id="{FD10BC67-C25F-EA35-126D-1FBB79776D4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3456" y="3316929"/>
            <a:ext cx="4452550" cy="473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5;p20">
            <a:extLst>
              <a:ext uri="{FF2B5EF4-FFF2-40B4-BE49-F238E27FC236}">
                <a16:creationId xmlns:a16="http://schemas.microsoft.com/office/drawing/2014/main" id="{40465420-724C-DF21-274E-9C5CBD6D0E6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4576" y="3844958"/>
            <a:ext cx="3475121" cy="700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3;p20">
            <a:extLst>
              <a:ext uri="{FF2B5EF4-FFF2-40B4-BE49-F238E27FC236}">
                <a16:creationId xmlns:a16="http://schemas.microsoft.com/office/drawing/2014/main" id="{F0AD8687-EADB-C269-DE34-A6F09C38915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4587" y="4546148"/>
            <a:ext cx="3426106" cy="61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4;p20">
            <a:extLst>
              <a:ext uri="{FF2B5EF4-FFF2-40B4-BE49-F238E27FC236}">
                <a16:creationId xmlns:a16="http://schemas.microsoft.com/office/drawing/2014/main" id="{EA38FBC1-1DC7-9D11-EE04-E00F7B656D9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3580" y="4535853"/>
            <a:ext cx="3426106" cy="61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26;p20">
            <a:extLst>
              <a:ext uri="{FF2B5EF4-FFF2-40B4-BE49-F238E27FC236}">
                <a16:creationId xmlns:a16="http://schemas.microsoft.com/office/drawing/2014/main" id="{DD350233-862C-4DF3-EBE9-CC9BB0437A8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49012" y="5366940"/>
            <a:ext cx="5003049" cy="700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374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C74D7-BB72-E2B3-1C1B-35B1DA8B6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LM </a:t>
            </a:r>
            <a:r>
              <a:rPr lang="en" altLang="zh-CN" sz="3600" dirty="0"/>
              <a:t>(Local M</a:t>
            </a:r>
            <a:r>
              <a:rPr lang="en-US" altLang="zh-CN" sz="3600" dirty="0"/>
              <a:t>a</a:t>
            </a:r>
            <a:r>
              <a:rPr lang="en" altLang="zh-CN" sz="3600" dirty="0" err="1"/>
              <a:t>ssaging</a:t>
            </a:r>
            <a:r>
              <a:rPr lang="en" altLang="zh-CN" sz="3600" dirty="0"/>
              <a:t>) &amp; LPS (Local Preferential Sampling)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1E657C-CC82-41FA-2210-6BA463EBF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Google Shape;117;p17">
            <a:extLst>
              <a:ext uri="{FF2B5EF4-FFF2-40B4-BE49-F238E27FC236}">
                <a16:creationId xmlns:a16="http://schemas.microsoft.com/office/drawing/2014/main" id="{2A2367C5-AF2B-468F-0939-9BAA028EBBE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85699" y="1536567"/>
            <a:ext cx="6625865" cy="5119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860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CD30892-9426-A49D-1ECA-FC22817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</p:spPr>
        <p:txBody>
          <a:bodyPr/>
          <a:lstStyle/>
          <a:p>
            <a:r>
              <a:rPr lang="en-US" dirty="0"/>
              <a:t>Model evaluation and comparison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3021108-48F3-281F-4040-4C06F2465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88233"/>
            <a:ext cx="5804782" cy="3881123"/>
          </a:xfrm>
        </p:spPr>
        <p:txBody>
          <a:bodyPr/>
          <a:lstStyle/>
          <a:p>
            <a:r>
              <a:rPr kumimoji="1" lang="en-US" altLang="zh-CN" dirty="0"/>
              <a:t>Accuracy plot (Baseline, A5, A6 LM, A6 LPS)</a:t>
            </a:r>
          </a:p>
          <a:p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6F96AC7-D1FB-4377-39A7-370D354DDF1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443200" y="1688233"/>
            <a:ext cx="5333200" cy="4403600"/>
          </a:xfrm>
        </p:spPr>
        <p:txBody>
          <a:bodyPr/>
          <a:lstStyle/>
          <a:p>
            <a:r>
              <a:rPr lang="en-US" dirty="0"/>
              <a:t>Calibration Plot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D2EF10-54E1-E43A-5AC1-37E803A8D34B}"/>
              </a:ext>
            </a:extLst>
          </p:cNvPr>
          <p:cNvSpPr txBox="1"/>
          <p:nvPr/>
        </p:nvSpPr>
        <p:spPr>
          <a:xfrm>
            <a:off x="820838" y="5722500"/>
            <a:ext cx="1076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chemeClr val="tx2">
                    <a:lumMod val="50000"/>
                  </a:schemeClr>
                </a:solidFill>
              </a:rPr>
              <a:t>Trade off between prediction accuracy and prejudice removal.</a:t>
            </a:r>
            <a:endParaRPr kumimoji="1"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61A15C-3BDB-201E-E4D6-295547198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498" y="2293827"/>
            <a:ext cx="3589361" cy="30522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09F9AA5-ECDB-1D28-D3A4-183F0A2E9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530" y="2284229"/>
            <a:ext cx="3888475" cy="306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7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082C5-3F7C-539A-EA4F-336C7AE0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Comparision</a:t>
            </a:r>
            <a:r>
              <a:rPr kumimoji="1" lang="en-US" altLang="zh-CN" dirty="0"/>
              <a:t> of two algorithms in A6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2C57C8-95B4-92D5-31C3-4C3A9DD41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843" y="1561300"/>
            <a:ext cx="11458557" cy="4940932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Both methods reduce bad discrimination, LPS reduces more than LM.</a:t>
            </a:r>
          </a:p>
          <a:p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56B091-089D-E793-EF28-DB763FEF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329" y="1269242"/>
            <a:ext cx="6334713" cy="402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7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C6039-CE26-722E-6C0F-67D1BD2B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4E752D-5DEE-97A8-3C50-24F0CC6BB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585" indent="-457189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altLang="zh-C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Local messaging (A6 LM) performs best in accuracy and calibration trade off and is generally th</a:t>
            </a:r>
            <a:r>
              <a:rPr lang="en-US" altLang="zh-CN" dirty="0"/>
              <a:t>e best one</a:t>
            </a:r>
            <a:endParaRPr lang="en-US" altLang="zh-CN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09585" indent="-457189">
              <a:lnSpc>
                <a:spcPct val="150000"/>
              </a:lnSpc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US" altLang="zh-C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Prejudice Remover </a:t>
            </a:r>
            <a:r>
              <a:rPr lang="en-US" altLang="zh-CN" dirty="0" err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Regularizer</a:t>
            </a:r>
            <a:r>
              <a:rPr lang="en-US" altLang="zh-CN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(A5) reduces calibration to nearly 0, but sacrifices too much accuracy. It can be used when calibration is extremely important.</a:t>
            </a:r>
            <a:endParaRPr lang="zh-CN" altLang="en-US" dirty="0">
              <a:solidFill>
                <a:schemeClr val="dk2"/>
              </a:solidFill>
              <a:latin typeface="Open Sans"/>
              <a:cs typeface="Open Sans"/>
              <a:sym typeface="Open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0022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338</Words>
  <Application>Microsoft Office PowerPoint</Application>
  <PresentationFormat>宽屏</PresentationFormat>
  <Paragraphs>63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-webkit-standard</vt:lpstr>
      <vt:lpstr>等线</vt:lpstr>
      <vt:lpstr>Arial</vt:lpstr>
      <vt:lpstr>Open Sans</vt:lpstr>
      <vt:lpstr>PT Sans Narrow</vt:lpstr>
      <vt:lpstr>Tropic</vt:lpstr>
      <vt:lpstr>Machine Learning Fairness</vt:lpstr>
      <vt:lpstr>Executive Summary</vt:lpstr>
      <vt:lpstr>Data Processing </vt:lpstr>
      <vt:lpstr>Fairness-aware Classifier with Prejudice Remover Regularizer (PR)</vt:lpstr>
      <vt:lpstr>Prejudice Remover Regularizer</vt:lpstr>
      <vt:lpstr>LM (Local Massaging) &amp; LPS (Local Preferential Sampling)</vt:lpstr>
      <vt:lpstr>Model evaluation and comparison</vt:lpstr>
      <vt:lpstr>Comparision of two algorithms in A6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Fairness</dc:title>
  <dc:creator>Yunfan Liu</dc:creator>
  <cp:lastModifiedBy> </cp:lastModifiedBy>
  <cp:revision>12</cp:revision>
  <dcterms:created xsi:type="dcterms:W3CDTF">2023-04-11T01:53:12Z</dcterms:created>
  <dcterms:modified xsi:type="dcterms:W3CDTF">2023-04-12T19:31:37Z</dcterms:modified>
</cp:coreProperties>
</file>