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304" r:id="rId4"/>
    <p:sldId id="286" r:id="rId5"/>
    <p:sldId id="305" r:id="rId6"/>
    <p:sldId id="306" r:id="rId7"/>
    <p:sldId id="309" r:id="rId8"/>
    <p:sldId id="308" r:id="rId9"/>
    <p:sldId id="310" r:id="rId10"/>
    <p:sldId id="314" r:id="rId11"/>
    <p:sldId id="311" r:id="rId12"/>
    <p:sldId id="315" r:id="rId13"/>
    <p:sldId id="316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2BDA4A-A427-4652-9125-5149A5F1E857}">
  <a:tblStyle styleId="{9A2BDA4A-A427-4652-9125-5149A5F1E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349" autoAdjust="0"/>
  </p:normalViewPr>
  <p:slideViewPr>
    <p:cSldViewPr snapToGrid="0" snapToObjects="1">
      <p:cViewPr varScale="1">
        <p:scale>
          <a:sx n="137" d="100"/>
          <a:sy n="137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16 minutes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02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PCA uses an orthogonal transformation to convert a set of observations of possibly correlated variables (entities each of which takes on various numerical values) into a set of values of linearly uncorrelated variables called principal components</a:t>
            </a:r>
          </a:p>
          <a:p>
            <a:r>
              <a:rPr lang="en-US" baseline="0" dirty="0"/>
              <a:t>The </a:t>
            </a:r>
            <a:r>
              <a:rPr lang="en-US" dirty="0"/>
              <a:t>HOG </a:t>
            </a:r>
            <a:r>
              <a:rPr lang="en-US" baseline="0" dirty="0"/>
              <a:t>technique counts occurrences of gradient orientation in localized portions of an image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7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</a:t>
            </a:r>
            <a:r>
              <a:rPr lang="en-US" baseline="0" dirty="0" smtClean="0"/>
              <a:t> at these results, the Voting Classifier performed better than the baseline model – 47.4% vs 45%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85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 smtClean="0"/>
              <a:t>Voting</a:t>
            </a:r>
            <a:r>
              <a:rPr lang="en-US" baseline="0" dirty="0" smtClean="0"/>
              <a:t> classifier – our chosen final model</a:t>
            </a:r>
            <a:endParaRPr lang="en-US" dirty="0" smtClean="0"/>
          </a:p>
          <a:p>
            <a:r>
              <a:rPr lang="en-US" dirty="0" smtClean="0"/>
              <a:t>Voting</a:t>
            </a:r>
            <a:r>
              <a:rPr lang="en-US" baseline="0" dirty="0" smtClean="0"/>
              <a:t> Classifier – Is a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concoction of different algorithms: Light Gradient Boosting Machine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LGBM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(dart), Random Forest, Logistic Regression, and Linear Support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Vector Machine (SVM)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31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put the final model to the test, and here are the results compared to the baseline model</a:t>
            </a:r>
          </a:p>
          <a:p>
            <a:r>
              <a:rPr lang="en-US" dirty="0" smtClean="0"/>
              <a:t>Here we have accomplished 2 things: </a:t>
            </a:r>
          </a:p>
          <a:p>
            <a:r>
              <a:rPr lang="en-US" dirty="0" smtClean="0"/>
              <a:t>Increased</a:t>
            </a:r>
            <a:r>
              <a:rPr lang="en-US" baseline="0" dirty="0" smtClean="0"/>
              <a:t> the accuracy of the model</a:t>
            </a:r>
          </a:p>
          <a:p>
            <a:r>
              <a:rPr lang="en-US" baseline="0" dirty="0" smtClean="0"/>
              <a:t>Significantly reduced the training time from 972.63 seconds to a neat…168.33 – less than the time you will take to drink a cup of coffee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16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guy in yellow</a:t>
            </a:r>
            <a:r>
              <a:rPr lang="en-US" baseline="0" dirty="0" smtClean="0"/>
              <a:t> – Voting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8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445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297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2654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82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7800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976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533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8575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1913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1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9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1E05-E912-B043-B600-235FCBEEACA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8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18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061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950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282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570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326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66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0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995948" y="444030"/>
            <a:ext cx="5837837" cy="755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200" dirty="0">
                <a:latin typeface="Book Antiqua" charset="0"/>
                <a:ea typeface="Book Antiqua" charset="0"/>
                <a:cs typeface="Book Antiqua" charset="0"/>
              </a:rPr>
              <a:t>What’s on </a:t>
            </a:r>
            <a:r>
              <a:rPr lang="en-US" sz="3200" dirty="0" err="1">
                <a:latin typeface="Book Antiqua" charset="0"/>
                <a:ea typeface="Book Antiqua" charset="0"/>
                <a:cs typeface="Book Antiqua" charset="0"/>
              </a:rPr>
              <a:t>Monalisa’s</a:t>
            </a:r>
            <a:r>
              <a:rPr lang="en-US" sz="3200" dirty="0">
                <a:latin typeface="Book Antiqua" charset="0"/>
                <a:ea typeface="Book Antiqua" charset="0"/>
                <a:cs typeface="Book Antiqua" charset="0"/>
              </a:rPr>
              <a:t> Mind?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3114375" y="1985577"/>
            <a:ext cx="5526877" cy="1140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Model evaluation and selection using Predictive Analytics</a:t>
            </a:r>
            <a:br>
              <a:rPr lang="en-US" sz="2000" dirty="0">
                <a:latin typeface="Book Antiqua" charset="0"/>
                <a:ea typeface="Book Antiqua" charset="0"/>
                <a:cs typeface="Book Antiqua" charset="0"/>
              </a:rPr>
            </a:b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62013" y="55210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 Huang, </a:t>
            </a:r>
            <a:r>
              <a:rPr lang="en-US" sz="2000" dirty="0" err="1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 Yan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14413" y="56734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 Huang, </a:t>
            </a:r>
            <a:r>
              <a:rPr lang="en-US" sz="2000" dirty="0" err="1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 Yan</a:t>
            </a:r>
          </a:p>
        </p:txBody>
      </p:sp>
      <p:sp>
        <p:nvSpPr>
          <p:cNvPr id="2" name="Rectangle 1"/>
          <p:cNvSpPr/>
          <p:nvPr/>
        </p:nvSpPr>
        <p:spPr>
          <a:xfrm>
            <a:off x="4101878" y="3489644"/>
            <a:ext cx="36259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latin typeface="Book Antiqua" charset="0"/>
                <a:ea typeface="Book Antiqua" charset="0"/>
                <a:cs typeface="Book Antiqua" charset="0"/>
              </a:rPr>
              <a:t>Feichi</a:t>
            </a:r>
            <a:r>
              <a:rPr lang="en-US" sz="1100" dirty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1100" dirty="0" err="1">
                <a:latin typeface="Book Antiqua" charset="0"/>
                <a:ea typeface="Book Antiqua" charset="0"/>
                <a:cs typeface="Book Antiqua" charset="0"/>
              </a:rPr>
              <a:t>Gu</a:t>
            </a:r>
            <a:r>
              <a:rPr lang="en-US" sz="1100" dirty="0">
                <a:latin typeface="Book Antiqua" charset="0"/>
                <a:ea typeface="Book Antiqua" charset="0"/>
                <a:cs typeface="Book Antiqua" charset="0"/>
              </a:rPr>
              <a:t>, Chang Qu, Young Sim  </a:t>
            </a:r>
          </a:p>
          <a:p>
            <a:pPr algn="ctr"/>
            <a:r>
              <a:rPr lang="en-US" sz="1100" dirty="0">
                <a:latin typeface="Book Antiqua" charset="0"/>
                <a:ea typeface="Book Antiqua" charset="0"/>
                <a:cs typeface="Book Antiqua" charset="0"/>
              </a:rPr>
              <a:t>Mo Yang, Thomson Batidzirai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1" y="444030"/>
            <a:ext cx="2926644" cy="43607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110933"/>
              </p:ext>
            </p:extLst>
          </p:nvPr>
        </p:nvGraphicFramePr>
        <p:xfrm>
          <a:off x="520127" y="1874652"/>
          <a:ext cx="7932498" cy="159073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66428">
                  <a:extLst>
                    <a:ext uri="{9D8B030D-6E8A-4147-A177-3AD203B41FA5}">
                      <a16:colId xmlns:a16="http://schemas.microsoft.com/office/drawing/2014/main" val="3737909054"/>
                    </a:ext>
                  </a:extLst>
                </a:gridCol>
                <a:gridCol w="1888690">
                  <a:extLst>
                    <a:ext uri="{9D8B030D-6E8A-4147-A177-3AD203B41FA5}">
                      <a16:colId xmlns:a16="http://schemas.microsoft.com/office/drawing/2014/main" val="1348249459"/>
                    </a:ext>
                  </a:extLst>
                </a:gridCol>
                <a:gridCol w="1888690">
                  <a:extLst>
                    <a:ext uri="{9D8B030D-6E8A-4147-A177-3AD203B41FA5}">
                      <a16:colId xmlns:a16="http://schemas.microsoft.com/office/drawing/2014/main" val="3034570746"/>
                    </a:ext>
                  </a:extLst>
                </a:gridCol>
                <a:gridCol w="1888690">
                  <a:extLst>
                    <a:ext uri="{9D8B030D-6E8A-4147-A177-3AD203B41FA5}">
                      <a16:colId xmlns:a16="http://schemas.microsoft.com/office/drawing/2014/main" val="442417812"/>
                    </a:ext>
                  </a:extLst>
                </a:gridCol>
              </a:tblGrid>
              <a:tr h="3791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Running Time (seconds)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25476"/>
                  </a:ext>
                </a:extLst>
              </a:tr>
              <a:tr h="379157">
                <a:tc>
                  <a:txBody>
                    <a:bodyPr/>
                    <a:lstStyle/>
                    <a:p>
                      <a:r>
                        <a:rPr lang="en-US" dirty="0"/>
                        <a:t>Selected Model</a:t>
                      </a:r>
                    </a:p>
                    <a:p>
                      <a:r>
                        <a:rPr lang="en-US" dirty="0"/>
                        <a:t>(Voting Classifier)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between selected fiducial points (Myfeature2)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Training: 168.33</a:t>
                      </a:r>
                    </a:p>
                    <a:p>
                      <a:r>
                        <a:rPr lang="en-US" dirty="0"/>
                        <a:t>Testing: 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84720"/>
                  </a:ext>
                </a:extLst>
              </a:tr>
              <a:tr h="379157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between fiducial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Training: 972.63</a:t>
                      </a:r>
                    </a:p>
                    <a:p>
                      <a:r>
                        <a:rPr lang="en-US" dirty="0"/>
                        <a:t>Testing: 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0878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0127" y="1230589"/>
            <a:ext cx="760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500 test images </a:t>
            </a:r>
            <a:r>
              <a:rPr lang="en-US" dirty="0" smtClean="0"/>
              <a:t>provided, </a:t>
            </a:r>
            <a:r>
              <a:rPr lang="en-US" dirty="0"/>
              <a:t>here are the final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58AB7-0A32-4A8F-A5D3-54C50FF18DEC}"/>
              </a:ext>
            </a:extLst>
          </p:cNvPr>
          <p:cNvSpPr txBox="1"/>
          <p:nvPr/>
        </p:nvSpPr>
        <p:spPr>
          <a:xfrm>
            <a:off x="897874" y="572567"/>
            <a:ext cx="5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 from </a:t>
            </a:r>
            <a:r>
              <a:rPr lang="en-US" b="1" dirty="0" err="1" smtClean="0"/>
              <a:t>T</a:t>
            </a:r>
            <a:r>
              <a:rPr lang="en-US" b="1" dirty="0" err="1" smtClean="0"/>
              <a:t>rain_Test_Split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01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139503"/>
              </p:ext>
            </p:extLst>
          </p:nvPr>
        </p:nvGraphicFramePr>
        <p:xfrm>
          <a:off x="520127" y="1874652"/>
          <a:ext cx="7932498" cy="159073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66428">
                  <a:extLst>
                    <a:ext uri="{9D8B030D-6E8A-4147-A177-3AD203B41FA5}">
                      <a16:colId xmlns:a16="http://schemas.microsoft.com/office/drawing/2014/main" val="3737909054"/>
                    </a:ext>
                  </a:extLst>
                </a:gridCol>
                <a:gridCol w="1888690">
                  <a:extLst>
                    <a:ext uri="{9D8B030D-6E8A-4147-A177-3AD203B41FA5}">
                      <a16:colId xmlns:a16="http://schemas.microsoft.com/office/drawing/2014/main" val="1348249459"/>
                    </a:ext>
                  </a:extLst>
                </a:gridCol>
                <a:gridCol w="1888690">
                  <a:extLst>
                    <a:ext uri="{9D8B030D-6E8A-4147-A177-3AD203B41FA5}">
                      <a16:colId xmlns:a16="http://schemas.microsoft.com/office/drawing/2014/main" val="3034570746"/>
                    </a:ext>
                  </a:extLst>
                </a:gridCol>
                <a:gridCol w="1888690">
                  <a:extLst>
                    <a:ext uri="{9D8B030D-6E8A-4147-A177-3AD203B41FA5}">
                      <a16:colId xmlns:a16="http://schemas.microsoft.com/office/drawing/2014/main" val="442417812"/>
                    </a:ext>
                  </a:extLst>
                </a:gridCol>
              </a:tblGrid>
              <a:tr h="3791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Running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25476"/>
                  </a:ext>
                </a:extLst>
              </a:tr>
              <a:tr h="379157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between selected fiducial points (Myfeature2)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84720"/>
                  </a:ext>
                </a:extLst>
              </a:tr>
              <a:tr h="379157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between fiducial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08789"/>
                  </a:ext>
                </a:extLst>
              </a:tr>
            </a:tbl>
          </a:graphicData>
        </a:graphic>
      </p:graphicFrame>
      <p:sp>
        <p:nvSpPr>
          <p:cNvPr id="5" name="Shape 98"/>
          <p:cNvSpPr txBox="1">
            <a:spLocks noGrp="1"/>
          </p:cNvSpPr>
          <p:nvPr>
            <p:ph type="ctrTitle"/>
          </p:nvPr>
        </p:nvSpPr>
        <p:spPr>
          <a:xfrm>
            <a:off x="2680230" y="527000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Final </a:t>
            </a:r>
            <a:r>
              <a:rPr lang="en-US" sz="4000" dirty="0" smtClean="0"/>
              <a:t>Results</a:t>
            </a:r>
            <a:endParaRPr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35194" y="1374439"/>
            <a:ext cx="760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smtClean="0"/>
              <a:t>2,500 </a:t>
            </a:r>
            <a:r>
              <a:rPr lang="en-US" dirty="0"/>
              <a:t>test images provided today, here are the final results</a:t>
            </a:r>
          </a:p>
        </p:txBody>
      </p:sp>
    </p:spTree>
    <p:extLst>
      <p:ext uri="{BB962C8B-B14F-4D97-AF65-F5344CB8AC3E}">
        <p14:creationId xmlns:p14="http://schemas.microsoft.com/office/powerpoint/2010/main" val="29812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27" y="1242466"/>
            <a:ext cx="4364778" cy="3036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4641" y="663115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tight race indeed!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9775" y="4488852"/>
            <a:ext cx="280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the guy in yellow…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05503" y="4488852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wins!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32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60136" y="1544286"/>
            <a:ext cx="3787800" cy="11598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3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9357" y="1086679"/>
            <a:ext cx="7089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Client’s current setup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5789" y="1669676"/>
            <a:ext cx="6191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Classifier: Boosted Decision Stumps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789" y="2422299"/>
            <a:ext cx="6044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Takes </a:t>
            </a:r>
            <a:r>
              <a:rPr lang="en-US" dirty="0">
                <a:solidFill>
                  <a:srgbClr val="FF0000"/>
                </a:solidFill>
              </a:rPr>
              <a:t>972.63</a:t>
            </a:r>
            <a:r>
              <a:rPr lang="en-US" dirty="0"/>
              <a:t> seconds to </a:t>
            </a:r>
            <a:r>
              <a:rPr lang="en-US" dirty="0" smtClean="0"/>
              <a:t>compute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2252" y="3209636"/>
            <a:ext cx="279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Accuracy?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65045" y="3209637"/>
            <a:ext cx="311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45%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5496" y="751883"/>
            <a:ext cx="71561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Our objective: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3658" y="1387704"/>
            <a:ext cx="7133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 a model to classify face images by emotions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3658" y="2328864"/>
            <a:ext cx="68684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Ensure that the algorithm is computationally efficient: computational time must be minimized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3658" y="3685521"/>
            <a:ext cx="6917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 should have higher prediction levels: accuracy level should be higher than the baseline </a:t>
            </a:r>
            <a:r>
              <a:rPr lang="en-US" dirty="0" smtClean="0"/>
              <a:t>model (what the client is currently using)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6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512707" y="2174318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Our solution…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96043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76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7964" y="935182"/>
            <a:ext cx="565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Identifying the necessary features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898755"/>
              </p:ext>
            </p:extLst>
          </p:nvPr>
        </p:nvGraphicFramePr>
        <p:xfrm>
          <a:off x="1496291" y="1581513"/>
          <a:ext cx="6096000" cy="2448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73790905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663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 Extraction</a:t>
                      </a:r>
                      <a:r>
                        <a:rPr lang="en-US" baseline="0" dirty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of Features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2547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Original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6,006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847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Principal component analysis (PCA)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Histogram of Oriented Gradients (HOG)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0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Other: MyFeature1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4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Other:</a:t>
                      </a:r>
                      <a:r>
                        <a:rPr lang="en-US" baseline="0" dirty="0"/>
                        <a:t> MyFeature2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9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 - 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93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35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9103" y="739738"/>
            <a:ext cx="565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Select a Classification Algorithm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62721" y="1226262"/>
            <a:ext cx="4184073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/>
              <a:t>XGBoost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62721" y="1610493"/>
            <a:ext cx="1697901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Linear </a:t>
            </a:r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62721" y="2008387"/>
            <a:ext cx="4572000" cy="4551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Random </a:t>
            </a:r>
            <a:r>
              <a:rPr lang="en-US" dirty="0" smtClean="0"/>
              <a:t>Forest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62721" y="2415491"/>
            <a:ext cx="4572000" cy="4551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LGBM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4608" y="2845053"/>
            <a:ext cx="4572000" cy="4551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4608" y="3274614"/>
            <a:ext cx="4572000" cy="4551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Neural Net (CNN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94608" y="3735128"/>
            <a:ext cx="4572000" cy="4551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K Nearest </a:t>
            </a:r>
            <a:r>
              <a:rPr lang="en-US" dirty="0" smtClean="0"/>
              <a:t>Neighbors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62721" y="4135962"/>
            <a:ext cx="353654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Ensemble (Voting Classifier)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6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" grpId="0"/>
      <p:bldP spid="3" grpId="0"/>
      <p:bldP spid="6" grpId="0"/>
      <p:bldP spid="7" grpId="0"/>
      <p:bldP spid="8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8417" y="523707"/>
            <a:ext cx="64871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Selecting the model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58417" y="945338"/>
            <a:ext cx="7750536" cy="87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Paired the different features with different classification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58417" y="1822068"/>
            <a:ext cx="6913841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Tested many different combinations for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8417" y="2237657"/>
            <a:ext cx="4572000" cy="4551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58416" y="2653246"/>
            <a:ext cx="6913841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Computational efficiency (computational 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58417" y="3069553"/>
            <a:ext cx="7045540" cy="87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Compared the above results to the results from the baseline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58417" y="3900731"/>
            <a:ext cx="6487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Picked the model that performed better than the baseline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547" y="203235"/>
            <a:ext cx="5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Results--Accuracy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835617"/>
              </p:ext>
            </p:extLst>
          </p:nvPr>
        </p:nvGraphicFramePr>
        <p:xfrm>
          <a:off x="500454" y="596215"/>
          <a:ext cx="8143092" cy="43482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7182">
                  <a:extLst>
                    <a:ext uri="{9D8B030D-6E8A-4147-A177-3AD203B41FA5}">
                      <a16:colId xmlns:a16="http://schemas.microsoft.com/office/drawing/2014/main" val="3737909054"/>
                    </a:ext>
                  </a:extLst>
                </a:gridCol>
                <a:gridCol w="1130985">
                  <a:extLst>
                    <a:ext uri="{9D8B030D-6E8A-4147-A177-3AD203B41FA5}">
                      <a16:colId xmlns:a16="http://schemas.microsoft.com/office/drawing/2014/main" val="1348249459"/>
                    </a:ext>
                  </a:extLst>
                </a:gridCol>
                <a:gridCol w="1130985">
                  <a:extLst>
                    <a:ext uri="{9D8B030D-6E8A-4147-A177-3AD203B41FA5}">
                      <a16:colId xmlns:a16="http://schemas.microsoft.com/office/drawing/2014/main" val="3034570746"/>
                    </a:ext>
                  </a:extLst>
                </a:gridCol>
                <a:gridCol w="1130985">
                  <a:extLst>
                    <a:ext uri="{9D8B030D-6E8A-4147-A177-3AD203B41FA5}">
                      <a16:colId xmlns:a16="http://schemas.microsoft.com/office/drawing/2014/main" val="467335691"/>
                    </a:ext>
                  </a:extLst>
                </a:gridCol>
                <a:gridCol w="1130985">
                  <a:extLst>
                    <a:ext uri="{9D8B030D-6E8A-4147-A177-3AD203B41FA5}">
                      <a16:colId xmlns:a16="http://schemas.microsoft.com/office/drawing/2014/main" val="2644311248"/>
                    </a:ext>
                  </a:extLst>
                </a:gridCol>
                <a:gridCol w="1130985">
                  <a:extLst>
                    <a:ext uri="{9D8B030D-6E8A-4147-A177-3AD203B41FA5}">
                      <a16:colId xmlns:a16="http://schemas.microsoft.com/office/drawing/2014/main" val="442417812"/>
                    </a:ext>
                  </a:extLst>
                </a:gridCol>
                <a:gridCol w="1130985">
                  <a:extLst>
                    <a:ext uri="{9D8B030D-6E8A-4147-A177-3AD203B41FA5}">
                      <a16:colId xmlns:a16="http://schemas.microsoft.com/office/drawing/2014/main" val="3028337362"/>
                    </a:ext>
                  </a:extLst>
                </a:gridCol>
              </a:tblGrid>
              <a:tr h="428281">
                <a:tc>
                  <a:txBody>
                    <a:bodyPr/>
                    <a:lstStyle/>
                    <a:p>
                      <a:r>
                        <a:rPr lang="en-US" sz="1100" dirty="0"/>
                        <a:t>Classification</a:t>
                      </a:r>
                      <a:r>
                        <a:rPr lang="en-US" sz="1100" baseline="0" dirty="0"/>
                        <a:t> Algorithm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PCA</a:t>
                      </a:r>
                    </a:p>
                    <a:p>
                      <a:pPr algn="ctr"/>
                      <a:r>
                        <a:rPr lang="en-US" sz="1100" dirty="0" smtClean="0"/>
                        <a:t>(30)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HOG</a:t>
                      </a:r>
                    </a:p>
                    <a:p>
                      <a:pPr algn="ctr"/>
                      <a:r>
                        <a:rPr lang="en-US" sz="1100" dirty="0" smtClean="0"/>
                        <a:t>(54)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MyFeature1</a:t>
                      </a:r>
                    </a:p>
                    <a:p>
                      <a:pPr algn="ctr"/>
                      <a:r>
                        <a:rPr lang="en-US" sz="1100" dirty="0" smtClean="0"/>
                        <a:t>(506)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MyFeature2</a:t>
                      </a:r>
                    </a:p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(98)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Original </a:t>
                      </a:r>
                      <a:r>
                        <a:rPr lang="en-US" sz="1100" dirty="0" smtClean="0"/>
                        <a:t>(6,006)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ImageDataGenerator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25476"/>
                  </a:ext>
                </a:extLst>
              </a:tr>
              <a:tr h="504760">
                <a:tc>
                  <a:txBody>
                    <a:bodyPr/>
                    <a:lstStyle/>
                    <a:p>
                      <a:r>
                        <a:rPr lang="en-US" b="1" dirty="0"/>
                        <a:t>Baseline</a:t>
                      </a:r>
                      <a:r>
                        <a:rPr lang="en-US" b="1" baseline="0" dirty="0"/>
                        <a:t>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84720"/>
                  </a:ext>
                </a:extLst>
              </a:tr>
              <a:tr h="380544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44.92 %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08789"/>
                  </a:ext>
                </a:extLst>
              </a:tr>
              <a:tr h="380544">
                <a:tc>
                  <a:txBody>
                    <a:bodyPr/>
                    <a:lstStyle/>
                    <a:p>
                      <a:r>
                        <a:rPr lang="en-US" dirty="0"/>
                        <a:t>Linear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42846"/>
                  </a:ext>
                </a:extLst>
              </a:tr>
              <a:tr h="50476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97532"/>
                  </a:ext>
                </a:extLst>
              </a:tr>
              <a:tr h="50476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3528"/>
                  </a:ext>
                </a:extLst>
              </a:tr>
              <a:tr h="380544">
                <a:tc>
                  <a:txBody>
                    <a:bodyPr/>
                    <a:lstStyle/>
                    <a:p>
                      <a:r>
                        <a:rPr lang="en-US" dirty="0"/>
                        <a:t>LGBM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93375"/>
                  </a:ext>
                </a:extLst>
              </a:tr>
              <a:tr h="380544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98794"/>
                  </a:ext>
                </a:extLst>
              </a:tr>
              <a:tr h="380544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64580"/>
                  </a:ext>
                </a:extLst>
              </a:tr>
              <a:tr h="380544">
                <a:tc>
                  <a:txBody>
                    <a:bodyPr/>
                    <a:lstStyle/>
                    <a:p>
                      <a:r>
                        <a:rPr lang="en-US" b="1" dirty="0"/>
                        <a:t>Voting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97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89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2593552" y="1164339"/>
            <a:ext cx="3956895" cy="3000373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b="1" dirty="0"/>
          </a:p>
        </p:txBody>
      </p:sp>
      <p:sp>
        <p:nvSpPr>
          <p:cNvPr id="8" name="Shape 98"/>
          <p:cNvSpPr txBox="1">
            <a:spLocks noGrp="1"/>
          </p:cNvSpPr>
          <p:nvPr>
            <p:ph type="ctrTitle"/>
          </p:nvPr>
        </p:nvSpPr>
        <p:spPr>
          <a:xfrm>
            <a:off x="2638349" y="373439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Final Model</a:t>
            </a:r>
            <a:endParaRPr sz="4000" dirty="0"/>
          </a:p>
        </p:txBody>
      </p:sp>
      <p:sp>
        <p:nvSpPr>
          <p:cNvPr id="3" name="Rectangle 2"/>
          <p:cNvSpPr/>
          <p:nvPr/>
        </p:nvSpPr>
        <p:spPr>
          <a:xfrm>
            <a:off x="3224406" y="20446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/>
              <a:t>(Soft) Voting </a:t>
            </a:r>
            <a:r>
              <a:rPr lang="en-US" b="1" dirty="0" smtClean="0"/>
              <a:t>Classifier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190356" y="23695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LGBM </a:t>
            </a:r>
            <a:r>
              <a:rPr lang="en-US" b="1" dirty="0"/>
              <a:t>(dart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207381" y="26805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Random Forest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224406" y="296097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Logistic Regression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238365" y="325162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Linear </a:t>
            </a:r>
            <a:r>
              <a:rPr lang="en-US" b="1" dirty="0"/>
              <a:t>SVM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73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3" grpId="0"/>
      <p:bldP spid="4" grpId="0"/>
      <p:bldP spid="5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601</TotalTime>
  <Words>644</Words>
  <Application>Microsoft Office PowerPoint</Application>
  <PresentationFormat>On-screen Show (16:9)</PresentationFormat>
  <Paragraphs>167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 Antiqua</vt:lpstr>
      <vt:lpstr>Century Gothic</vt:lpstr>
      <vt:lpstr>Courier New</vt:lpstr>
      <vt:lpstr>Lora</vt:lpstr>
      <vt:lpstr>Wingdings</vt:lpstr>
      <vt:lpstr>Wingdings 3</vt:lpstr>
      <vt:lpstr>Wisp</vt:lpstr>
      <vt:lpstr>What’s on Monalisa’s Mind?</vt:lpstr>
      <vt:lpstr>PowerPoint Presentation</vt:lpstr>
      <vt:lpstr>PowerPoint Presentation</vt:lpstr>
      <vt:lpstr>Our solution…</vt:lpstr>
      <vt:lpstr>PowerPoint Presentation</vt:lpstr>
      <vt:lpstr>PowerPoint Presentation</vt:lpstr>
      <vt:lpstr>PowerPoint Presentation</vt:lpstr>
      <vt:lpstr>PowerPoint Presentation</vt:lpstr>
      <vt:lpstr>Final Model</vt:lpstr>
      <vt:lpstr>PowerPoint Presentation</vt:lpstr>
      <vt:lpstr>Final Results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or Fried Chicken or Muffins?</dc:title>
  <dc:creator>Thomson Batidzirai</dc:creator>
  <cp:lastModifiedBy>Thomson Batidzirai</cp:lastModifiedBy>
  <cp:revision>58</cp:revision>
  <dcterms:modified xsi:type="dcterms:W3CDTF">2019-10-31T16:02:39Z</dcterms:modified>
</cp:coreProperties>
</file>