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304" r:id="rId4"/>
    <p:sldId id="286" r:id="rId5"/>
    <p:sldId id="305" r:id="rId6"/>
    <p:sldId id="306" r:id="rId7"/>
    <p:sldId id="309" r:id="rId8"/>
    <p:sldId id="308" r:id="rId9"/>
    <p:sldId id="314" r:id="rId10"/>
    <p:sldId id="313" r:id="rId11"/>
    <p:sldId id="310" r:id="rId12"/>
    <p:sldId id="31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2BDA4A-A427-4652-9125-5149A5F1E857}">
  <a:tblStyle styleId="{9A2BDA4A-A427-4652-9125-5149A5F1E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349" autoAdjust="0"/>
  </p:normalViewPr>
  <p:slideViewPr>
    <p:cSldViewPr snapToGrid="0" snapToObjects="1">
      <p:cViewPr>
        <p:scale>
          <a:sx n="129" d="100"/>
          <a:sy n="129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2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PCA uses an orthogonal transformation to convert a set of observations of possibly correlated variables (entities each of which takes on various numerical values) into a set of values of linearly uncorrelated variables called principal components</a:t>
            </a:r>
          </a:p>
          <a:p>
            <a:r>
              <a:rPr lang="en-US" baseline="0" dirty="0"/>
              <a:t>The </a:t>
            </a:r>
            <a:r>
              <a:rPr lang="en-US" dirty="0"/>
              <a:t>HOG </a:t>
            </a:r>
            <a:r>
              <a:rPr lang="en-US" baseline="0" dirty="0"/>
              <a:t>technique counts occurrences of gradient orientation in localized portions of an image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50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44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97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265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2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780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7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533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857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91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9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1E05-E912-B043-B600-235FCBEEACAF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D19D-5D57-6842-9F5F-639A81BF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18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61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95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82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70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32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6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995948" y="444030"/>
            <a:ext cx="5837837" cy="755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What’s on </a:t>
            </a:r>
            <a:r>
              <a:rPr lang="en-US" sz="3200" dirty="0" err="1">
                <a:latin typeface="Book Antiqua" charset="0"/>
                <a:ea typeface="Book Antiqua" charset="0"/>
                <a:cs typeface="Book Antiqua" charset="0"/>
              </a:rPr>
              <a:t>Monalisa’s</a:t>
            </a:r>
            <a:r>
              <a:rPr lang="en-US" sz="3200" dirty="0">
                <a:latin typeface="Book Antiqua" charset="0"/>
                <a:ea typeface="Book Antiqua" charset="0"/>
                <a:cs typeface="Book Antiqua" charset="0"/>
              </a:rPr>
              <a:t> Mind?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3114375" y="1985577"/>
            <a:ext cx="5526877" cy="114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Model evaluation and selection using Predictive Analytics</a:t>
            </a:r>
            <a:br>
              <a:rPr lang="en-US" sz="2000" dirty="0">
                <a:latin typeface="Book Antiqua" charset="0"/>
                <a:ea typeface="Book Antiqua" charset="0"/>
                <a:cs typeface="Book Antiqua" charset="0"/>
              </a:rPr>
            </a:br>
            <a:endParaRPr lang="en-US" sz="20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62013" y="55210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14413" y="5673407"/>
            <a:ext cx="11329987" cy="10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Group 7: Anshuma Chandak,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Yuexuan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Huang,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Xinrou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Li,  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Fangbing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  Liu, </a:t>
            </a:r>
            <a:r>
              <a:rPr lang="en-US" sz="2000" dirty="0" err="1">
                <a:latin typeface="Book Antiqua" charset="0"/>
                <a:ea typeface="Book Antiqua" charset="0"/>
                <a:cs typeface="Book Antiqua" charset="0"/>
              </a:rPr>
              <a:t>Xiuruo</a:t>
            </a:r>
            <a:r>
              <a:rPr lang="en-US" sz="2000" dirty="0">
                <a:latin typeface="Book Antiqua" charset="0"/>
                <a:ea typeface="Book Antiqua" charset="0"/>
                <a:cs typeface="Book Antiqua" charset="0"/>
              </a:rPr>
              <a:t> Yan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101878" y="3489644"/>
            <a:ext cx="3625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Book Antiqua" charset="0"/>
                <a:ea typeface="Book Antiqua" charset="0"/>
                <a:cs typeface="Book Antiqua" charset="0"/>
              </a:rPr>
              <a:t>Feichi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 </a:t>
            </a:r>
            <a:r>
              <a:rPr lang="en-US" sz="1100" dirty="0" err="1">
                <a:latin typeface="Book Antiqua" charset="0"/>
                <a:ea typeface="Book Antiqua" charset="0"/>
                <a:cs typeface="Book Antiqua" charset="0"/>
              </a:rPr>
              <a:t>Gu</a:t>
            </a:r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, Chang Qu, Young Sim  </a:t>
            </a:r>
          </a:p>
          <a:p>
            <a:pPr algn="ctr"/>
            <a:r>
              <a:rPr lang="en-US" sz="1100" dirty="0">
                <a:latin typeface="Book Antiqua" charset="0"/>
                <a:ea typeface="Book Antiqua" charset="0"/>
                <a:cs typeface="Book Antiqua" charset="0"/>
              </a:rPr>
              <a:t>Mo Yang, Thomson Batidzirai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1" y="444030"/>
            <a:ext cx="2926644" cy="4360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512707" y="2174318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Model…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19774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593552" y="1164339"/>
            <a:ext cx="3956895" cy="3000373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(Soft) Voting Classifier</a:t>
            </a:r>
          </a:p>
          <a:p>
            <a:pPr algn="just"/>
            <a:r>
              <a:rPr lang="en-US" b="1" dirty="0"/>
              <a:t>-LGBM (dart)</a:t>
            </a:r>
          </a:p>
          <a:p>
            <a:pPr algn="just"/>
            <a:r>
              <a:rPr lang="en-US" b="1" dirty="0"/>
              <a:t>-Random Forest</a:t>
            </a:r>
          </a:p>
          <a:p>
            <a:pPr algn="just"/>
            <a:r>
              <a:rPr lang="en-US" b="1" dirty="0"/>
              <a:t>-Logistic Regression</a:t>
            </a:r>
          </a:p>
          <a:p>
            <a:pPr algn="just"/>
            <a:r>
              <a:rPr lang="en-US" b="1" dirty="0"/>
              <a:t>-Linear SVM</a:t>
            </a:r>
          </a:p>
        </p:txBody>
      </p:sp>
      <p:sp>
        <p:nvSpPr>
          <p:cNvPr id="8" name="Shape 98"/>
          <p:cNvSpPr txBox="1">
            <a:spLocks noGrp="1"/>
          </p:cNvSpPr>
          <p:nvPr>
            <p:ph type="ctrTitle"/>
          </p:nvPr>
        </p:nvSpPr>
        <p:spPr>
          <a:xfrm>
            <a:off x="2638349" y="373439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Model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773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39503"/>
              </p:ext>
            </p:extLst>
          </p:nvPr>
        </p:nvGraphicFramePr>
        <p:xfrm>
          <a:off x="520127" y="1874652"/>
          <a:ext cx="7932498" cy="15907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6642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Running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selected fiducial points (Myfeature2)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fiducial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5" name="Shape 98"/>
          <p:cNvSpPr txBox="1">
            <a:spLocks noGrp="1"/>
          </p:cNvSpPr>
          <p:nvPr>
            <p:ph type="ctrTitle"/>
          </p:nvPr>
        </p:nvSpPr>
        <p:spPr>
          <a:xfrm>
            <a:off x="2680230" y="527000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Final Results…</a:t>
            </a:r>
            <a:endParaRPr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35194" y="1472812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500 test images provided today, here are the final results</a:t>
            </a:r>
          </a:p>
        </p:txBody>
      </p:sp>
    </p:spTree>
    <p:extLst>
      <p:ext uri="{BB962C8B-B14F-4D97-AF65-F5344CB8AC3E}">
        <p14:creationId xmlns:p14="http://schemas.microsoft.com/office/powerpoint/2010/main" val="29812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9357" y="1086679"/>
            <a:ext cx="70899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Client’s current setup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Classifier: Boosted Decision Stumps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Takes 972.63 seconds to compute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Accuracy? 45%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5496" y="751883"/>
            <a:ext cx="7156174" cy="359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Develop a model to classify face images by emotions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Ensure that the algorithm is computationally efficient: computational time must be minimized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Algorithm should have higher prediction levels: accuracy level should be higher than the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215766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512707" y="2174318"/>
            <a:ext cx="4091496" cy="71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solution…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6043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7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7964" y="935182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Identifying the necessary features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59446"/>
              </p:ext>
            </p:extLst>
          </p:nvPr>
        </p:nvGraphicFramePr>
        <p:xfrm>
          <a:off x="1496291" y="1581513"/>
          <a:ext cx="6096000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63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Extraction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Histogram of Oriented Gradients (HOG)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Other: MyFeature1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Other:</a:t>
                      </a:r>
                      <a:r>
                        <a:rPr lang="en-US" baseline="0" dirty="0"/>
                        <a:t> MyFeature2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-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3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7964" y="935182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Select a Classification Algorithm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11582" y="1226262"/>
            <a:ext cx="4184073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XGBoost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Linear SVM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LGBM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Neural Net (CNN)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K Nearest Neighbors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Ensemble (Voting Classifier)</a:t>
            </a:r>
          </a:p>
        </p:txBody>
      </p:sp>
    </p:spTree>
    <p:extLst>
      <p:ext uri="{BB962C8B-B14F-4D97-AF65-F5344CB8AC3E}">
        <p14:creationId xmlns:p14="http://schemas.microsoft.com/office/powerpoint/2010/main" val="35990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417" y="579548"/>
            <a:ext cx="6487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Selecting the model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Paired the different features with different classification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Tested many different combinations for: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Accuracy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Computational efficiency (computational time)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the above results to the results from the baseline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Picked the model that beat the baseline model </a:t>
            </a:r>
            <a:r>
              <a:rPr lang="en-US" dirty="0" err="1"/>
              <a:t>handsdown</a:t>
            </a:r>
            <a:r>
              <a:rPr lang="en-US" dirty="0"/>
              <a:t>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547" y="203235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Results--Accuracy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43482"/>
              </p:ext>
            </p:extLst>
          </p:nvPr>
        </p:nvGraphicFramePr>
        <p:xfrm>
          <a:off x="500454" y="596215"/>
          <a:ext cx="8143092" cy="4348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7182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467335691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2644311248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  <a:gridCol w="1130985">
                  <a:extLst>
                    <a:ext uri="{9D8B030D-6E8A-4147-A177-3AD203B41FA5}">
                      <a16:colId xmlns:a16="http://schemas.microsoft.com/office/drawing/2014/main" val="3028337362"/>
                    </a:ext>
                  </a:extLst>
                </a:gridCol>
              </a:tblGrid>
              <a:tr h="428281">
                <a:tc>
                  <a:txBody>
                    <a:bodyPr/>
                    <a:lstStyle/>
                    <a:p>
                      <a:r>
                        <a:rPr lang="en-US" sz="1100" dirty="0"/>
                        <a:t>Classification</a:t>
                      </a:r>
                      <a:r>
                        <a:rPr lang="en-US" sz="1100" baseline="0" dirty="0"/>
                        <a:t> Algorithm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Other:</a:t>
                      </a:r>
                      <a:r>
                        <a:rPr lang="en-US" sz="1100" baseline="0" dirty="0"/>
                        <a:t> MyFeature1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Other:</a:t>
                      </a:r>
                      <a:r>
                        <a:rPr lang="en-US" sz="1100" baseline="0" dirty="0"/>
                        <a:t> MyFeature2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Original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ImageDataGenerator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b="1" dirty="0"/>
                        <a:t>Baseline</a:t>
                      </a:r>
                      <a:r>
                        <a:rPr lang="en-US" b="1" baseline="0" dirty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42846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97532"/>
                  </a:ext>
                </a:extLst>
              </a:tr>
              <a:tr h="50476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3528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LGBM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3375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98794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64580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r>
                        <a:rPr lang="en-US" b="1" dirty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89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10933"/>
              </p:ext>
            </p:extLst>
          </p:nvPr>
        </p:nvGraphicFramePr>
        <p:xfrm>
          <a:off x="520127" y="1874652"/>
          <a:ext cx="7932498" cy="15907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66428">
                  <a:extLst>
                    <a:ext uri="{9D8B030D-6E8A-4147-A177-3AD203B41FA5}">
                      <a16:colId xmlns:a16="http://schemas.microsoft.com/office/drawing/2014/main" val="3737909054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1348249459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3034570746"/>
                    </a:ext>
                  </a:extLst>
                </a:gridCol>
                <a:gridCol w="1888690">
                  <a:extLst>
                    <a:ext uri="{9D8B030D-6E8A-4147-A177-3AD203B41FA5}">
                      <a16:colId xmlns:a16="http://schemas.microsoft.com/office/drawing/2014/main" val="442417812"/>
                    </a:ext>
                  </a:extLst>
                </a:gridCol>
              </a:tblGrid>
              <a:tr h="3791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Running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25476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Selected Model</a:t>
                      </a:r>
                    </a:p>
                    <a:p>
                      <a:r>
                        <a:rPr lang="en-US" dirty="0"/>
                        <a:t>(Voting Classifier)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selected fiducial points (Myfeature2)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Training: 168.33</a:t>
                      </a:r>
                    </a:p>
                    <a:p>
                      <a:r>
                        <a:rPr lang="en-US" dirty="0"/>
                        <a:t>Testing: 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84720"/>
                  </a:ext>
                </a:extLst>
              </a:tr>
              <a:tr h="379157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between fiducial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Training: 972.63</a:t>
                      </a:r>
                    </a:p>
                    <a:p>
                      <a:r>
                        <a:rPr lang="en-US" dirty="0"/>
                        <a:t>Testing: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087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194" y="1472812"/>
            <a:ext cx="76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500 test images provided today, here are the final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58AB7-0A32-4A8F-A5D3-54C50FF18DEC}"/>
              </a:ext>
            </a:extLst>
          </p:cNvPr>
          <p:cNvSpPr txBox="1"/>
          <p:nvPr/>
        </p:nvSpPr>
        <p:spPr>
          <a:xfrm>
            <a:off x="897874" y="572567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 from </a:t>
            </a:r>
            <a:r>
              <a:rPr lang="en-US" b="1" dirty="0" err="1"/>
              <a:t>train_test_split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0110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519</TotalTime>
  <Words>519</Words>
  <Application>Microsoft Office PowerPoint</Application>
  <PresentationFormat>On-screen Show (16:9)</PresentationFormat>
  <Paragraphs>157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Lora</vt:lpstr>
      <vt:lpstr>Arial</vt:lpstr>
      <vt:lpstr>Book Antiqua</vt:lpstr>
      <vt:lpstr>Century Gothic</vt:lpstr>
      <vt:lpstr>Courier New</vt:lpstr>
      <vt:lpstr>Wingdings</vt:lpstr>
      <vt:lpstr>Wingdings 3</vt:lpstr>
      <vt:lpstr>Wisp</vt:lpstr>
      <vt:lpstr>What’s on Monalisa’s Mind?</vt:lpstr>
      <vt:lpstr>PowerPoint Presentation</vt:lpstr>
      <vt:lpstr>PowerPoint Presentation</vt:lpstr>
      <vt:lpstr>Our solution…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Model…</vt:lpstr>
      <vt:lpstr>Final Model</vt:lpstr>
      <vt:lpstr>Final Results…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or Fried Chicken or Muffins?</dc:title>
  <dc:creator>Thomson Batidzirai</dc:creator>
  <cp:lastModifiedBy>Sim Jiyoung</cp:lastModifiedBy>
  <cp:revision>48</cp:revision>
  <dcterms:modified xsi:type="dcterms:W3CDTF">2019-10-31T08:52:21Z</dcterms:modified>
</cp:coreProperties>
</file>