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304" r:id="rId4"/>
    <p:sldId id="286" r:id="rId5"/>
    <p:sldId id="305" r:id="rId6"/>
    <p:sldId id="306" r:id="rId7"/>
    <p:sldId id="309" r:id="rId8"/>
    <p:sldId id="308" r:id="rId9"/>
    <p:sldId id="313" r:id="rId10"/>
    <p:sldId id="310" r:id="rId11"/>
    <p:sldId id="311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2BDA4A-A427-4652-9125-5149A5F1E857}">
  <a:tblStyle styleId="{9A2BDA4A-A427-4652-9125-5149A5F1E8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0349" autoAdjust="0"/>
  </p:normalViewPr>
  <p:slideViewPr>
    <p:cSldViewPr snapToGrid="0" snapToObjects="1">
      <p:cViewPr varScale="1">
        <p:scale>
          <a:sx n="137" d="100"/>
          <a:sy n="137" d="100"/>
        </p:scale>
        <p:origin x="86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02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PCA uses an orthogonal transformation to convert a set of observations of possibly correlated variables (entities each of which takes on various numerical values) into a set of values of linearly uncorrelated variables called principal components</a:t>
            </a:r>
          </a:p>
          <a:p>
            <a:r>
              <a:rPr lang="en-US" baseline="0" dirty="0" smtClean="0"/>
              <a:t>The </a:t>
            </a:r>
            <a:r>
              <a:rPr lang="en-US" dirty="0" smtClean="0"/>
              <a:t>HOG </a:t>
            </a:r>
            <a:r>
              <a:rPr lang="en-US" baseline="0" dirty="0" smtClean="0"/>
              <a:t>technique counts occurrences of gradient orientation in localized portions of an image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072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507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24453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9297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52654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5828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178008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09760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65333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38575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191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193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1E05-E912-B043-B600-235FCBEEACAF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D19D-5D57-6842-9F5F-639A81BF6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8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5181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30619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09507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72822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5709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3269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662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70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9" r:id="rId18"/>
    <p:sldLayoutId id="2147483680" r:id="rId19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2995948" y="444030"/>
            <a:ext cx="5837837" cy="7554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3200" dirty="0" smtClean="0">
                <a:latin typeface="Book Antiqua" charset="0"/>
                <a:ea typeface="Book Antiqua" charset="0"/>
                <a:cs typeface="Book Antiqua" charset="0"/>
              </a:rPr>
              <a:t>What’s on </a:t>
            </a:r>
            <a:r>
              <a:rPr lang="en-US" sz="3200" dirty="0" err="1" smtClean="0">
                <a:latin typeface="Book Antiqua" charset="0"/>
                <a:ea typeface="Book Antiqua" charset="0"/>
                <a:cs typeface="Book Antiqua" charset="0"/>
              </a:rPr>
              <a:t>Monalisa’s</a:t>
            </a:r>
            <a:r>
              <a:rPr lang="en-US" sz="3200" dirty="0">
                <a:latin typeface="Book Antiqua" charset="0"/>
                <a:ea typeface="Book Antiqua" charset="0"/>
                <a:cs typeface="Book Antiqua" charset="0"/>
              </a:rPr>
              <a:t> </a:t>
            </a:r>
            <a:r>
              <a:rPr lang="en-US" sz="3200" dirty="0" smtClean="0">
                <a:latin typeface="Book Antiqua" charset="0"/>
                <a:ea typeface="Book Antiqua" charset="0"/>
                <a:cs typeface="Book Antiqua" charset="0"/>
              </a:rPr>
              <a:t>Mind?</a:t>
            </a:r>
            <a:endParaRPr lang="en-US" sz="32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grpSp>
        <p:nvGrpSpPr>
          <p:cNvPr id="62" name="Shape 6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itle 1"/>
          <p:cNvSpPr txBox="1">
            <a:spLocks/>
          </p:cNvSpPr>
          <p:nvPr/>
        </p:nvSpPr>
        <p:spPr>
          <a:xfrm>
            <a:off x="3114375" y="1985577"/>
            <a:ext cx="5526877" cy="1140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ctr"/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Model evaluation and selection using Predictive Analytics</a:t>
            </a:r>
            <a:b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</a:br>
            <a:endParaRPr lang="en-US" sz="20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862013" y="5521007"/>
            <a:ext cx="11329987" cy="1008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Group 7: Anshuma Chandak, 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Yuexuan</a:t>
            </a: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 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Huang, 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Xinrou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 Li,  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Fangbing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  Liu, 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Xiuruo</a:t>
            </a: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 Yan</a:t>
            </a:r>
            <a:endParaRPr lang="en-US" sz="20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14413" y="5673407"/>
            <a:ext cx="11329987" cy="1008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Group 7: Anshuma Chandak, 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Yuexuan</a:t>
            </a: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 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Huang, 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Xinrou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 Li,  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Fangbing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  Liu, 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Xiuruo</a:t>
            </a: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 Yan</a:t>
            </a:r>
            <a:endParaRPr lang="en-US" sz="20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01878" y="3489644"/>
            <a:ext cx="36259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err="1" smtClean="0">
                <a:latin typeface="Book Antiqua" charset="0"/>
                <a:ea typeface="Book Antiqua" charset="0"/>
                <a:cs typeface="Book Antiqua" charset="0"/>
              </a:rPr>
              <a:t>Feichi</a:t>
            </a:r>
            <a:r>
              <a:rPr lang="en-US" sz="1100" dirty="0" smtClean="0">
                <a:latin typeface="Book Antiqua" charset="0"/>
                <a:ea typeface="Book Antiqua" charset="0"/>
                <a:cs typeface="Book Antiqua" charset="0"/>
              </a:rPr>
              <a:t> </a:t>
            </a:r>
            <a:r>
              <a:rPr lang="en-US" sz="1100" dirty="0" err="1" smtClean="0">
                <a:latin typeface="Book Antiqua" charset="0"/>
                <a:ea typeface="Book Antiqua" charset="0"/>
                <a:cs typeface="Book Antiqua" charset="0"/>
              </a:rPr>
              <a:t>Gu</a:t>
            </a:r>
            <a:r>
              <a:rPr lang="en-US" sz="1100" dirty="0" smtClean="0">
                <a:latin typeface="Book Antiqua" charset="0"/>
                <a:ea typeface="Book Antiqua" charset="0"/>
                <a:cs typeface="Book Antiqua" charset="0"/>
              </a:rPr>
              <a:t>, Chang Qu, Young Sim </a:t>
            </a:r>
            <a:r>
              <a:rPr lang="en-US" sz="1100" dirty="0">
                <a:latin typeface="Book Antiqua" charset="0"/>
                <a:ea typeface="Book Antiqua" charset="0"/>
                <a:cs typeface="Book Antiqua" charset="0"/>
              </a:rPr>
              <a:t> </a:t>
            </a:r>
            <a:endParaRPr lang="en-US" sz="1100" dirty="0" smtClean="0">
              <a:latin typeface="Book Antiqua" charset="0"/>
              <a:ea typeface="Book Antiqua" charset="0"/>
              <a:cs typeface="Book Antiqua" charset="0"/>
            </a:endParaRPr>
          </a:p>
          <a:p>
            <a:pPr algn="ctr"/>
            <a:r>
              <a:rPr lang="en-US" sz="1100" dirty="0" smtClean="0">
                <a:latin typeface="Book Antiqua" charset="0"/>
                <a:ea typeface="Book Antiqua" charset="0"/>
                <a:cs typeface="Book Antiqua" charset="0"/>
              </a:rPr>
              <a:t>Mo Yang, Thomson Batidzirai</a:t>
            </a:r>
            <a:endParaRPr lang="en-US" sz="11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31" y="444030"/>
            <a:ext cx="2926644" cy="43607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/>
          <p:cNvSpPr/>
          <p:nvPr/>
        </p:nvSpPr>
        <p:spPr>
          <a:xfrm>
            <a:off x="2087066" y="1375090"/>
            <a:ext cx="4565020" cy="2715280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hape 98"/>
          <p:cNvSpPr txBox="1">
            <a:spLocks noGrp="1"/>
          </p:cNvSpPr>
          <p:nvPr>
            <p:ph type="ctrTitle"/>
          </p:nvPr>
        </p:nvSpPr>
        <p:spPr>
          <a:xfrm>
            <a:off x="2638349" y="373439"/>
            <a:ext cx="4091496" cy="716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Final Model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9773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497580"/>
              </p:ext>
            </p:extLst>
          </p:nvPr>
        </p:nvGraphicFramePr>
        <p:xfrm>
          <a:off x="520127" y="2952603"/>
          <a:ext cx="8079419" cy="113747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563759">
                  <a:extLst>
                    <a:ext uri="{9D8B030D-6E8A-4147-A177-3AD203B41FA5}">
                      <a16:colId xmlns:a16="http://schemas.microsoft.com/office/drawing/2014/main" val="3737909054"/>
                    </a:ext>
                  </a:extLst>
                </a:gridCol>
                <a:gridCol w="1303132">
                  <a:extLst>
                    <a:ext uri="{9D8B030D-6E8A-4147-A177-3AD203B41FA5}">
                      <a16:colId xmlns:a16="http://schemas.microsoft.com/office/drawing/2014/main" val="1348249459"/>
                    </a:ext>
                  </a:extLst>
                </a:gridCol>
                <a:gridCol w="1303132">
                  <a:extLst>
                    <a:ext uri="{9D8B030D-6E8A-4147-A177-3AD203B41FA5}">
                      <a16:colId xmlns:a16="http://schemas.microsoft.com/office/drawing/2014/main" val="3034570746"/>
                    </a:ext>
                  </a:extLst>
                </a:gridCol>
                <a:gridCol w="1303132">
                  <a:extLst>
                    <a:ext uri="{9D8B030D-6E8A-4147-A177-3AD203B41FA5}">
                      <a16:colId xmlns:a16="http://schemas.microsoft.com/office/drawing/2014/main" val="467335691"/>
                    </a:ext>
                  </a:extLst>
                </a:gridCol>
                <a:gridCol w="1303132">
                  <a:extLst>
                    <a:ext uri="{9D8B030D-6E8A-4147-A177-3AD203B41FA5}">
                      <a16:colId xmlns:a16="http://schemas.microsoft.com/office/drawing/2014/main" val="2644311248"/>
                    </a:ext>
                  </a:extLst>
                </a:gridCol>
                <a:gridCol w="1303132">
                  <a:extLst>
                    <a:ext uri="{9D8B030D-6E8A-4147-A177-3AD203B41FA5}">
                      <a16:colId xmlns:a16="http://schemas.microsoft.com/office/drawing/2014/main" val="442417812"/>
                    </a:ext>
                  </a:extLst>
                </a:gridCol>
              </a:tblGrid>
              <a:tr h="379157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Parameters</a:t>
                      </a:r>
                      <a:endParaRPr 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Accuracy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Training Error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Test</a:t>
                      </a:r>
                      <a:r>
                        <a:rPr lang="en-US" sz="1100" baseline="0" dirty="0" smtClean="0"/>
                        <a:t> Error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Running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425476"/>
                  </a:ext>
                </a:extLst>
              </a:tr>
              <a:tr h="379157">
                <a:tc>
                  <a:txBody>
                    <a:bodyPr/>
                    <a:lstStyle/>
                    <a:p>
                      <a:r>
                        <a:rPr lang="en-US" dirty="0" smtClean="0"/>
                        <a:t>Final</a:t>
                      </a:r>
                      <a:r>
                        <a:rPr lang="en-US" baseline="0" dirty="0" smtClean="0"/>
                        <a:t>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684720"/>
                  </a:ext>
                </a:extLst>
              </a:tr>
              <a:tr h="379157">
                <a:tc>
                  <a:txBody>
                    <a:bodyPr/>
                    <a:lstStyle/>
                    <a:p>
                      <a:r>
                        <a:rPr lang="en-US" dirty="0" smtClean="0"/>
                        <a:t>Baseline</a:t>
                      </a:r>
                      <a:r>
                        <a:rPr lang="en-US" baseline="0" dirty="0" smtClean="0"/>
                        <a:t>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308789"/>
                  </a:ext>
                </a:extLst>
              </a:tr>
            </a:tbl>
          </a:graphicData>
        </a:graphic>
      </p:graphicFrame>
      <p:sp>
        <p:nvSpPr>
          <p:cNvPr id="5" name="Shape 98"/>
          <p:cNvSpPr txBox="1">
            <a:spLocks noGrp="1"/>
          </p:cNvSpPr>
          <p:nvPr>
            <p:ph type="ctrTitle"/>
          </p:nvPr>
        </p:nvSpPr>
        <p:spPr>
          <a:xfrm>
            <a:off x="2680230" y="527000"/>
            <a:ext cx="4091496" cy="716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Final Results…</a:t>
            </a:r>
            <a:endParaRPr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635194" y="1472812"/>
            <a:ext cx="760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2,500 test images provided today, here are the final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5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9357" y="1086679"/>
            <a:ext cx="708991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Client’s current setup</a:t>
            </a:r>
            <a:r>
              <a:rPr lang="en-US" dirty="0" smtClean="0"/>
              <a:t>: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Classifier: Boosted </a:t>
            </a:r>
            <a:r>
              <a:rPr lang="en-US" dirty="0"/>
              <a:t>Decision Stumps 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Takes </a:t>
            </a:r>
            <a:r>
              <a:rPr lang="en-US" dirty="0" err="1" smtClean="0"/>
              <a:t>xxxx</a:t>
            </a:r>
            <a:r>
              <a:rPr lang="en-US" dirty="0" smtClean="0"/>
              <a:t> time to compute</a:t>
            </a:r>
          </a:p>
          <a:p>
            <a:pPr lvl="2"/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Accuracy? XXX%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5496" y="751883"/>
            <a:ext cx="715617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Our objective:</a:t>
            </a:r>
          </a:p>
          <a:p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Come up with an algorithm for classifying the emotions of individuals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Ensure that the algorithm is computationally efficiency: computational time must be minimized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Algorithm should have higher prediction levels: accuracy</a:t>
            </a:r>
            <a:r>
              <a:rPr lang="en-US" dirty="0"/>
              <a:t> </a:t>
            </a:r>
            <a:r>
              <a:rPr lang="en-US" dirty="0" smtClean="0"/>
              <a:t>level should be high, and error rates 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66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512707" y="2174318"/>
            <a:ext cx="4091496" cy="716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Our solution…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196043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76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7964" y="935182"/>
            <a:ext cx="5652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1: Identifying the necessary features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358365"/>
              </p:ext>
            </p:extLst>
          </p:nvPr>
        </p:nvGraphicFramePr>
        <p:xfrm>
          <a:off x="1496291" y="1581513"/>
          <a:ext cx="6096000" cy="29667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373790905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566344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Extraction</a:t>
                      </a:r>
                      <a:r>
                        <a:rPr lang="en-US" baseline="0" dirty="0" smtClean="0"/>
                        <a:t>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Features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42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Principal component analysis (PCA)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684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Histogram of Oriented Gradients (HOG)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308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Other: MyFeature1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42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Other:</a:t>
                      </a:r>
                      <a:r>
                        <a:rPr lang="en-US" baseline="0" dirty="0" smtClean="0"/>
                        <a:t> MyFeature2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497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Original 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6006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3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Color - RGB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893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798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35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17964" y="935182"/>
            <a:ext cx="5652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2: Select a Classification Algorithm 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11582" y="1590535"/>
            <a:ext cx="4184073" cy="2532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GBM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 smtClean="0"/>
              <a:t>XGBoost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SVM Linear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Random Forest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AdaBoost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Color - RGB</a:t>
            </a:r>
          </a:p>
        </p:txBody>
      </p:sp>
    </p:spTree>
    <p:extLst>
      <p:ext uri="{BB962C8B-B14F-4D97-AF65-F5344CB8AC3E}">
        <p14:creationId xmlns:p14="http://schemas.microsoft.com/office/powerpoint/2010/main" val="35990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8417" y="579548"/>
            <a:ext cx="64871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2: Selecting the model</a:t>
            </a:r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Paired the different classifiers with different classification algorithms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Tested each combination for: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Accuracy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Computational efficiency (computational time)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Compared the above results to the results from the baseline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Picked the model that beat the baseline model </a:t>
            </a:r>
            <a:r>
              <a:rPr lang="en-US" dirty="0" err="1" smtClean="0"/>
              <a:t>handsdown</a:t>
            </a:r>
            <a:r>
              <a:rPr lang="en-US" dirty="0" smtClean="0"/>
              <a:t>!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74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7874" y="572567"/>
            <a:ext cx="565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83766"/>
              </p:ext>
            </p:extLst>
          </p:nvPr>
        </p:nvGraphicFramePr>
        <p:xfrm>
          <a:off x="443345" y="1270387"/>
          <a:ext cx="8181108" cy="332834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63518">
                  <a:extLst>
                    <a:ext uri="{9D8B030D-6E8A-4147-A177-3AD203B41FA5}">
                      <a16:colId xmlns:a16="http://schemas.microsoft.com/office/drawing/2014/main" val="3737909054"/>
                    </a:ext>
                  </a:extLst>
                </a:gridCol>
                <a:gridCol w="1136265">
                  <a:extLst>
                    <a:ext uri="{9D8B030D-6E8A-4147-A177-3AD203B41FA5}">
                      <a16:colId xmlns:a16="http://schemas.microsoft.com/office/drawing/2014/main" val="1348249459"/>
                    </a:ext>
                  </a:extLst>
                </a:gridCol>
                <a:gridCol w="1136265">
                  <a:extLst>
                    <a:ext uri="{9D8B030D-6E8A-4147-A177-3AD203B41FA5}">
                      <a16:colId xmlns:a16="http://schemas.microsoft.com/office/drawing/2014/main" val="3034570746"/>
                    </a:ext>
                  </a:extLst>
                </a:gridCol>
                <a:gridCol w="1136265">
                  <a:extLst>
                    <a:ext uri="{9D8B030D-6E8A-4147-A177-3AD203B41FA5}">
                      <a16:colId xmlns:a16="http://schemas.microsoft.com/office/drawing/2014/main" val="467335691"/>
                    </a:ext>
                  </a:extLst>
                </a:gridCol>
                <a:gridCol w="1136265">
                  <a:extLst>
                    <a:ext uri="{9D8B030D-6E8A-4147-A177-3AD203B41FA5}">
                      <a16:colId xmlns:a16="http://schemas.microsoft.com/office/drawing/2014/main" val="2644311248"/>
                    </a:ext>
                  </a:extLst>
                </a:gridCol>
                <a:gridCol w="1136265">
                  <a:extLst>
                    <a:ext uri="{9D8B030D-6E8A-4147-A177-3AD203B41FA5}">
                      <a16:colId xmlns:a16="http://schemas.microsoft.com/office/drawing/2014/main" val="442417812"/>
                    </a:ext>
                  </a:extLst>
                </a:gridCol>
                <a:gridCol w="1136265">
                  <a:extLst>
                    <a:ext uri="{9D8B030D-6E8A-4147-A177-3AD203B41FA5}">
                      <a16:colId xmlns:a16="http://schemas.microsoft.com/office/drawing/2014/main" val="3028337362"/>
                    </a:ext>
                  </a:extLst>
                </a:gridCol>
              </a:tblGrid>
              <a:tr h="37915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Classification</a:t>
                      </a:r>
                      <a:r>
                        <a:rPr lang="en-US" sz="1100" baseline="0" dirty="0" smtClean="0"/>
                        <a:t> Algorithm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PCA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HOG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Other:</a:t>
                      </a:r>
                      <a:r>
                        <a:rPr lang="en-US" sz="1100" baseline="0" dirty="0" smtClean="0"/>
                        <a:t> MyFeature1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Other:</a:t>
                      </a:r>
                      <a:r>
                        <a:rPr lang="en-US" sz="1100" baseline="0" dirty="0" smtClean="0"/>
                        <a:t> MyFeature2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Original features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Color</a:t>
                      </a:r>
                      <a:r>
                        <a:rPr lang="en-US" sz="1100" baseline="0" dirty="0" smtClean="0"/>
                        <a:t> - RBG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425476"/>
                  </a:ext>
                </a:extLst>
              </a:tr>
              <a:tr h="379157">
                <a:tc>
                  <a:txBody>
                    <a:bodyPr/>
                    <a:lstStyle/>
                    <a:p>
                      <a:r>
                        <a:rPr lang="en-US" dirty="0" smtClean="0"/>
                        <a:t>Baseline</a:t>
                      </a:r>
                      <a:r>
                        <a:rPr lang="en-US" baseline="0" dirty="0" smtClean="0"/>
                        <a:t>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684720"/>
                  </a:ext>
                </a:extLst>
              </a:tr>
              <a:tr h="37915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5.62%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7.60%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39.60%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39.15%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44.92 %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308789"/>
                  </a:ext>
                </a:extLst>
              </a:tr>
              <a:tr h="379157">
                <a:tc>
                  <a:txBody>
                    <a:bodyPr/>
                    <a:lstStyle/>
                    <a:p>
                      <a:r>
                        <a:rPr lang="en-US" dirty="0" smtClean="0"/>
                        <a:t>Linear </a:t>
                      </a:r>
                      <a:r>
                        <a:rPr lang="en-US" dirty="0" smtClean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40.60%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42846"/>
                  </a:ext>
                </a:extLst>
              </a:tr>
              <a:tr h="379157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56.20%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39.40%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69.80%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497532"/>
                  </a:ext>
                </a:extLst>
              </a:tr>
              <a:tr h="37915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AdaBoost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3528"/>
                  </a:ext>
                </a:extLst>
              </a:tr>
              <a:tr h="379157">
                <a:tc>
                  <a:txBody>
                    <a:bodyPr/>
                    <a:lstStyle/>
                    <a:p>
                      <a:r>
                        <a:rPr lang="en-US" dirty="0" smtClean="0"/>
                        <a:t>LGBM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893375"/>
                  </a:ext>
                </a:extLst>
              </a:tr>
              <a:tr h="3791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798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89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512707" y="2174318"/>
            <a:ext cx="4091496" cy="716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Final Model…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319774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474</TotalTime>
  <Words>351</Words>
  <Application>Microsoft Office PowerPoint</Application>
  <PresentationFormat>On-screen Show (16:9)</PresentationFormat>
  <Paragraphs>91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Book Antiqua</vt:lpstr>
      <vt:lpstr>Century Gothic</vt:lpstr>
      <vt:lpstr>Courier New</vt:lpstr>
      <vt:lpstr>Lora</vt:lpstr>
      <vt:lpstr>Wingdings</vt:lpstr>
      <vt:lpstr>Wingdings 3</vt:lpstr>
      <vt:lpstr>Wisp</vt:lpstr>
      <vt:lpstr>What’s on Monalisa’s Mind?</vt:lpstr>
      <vt:lpstr>PowerPoint Presentation</vt:lpstr>
      <vt:lpstr>PowerPoint Presentation</vt:lpstr>
      <vt:lpstr>Our solution…</vt:lpstr>
      <vt:lpstr>PowerPoint Presentation</vt:lpstr>
      <vt:lpstr>PowerPoint Presentation</vt:lpstr>
      <vt:lpstr>PowerPoint Presentation</vt:lpstr>
      <vt:lpstr>PowerPoint Presentation</vt:lpstr>
      <vt:lpstr>Final Model…</vt:lpstr>
      <vt:lpstr>Final Model</vt:lpstr>
      <vt:lpstr>Final Results…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Dog or Fried Chicken or Muffins?</dc:title>
  <dc:creator>Thomson Batidzirai</dc:creator>
  <cp:lastModifiedBy>Thomson Batidzirai</cp:lastModifiedBy>
  <cp:revision>43</cp:revision>
  <dcterms:modified xsi:type="dcterms:W3CDTF">2019-10-31T01:40:46Z</dcterms:modified>
</cp:coreProperties>
</file>