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3"/>
    <p:sldMasterId id="2147493470" r:id="rId4"/>
  </p:sldMasterIdLst>
  <p:notesMasterIdLst>
    <p:notesMasterId r:id="rId18"/>
  </p:notesMasterIdLst>
  <p:sldIdLst>
    <p:sldId id="330" r:id="rId5"/>
    <p:sldId id="437" r:id="rId6"/>
    <p:sldId id="450" r:id="rId7"/>
    <p:sldId id="446" r:id="rId8"/>
    <p:sldId id="441" r:id="rId9"/>
    <p:sldId id="448" r:id="rId10"/>
    <p:sldId id="449" r:id="rId11"/>
    <p:sldId id="453" r:id="rId12"/>
    <p:sldId id="444" r:id="rId13"/>
    <p:sldId id="451" r:id="rId14"/>
    <p:sldId id="457" r:id="rId15"/>
    <p:sldId id="458" r:id="rId16"/>
    <p:sldId id="459" r:id="rId17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0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6"/>
    <p:restoredTop sz="94570"/>
  </p:normalViewPr>
  <p:slideViewPr>
    <p:cSldViewPr snapToObjects="1">
      <p:cViewPr>
        <p:scale>
          <a:sx n="78" d="100"/>
          <a:sy n="78" d="100"/>
        </p:scale>
        <p:origin x="784" y="18"/>
      </p:cViewPr>
      <p:guideLst>
        <p:guide orient="horz" pos="18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350888-D53B-8145-AC14-A8B0C653E2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3AE7F-A6D8-0145-A4C8-08CB98CA114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17BF220-8361-1A46-8947-54EC7BF1B9CA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BC4DBB5-1070-6F4E-B3E0-E2AB3D9263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726182E-6314-CC47-ABD3-6C71AFE10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E0300-AFB0-544A-A222-46C631BBE2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DA237-E9BF-B74A-A877-0D95BAACDC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5E3C19-04CF-5241-927A-408F5C01B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CD984052-C375-A54F-82C3-3CDA5209FA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354DE349-4868-5D49-85A9-55E2F75B7C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7A928B2F-2B4E-3A49-BC83-2CE88BF936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F6496032-86FD-A340-8AD1-94276FD45ED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FFFCB7B9-88CC-6843-9470-397AC19F6E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F6FD4719-A204-1340-9C46-643BE5C495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4F4E4F69-595B-D34B-80AD-A0F7D7777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A12C2A69-F225-C44B-80E6-5B86AF50659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8616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FFFCB7B9-88CC-6843-9470-397AC19F6E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F6FD4719-A204-1340-9C46-643BE5C495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4F4E4F69-595B-D34B-80AD-A0F7D7777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A12C2A69-F225-C44B-80E6-5B86AF506595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191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FFFCB7B9-88CC-6843-9470-397AC19F6E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F6FD4719-A204-1340-9C46-643BE5C495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4F4E4F69-595B-D34B-80AD-A0F7D7777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A12C2A69-F225-C44B-80E6-5B86AF506595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188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FFFCB7B9-88CC-6843-9470-397AC19F6E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F6FD4719-A204-1340-9C46-643BE5C495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4F4E4F69-595B-D34B-80AD-A0F7D7777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A12C2A69-F225-C44B-80E6-5B86AF506595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80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0CFABEAF-1BD2-9541-BAC1-FDC5C93D10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8843D0F8-D0D7-0849-8A24-51A1DEEB13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EF649779-CCDB-B74F-A375-D237E96554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FC7A5A77-470F-D947-B3BC-720F6800B1F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0CFABEAF-1BD2-9541-BAC1-FDC5C93D10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8843D0F8-D0D7-0849-8A24-51A1DEEB13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EF649779-CCDB-B74F-A375-D237E96554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FC7A5A77-470F-D947-B3BC-720F6800B1F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200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705780CA-29E9-7944-810E-C66DF1F51A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82163C9C-E9B9-A249-B7DB-9F5493AE15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617E61EE-BC12-C841-9EA8-C0FD7B6F38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11F968A0-159A-D34A-93F0-90C57170F5B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BCA5BAC4-609D-1B43-BB86-AC5D1B4CB6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42B78D5D-5790-824B-B3A4-1C4F2CF110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Jerry,</a:t>
            </a:r>
            <a:r>
              <a:rPr lang="zh-CN" altLang="en-US" dirty="0"/>
              <a:t> </a:t>
            </a:r>
            <a:r>
              <a:rPr lang="en-US" altLang="zh-CN" dirty="0"/>
              <a:t>pls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highlighted</a:t>
            </a:r>
            <a:r>
              <a:rPr lang="zh-CN" altLang="en-US" dirty="0"/>
              <a:t> </a:t>
            </a:r>
            <a:r>
              <a:rPr lang="en-US" altLang="zh-CN" dirty="0"/>
              <a:t>gradient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right.</a:t>
            </a:r>
            <a:endParaRPr lang="en-US" altLang="en-US" dirty="0"/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6D917AD4-C334-9640-B196-1B890DE92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5FE46CC-FA82-1144-A213-E9971B06BD0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BCA5BAC4-609D-1B43-BB86-AC5D1B4CB6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42B78D5D-5790-824B-B3A4-1C4F2CF110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err="1"/>
              <a:t>Yunting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Mingming</a:t>
            </a:r>
            <a:r>
              <a:rPr lang="zh-CN" altLang="en-US" dirty="0"/>
              <a:t> </a:t>
            </a:r>
            <a:r>
              <a:rPr lang="en-US" altLang="zh-CN" dirty="0"/>
              <a:t>pls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highlighted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correct.</a:t>
            </a:r>
            <a:r>
              <a:rPr lang="zh-CN" altLang="en-US" dirty="0"/>
              <a:t> </a:t>
            </a:r>
            <a:endParaRPr lang="en-US" altLang="en-US" dirty="0"/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6D917AD4-C334-9640-B196-1B890DE92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5FE46CC-FA82-1144-A213-E9971B06BD0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2821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BCA5BAC4-609D-1B43-BB86-AC5D1B4CB6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42B78D5D-5790-824B-B3A4-1C4F2CF110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6D917AD4-C334-9640-B196-1B890DE92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5FE46CC-FA82-1144-A213-E9971B06BD0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277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BCA5BAC4-609D-1B43-BB86-AC5D1B4CB6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42B78D5D-5790-824B-B3A4-1C4F2CF110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6D917AD4-C334-9640-B196-1B890DE92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5FE46CC-FA82-1144-A213-E9971B06BD0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69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FFFCB7B9-88CC-6843-9470-397AC19F6E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F6FD4719-A204-1340-9C46-643BE5C495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Jerry</a:t>
            </a:r>
            <a:r>
              <a:rPr lang="zh-CN" altLang="en-US" dirty="0"/>
              <a:t> </a:t>
            </a:r>
            <a:r>
              <a:rPr lang="en-US" altLang="zh-CN" dirty="0"/>
              <a:t>pls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endParaRPr lang="en-US" altLang="en-US" dirty="0"/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4F4E4F69-595B-D34B-80AD-A0F7D7777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A12C2A69-F225-C44B-80E6-5B86AF506595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16x9_BG-02.jpg">
            <a:extLst>
              <a:ext uri="{FF2B5EF4-FFF2-40B4-BE49-F238E27FC236}">
                <a16:creationId xmlns:a16="http://schemas.microsoft.com/office/drawing/2014/main" id="{F6A8B1D3-D71B-FC44-9F7C-CCB0C6473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1223BE-8FD3-FA43-B234-881ED1721E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3E9442DC-0D58-744F-A0F2-46FA229876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EFE499-BD58-9542-B5DC-1E032FBEEF0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4695825"/>
            <a:ext cx="91440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2400"/>
              </a:lnSpc>
              <a:defRPr/>
            </a:pPr>
            <a:r>
              <a:rPr lang="en-US" altLang="en-US" sz="1200" i="1">
                <a:solidFill>
                  <a:schemeClr val="bg1"/>
                </a:solidFill>
              </a:rPr>
              <a:t>TRANSCENDING DISCIPLINES, TRANSFORMING LIVES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1643542"/>
            <a:ext cx="8229600" cy="584776"/>
          </a:xfrm>
        </p:spPr>
        <p:txBody>
          <a:bodyPr>
            <a:spAutoFit/>
          </a:bodyPr>
          <a:lstStyle>
            <a:lvl1pPr>
              <a:defRPr sz="3200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485900" y="2114550"/>
            <a:ext cx="6172200" cy="369332"/>
          </a:xfrm>
        </p:spPr>
        <p:txBody>
          <a:bodyPr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</a:defRPr>
            </a:lvl1pPr>
            <a:lvl2pPr marL="457200" indent="0" algn="ctr">
              <a:buNone/>
              <a:defRPr sz="1800" i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i="1">
                <a:solidFill>
                  <a:srgbClr val="FFFFFF"/>
                </a:solidFill>
              </a:defRPr>
            </a:lvl3pPr>
            <a:lvl4pPr marL="1371600" indent="0" algn="ctr">
              <a:buNone/>
              <a:defRPr sz="1800" i="1">
                <a:solidFill>
                  <a:srgbClr val="FFFFFF"/>
                </a:solidFill>
              </a:defRPr>
            </a:lvl4pPr>
            <a:lvl5pPr marL="1828800" indent="0" algn="ctr">
              <a:buNone/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1"/>
          </p:nvPr>
        </p:nvSpPr>
        <p:spPr>
          <a:xfrm>
            <a:off x="2743200" y="2669355"/>
            <a:ext cx="3657600" cy="369332"/>
          </a:xfrm>
        </p:spPr>
        <p:txBody>
          <a:bodyPr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</a:defRPr>
            </a:lvl1pPr>
            <a:lvl2pPr marL="457200" indent="0" algn="ctr">
              <a:buNone/>
              <a:defRPr sz="1800" i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i="1">
                <a:solidFill>
                  <a:srgbClr val="FFFFFF"/>
                </a:solidFill>
              </a:defRPr>
            </a:lvl3pPr>
            <a:lvl4pPr marL="1371600" indent="0" algn="ctr">
              <a:buNone/>
              <a:defRPr sz="1800" i="1">
                <a:solidFill>
                  <a:srgbClr val="FFFFFF"/>
                </a:solidFill>
              </a:defRPr>
            </a:lvl4pPr>
            <a:lvl5pPr marL="1828800" indent="0" algn="ctr">
              <a:buNone/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017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C5F32E2-3D30-4D4E-8528-BEB33DB1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F7E2C-3A3B-BE44-AA1D-D496567A6353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D3DC4C0-9960-8943-96A9-AAADB670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AB2678-0853-C841-AB8C-451B9F5E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1F104-571F-A64D-9D9D-9FE4C40EAB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13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169BFDC-0CA2-0743-A37F-0DC2CDE9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26339-0FEC-7943-8E5A-C29F2EA82CD5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3C06499-0283-8B40-9BDB-9D7260EC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D40161B-A85E-8B4C-85FF-ECC08EB6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64624-A5EE-314D-A536-190C1D504F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57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010FB-68A5-AF4C-9DD5-BD3A903F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223E1-AF3A-EC4F-9B0C-865F301BBA00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E51BC-C85B-FC4D-8296-8B9872EA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34AA0-7F8C-D046-AED1-B54B0739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A6BB1-D9D7-F849-9BA1-B8954AA1C195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997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7B6E6C6-EC96-1343-BC2E-38B30692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4485D-C0DF-E14D-9BC3-FD4A28A6EC13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502681-EC52-A74C-80A5-01D1C87B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4954B3-E6B3-064B-B825-305CFD12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DABA8-63C7-EF4D-B0FF-FAFD6E21D6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236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5EA6D-FD42-6441-AA2B-B245FC87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9E5EA-50C8-EC4C-BB19-82F8C624B9C3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7AFEB-3841-5542-B59D-0078A57C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415D-B62F-AC4E-A3AB-70045C0B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7BB37-FAA8-754A-AC08-3240DCA2F1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376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F545D-C6C6-7E4C-80B9-BF30B6F6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7A0EA-3DAD-954C-9CBC-9CBEE675968D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8B280-8590-594E-A2DE-79272141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AA25D-24F1-2641-A4D1-3469BFF1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731CF-1BD4-A849-9273-4F5CB614F6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08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45158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172200" cy="4616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819150"/>
            <a:ext cx="3962400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-13716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836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6x9_BG-02.jpg">
            <a:extLst>
              <a:ext uri="{FF2B5EF4-FFF2-40B4-BE49-F238E27FC236}">
                <a16:creationId xmlns:a16="http://schemas.microsoft.com/office/drawing/2014/main" id="{057ECE7D-5435-1641-A9D4-3E6A0CA982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B16DB1-5B17-EC4F-BFD5-A668C6C07A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A17CAA24-6C0D-2049-A428-9704CAD912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0A33FDCA-0A72-D646-9192-9F1EF19C9A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4695825"/>
            <a:ext cx="91440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2400"/>
              </a:lnSpc>
              <a:defRPr/>
            </a:pPr>
            <a:r>
              <a:rPr lang="en-US" altLang="en-US" sz="1200" i="1">
                <a:solidFill>
                  <a:schemeClr val="bg1"/>
                </a:solidFill>
              </a:rPr>
              <a:t>TRANSCENDING DISCIPLINES, TRANSFORMING LIVES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1643542"/>
            <a:ext cx="8229600" cy="58477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485900" y="2114550"/>
            <a:ext cx="61722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</a:defRPr>
            </a:lvl1pPr>
            <a:lvl2pPr marL="457200" indent="0" algn="ctr">
              <a:buNone/>
              <a:defRPr sz="1800" i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i="1">
                <a:solidFill>
                  <a:srgbClr val="FFFFFF"/>
                </a:solidFill>
              </a:defRPr>
            </a:lvl3pPr>
            <a:lvl4pPr marL="1371600" indent="0" algn="ctr">
              <a:buNone/>
              <a:defRPr sz="1800" i="1">
                <a:solidFill>
                  <a:srgbClr val="FFFFFF"/>
                </a:solidFill>
              </a:defRPr>
            </a:lvl4pPr>
            <a:lvl5pPr marL="1828800" indent="0" algn="ctr">
              <a:buNone/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1"/>
          </p:nvPr>
        </p:nvSpPr>
        <p:spPr>
          <a:xfrm>
            <a:off x="2743200" y="2669355"/>
            <a:ext cx="3657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</a:defRPr>
            </a:lvl1pPr>
            <a:lvl2pPr marL="457200" indent="0" algn="ctr">
              <a:buNone/>
              <a:defRPr sz="1800" i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i="1">
                <a:solidFill>
                  <a:srgbClr val="FFFFFF"/>
                </a:solidFill>
              </a:defRPr>
            </a:lvl3pPr>
            <a:lvl4pPr marL="1371600" indent="0" algn="ctr">
              <a:buNone/>
              <a:defRPr sz="1800" i="1">
                <a:solidFill>
                  <a:srgbClr val="FFFFFF"/>
                </a:solidFill>
              </a:defRPr>
            </a:lvl4pPr>
            <a:lvl5pPr marL="1828800" indent="0" algn="ctr">
              <a:buNone/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7682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0C343-86B5-894A-85C2-024F74BA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8F9BC6B-3247-1F4C-A532-AAD10C3A6671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AE9D5-B8F0-9F4A-85F9-7E0AA574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B2141-98F6-FE47-86CD-1A641CA6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EC9637F-1BEB-4344-89F1-20C454F69C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55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16x9_BG-02.jpg">
            <a:extLst>
              <a:ext uri="{FF2B5EF4-FFF2-40B4-BE49-F238E27FC236}">
                <a16:creationId xmlns:a16="http://schemas.microsoft.com/office/drawing/2014/main" id="{1C884347-6A18-DB47-9C4E-23D182DF51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D22030-488D-3942-8CDF-DFC5299D02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9779B8AB-AFCF-5348-A6FF-A82E669114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093C8C-88A5-0C4F-8B1A-74406974A1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638300"/>
            <a:ext cx="9144000" cy="1416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3200" i="1">
                <a:solidFill>
                  <a:schemeClr val="bg1"/>
                </a:solidFill>
              </a:rPr>
              <a:t>Presentation Title Presentation Title</a:t>
            </a:r>
            <a:endParaRPr lang="en-US" altLang="en-US" i="1">
              <a:solidFill>
                <a:schemeClr val="bg1"/>
              </a:solidFill>
            </a:endParaRPr>
          </a:p>
          <a:p>
            <a:pPr algn="ctr" eaLnBrk="1" hangingPunct="1">
              <a:defRPr/>
            </a:pPr>
            <a:r>
              <a:rPr lang="en-US" altLang="en-US" i="1">
                <a:solidFill>
                  <a:schemeClr val="bg1"/>
                </a:solidFill>
              </a:rPr>
              <a:t>Presentation Subtitle Presentation Subtitle</a:t>
            </a:r>
          </a:p>
          <a:p>
            <a:pPr algn="ctr" eaLnBrk="1" hangingPunct="1">
              <a:defRPr/>
            </a:pPr>
            <a:endParaRPr lang="en-US" altLang="en-US" i="1">
              <a:solidFill>
                <a:schemeClr val="bg1"/>
              </a:solidFill>
            </a:endParaRPr>
          </a:p>
          <a:p>
            <a:pPr algn="ctr" eaLnBrk="1" hangingPunct="1">
              <a:defRPr/>
            </a:pPr>
            <a:r>
              <a:rPr lang="en-US" altLang="en-US" i="1">
                <a:solidFill>
                  <a:schemeClr val="bg1"/>
                </a:solidFill>
              </a:rPr>
              <a:t>By  Presenter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73FE9-E437-884A-93E3-1F695AD6C0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4695825"/>
            <a:ext cx="91440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2400"/>
              </a:lnSpc>
              <a:defRPr/>
            </a:pPr>
            <a:r>
              <a:rPr lang="en-US" altLang="en-US" sz="1200" i="1">
                <a:solidFill>
                  <a:schemeClr val="bg1"/>
                </a:solidFill>
              </a:rPr>
              <a:t>TRANSCENDING DISCIPLINES, TRANSFORMING LIVES</a:t>
            </a:r>
          </a:p>
        </p:txBody>
      </p:sp>
    </p:spTree>
    <p:extLst>
      <p:ext uri="{BB962C8B-B14F-4D97-AF65-F5344CB8AC3E}">
        <p14:creationId xmlns:p14="http://schemas.microsoft.com/office/powerpoint/2010/main" val="185951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006A-B875-AF4A-AD65-924D7E4D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0A541FB-0EF3-684D-932A-96ADFA3E0220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2ED10-ECA3-A645-A4AF-EE6E667A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CB905-04F6-0F4E-9F7C-DD3FD0ED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08B4798-8C26-8746-9404-997B7E65DC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089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57B69-9268-DA48-85FD-D1253C16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AB8E1AE-757C-4121-8103-1434306C172B}" type="datetime1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F161C-80E6-224D-84CC-A0536323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36CF-6B4E-1C47-A1C6-39FD4C19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8E84DC0-0E82-0F49-90D2-6EEDFE58BC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198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F2F17-7AFD-7C43-B35C-0E4ADAEB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B028FF3-2C04-FC45-B669-DF362F431AC9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D6700-993F-1546-8392-97E1666B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828FC-504B-5940-A75C-58F93CB2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296D67A-0AF7-704E-BFEE-8F186BC4E1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4753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C1C23-E05E-634B-8935-5883BCB4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EF67FD4-DC7D-6E43-9A51-924AF41A1DF8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CD5CA-3CE7-EA40-B091-23770FFC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3146D-A08D-7E42-94C0-B7B2D788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0F92052-1EF3-5348-843D-3BD252F8D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640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AD219-CE53-7E46-9564-FEC8742E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D2406180-9C98-C14C-ABE6-573FF58BEC1B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5FD5C-D226-274F-8214-48E7831D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E77CE-412A-2742-BACF-AC84F1AF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48914B1-6E48-3B43-BA58-C1463E4BCE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6787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0FE42-3D85-E546-ACAE-48DB29E7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6881C47-49A2-B441-8C6D-A3290CE18206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8DA9B-CF9C-9540-B58B-2957799A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A115C-936F-F44A-B84B-332D0715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E325F57-9547-E04B-9DAB-F1A2D2C024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4237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EEE8C-A2BE-DB4B-9414-C6657432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176578C-08F3-304D-9972-239286CF636B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AD5D5-1E84-D140-9E7D-0E7C2F38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A304D-DBE3-DF45-8745-7B296609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5D5FC48-DB9D-3C48-91C2-6A6769BCBA17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74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77763-74E2-8248-B606-1B04501D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6C307F7-6A64-A243-8685-A15E2D18318E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F9C4C-82BB-554D-A612-F7A6C2E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EF970-C431-1C46-B371-1ED0ED25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874966A-0F06-6747-984F-54B5E87EAD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860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831D6-1197-B944-82B5-05B49E5D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27212C1-8312-F949-9502-10C4A3132CD1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D4267-704F-DE4A-A74A-8CC76C11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8B927-E570-8C42-BFE5-F1ECD681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ED9A530-C79C-424D-ADB5-0A9A72DD0C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0871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FA58A-97D6-E141-91C4-B32D258D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2261935-FCE6-A944-A51D-B0967907935D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4B289-1396-F047-B931-94940765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9F72-1DFA-E046-9C41-3A60B4B1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03EECA1-7978-214D-9D7F-D4AD7A7D5B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22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16x9_grey.jpg">
            <a:extLst>
              <a:ext uri="{FF2B5EF4-FFF2-40B4-BE49-F238E27FC236}">
                <a16:creationId xmlns:a16="http://schemas.microsoft.com/office/drawing/2014/main" id="{EFFBAD52-1DBD-D64A-B79C-8D061DD8E9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1B9C0F-2266-654E-90BE-71A19707B0C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48230ED-C472-7949-933F-7C0C1EC051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625B8-EDD7-C04D-932A-0CC7822264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733550"/>
            <a:ext cx="9144000" cy="8620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3200" i="1">
                <a:solidFill>
                  <a:schemeClr val="bg1"/>
                </a:solidFill>
              </a:rPr>
              <a:t>Section Title Section Title </a:t>
            </a:r>
            <a:endParaRPr lang="en-US" altLang="en-US" i="1">
              <a:solidFill>
                <a:schemeClr val="bg1"/>
              </a:solidFill>
            </a:endParaRPr>
          </a:p>
          <a:p>
            <a:pPr algn="ctr" eaLnBrk="1" hangingPunct="1">
              <a:defRPr/>
            </a:pPr>
            <a:r>
              <a:rPr lang="en-US" altLang="en-US" i="1">
                <a:solidFill>
                  <a:schemeClr val="bg1"/>
                </a:solidFill>
              </a:rPr>
              <a:t>Section Subtitle Section Subtitle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D42C6-2147-884E-A379-0B76C49AA9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5588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fld id="{384A9286-2D39-7B4C-B014-DA2970B611A8}" type="slidenum">
              <a:rPr lang="en-US" altLang="en-US" sz="1200" b="1" smtClean="0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defRPr/>
              </a:pPr>
              <a:t>‹#›</a:t>
            </a:fld>
            <a:r>
              <a:rPr lang="en-US" altLang="en-US" sz="1200" b="1">
                <a:solidFill>
                  <a:schemeClr val="bg1"/>
                </a:solidFill>
              </a:rPr>
              <a:t> </a:t>
            </a:r>
            <a:r>
              <a:rPr lang="en-US" altLang="en-US" sz="1200">
                <a:solidFill>
                  <a:schemeClr val="bg1"/>
                </a:solidFill>
              </a:rPr>
              <a:t>|</a:t>
            </a:r>
            <a:r>
              <a:rPr lang="en-US" altLang="en-US" sz="1200" b="1">
                <a:solidFill>
                  <a:schemeClr val="bg1"/>
                </a:solidFill>
              </a:rPr>
              <a:t> </a:t>
            </a:r>
            <a:r>
              <a:rPr lang="en-US" altLang="en-US" sz="1200" i="1">
                <a:solidFill>
                  <a:schemeClr val="bg1"/>
                </a:solidFill>
              </a:rPr>
              <a:t>Presentation Title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981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8443BA-9AD1-5A40-8AE6-27CF17E749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B0DA2C30-96E6-BD48-B1B3-653B9760BF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3D5A86-E857-A649-B6E3-0168FCD2E9D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5588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fld id="{7DFA82E6-F623-D845-A875-A2C270970BA5}" type="slidenum">
              <a:rPr lang="en-US" altLang="en-US" sz="1200" b="1" smtClean="0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defRPr/>
              </a:pPr>
              <a:t>‹#›</a:t>
            </a:fld>
            <a:r>
              <a:rPr lang="en-US" altLang="en-US" sz="1200" b="1">
                <a:solidFill>
                  <a:schemeClr val="bg1"/>
                </a:solidFill>
              </a:rPr>
              <a:t> </a:t>
            </a:r>
            <a:r>
              <a:rPr lang="en-US" altLang="en-US" sz="1200">
                <a:solidFill>
                  <a:schemeClr val="bg1"/>
                </a:solidFill>
              </a:rPr>
              <a:t>|</a:t>
            </a:r>
            <a:r>
              <a:rPr lang="en-US" altLang="en-US" sz="1200" b="1">
                <a:solidFill>
                  <a:schemeClr val="bg1"/>
                </a:solidFill>
              </a:rPr>
              <a:t> </a:t>
            </a:r>
            <a:r>
              <a:rPr lang="en-US" altLang="en-US" sz="1200" i="1">
                <a:solidFill>
                  <a:schemeClr val="bg1"/>
                </a:solidFill>
              </a:rPr>
              <a:t>Presentation Title Presentation Title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731520"/>
            <a:ext cx="4343400" cy="3886200"/>
          </a:xfrm>
        </p:spPr>
        <p:txBody>
          <a:bodyPr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855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847F36-7C5F-BF47-8533-0AD9E8CF43DB}"/>
              </a:ext>
            </a:extLst>
          </p:cNvPr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5B4D2-DC71-EF47-BECB-54C324C25C9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2FE7ADFC-B05F-1845-BF1A-6714604FBA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634557-690C-6D40-BFEC-0320D17125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5588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fld id="{8BC09F0B-908B-324D-B777-7D23777AB194}" type="slidenum">
              <a:rPr lang="en-US" altLang="en-US" sz="1200" b="1" smtClean="0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defRPr/>
              </a:pPr>
              <a:t>‹#›</a:t>
            </a:fld>
            <a:r>
              <a:rPr lang="en-US" altLang="en-US" sz="1200" b="1">
                <a:solidFill>
                  <a:schemeClr val="bg1"/>
                </a:solidFill>
              </a:rPr>
              <a:t> </a:t>
            </a:r>
            <a:r>
              <a:rPr lang="en-US" altLang="en-US" sz="1200">
                <a:solidFill>
                  <a:schemeClr val="bg1"/>
                </a:solidFill>
              </a:rPr>
              <a:t>|</a:t>
            </a:r>
            <a:r>
              <a:rPr lang="en-US" altLang="en-US" sz="1200" b="1">
                <a:solidFill>
                  <a:schemeClr val="bg1"/>
                </a:solidFill>
              </a:rPr>
              <a:t> </a:t>
            </a:r>
            <a:r>
              <a:rPr lang="en-US" altLang="en-US" sz="1200" i="1">
                <a:solidFill>
                  <a:schemeClr val="bg1"/>
                </a:solidFill>
              </a:rPr>
              <a:t>Presentation Title Presentation Title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731519"/>
            <a:ext cx="4343400" cy="3886200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 algn="l">
              <a:defRPr sz="2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579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0B5A76-D30F-8C4F-94E4-3FE93D7A1DAE}"/>
              </a:ext>
            </a:extLst>
          </p:cNvPr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3B7D3-E766-864A-9E5A-AA96565411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E103D69C-E71A-7841-AC9F-594D88F2D8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5589DA-D11A-8144-824B-7F0F748179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5588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fld id="{B63FAF0E-F5C4-664B-99E1-DFA4C02210A0}" type="slidenum">
              <a:rPr lang="en-US" altLang="en-US" sz="1200" b="1" smtClean="0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defRPr/>
              </a:pPr>
              <a:t>‹#›</a:t>
            </a:fld>
            <a:r>
              <a:rPr lang="en-US" altLang="en-US" sz="1200" b="1">
                <a:solidFill>
                  <a:schemeClr val="bg1"/>
                </a:solidFill>
              </a:rPr>
              <a:t> </a:t>
            </a:r>
            <a:r>
              <a:rPr lang="en-US" altLang="en-US" sz="1200">
                <a:solidFill>
                  <a:schemeClr val="bg1"/>
                </a:solidFill>
              </a:rPr>
              <a:t>|</a:t>
            </a:r>
            <a:r>
              <a:rPr lang="en-US" altLang="en-US" sz="1200" b="1">
                <a:solidFill>
                  <a:schemeClr val="bg1"/>
                </a:solidFill>
              </a:rPr>
              <a:t> </a:t>
            </a:r>
            <a:r>
              <a:rPr lang="en-US" altLang="en-US" sz="1200" i="1">
                <a:solidFill>
                  <a:schemeClr val="bg1"/>
                </a:solidFill>
              </a:rPr>
              <a:t>Presentation Title Presentation Title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4343400" cy="452521"/>
          </a:xfrm>
          <a:prstGeom prst="rect">
            <a:avLst/>
          </a:prstGeom>
        </p:spPr>
        <p:txBody>
          <a:bodyPr wrap="none" rtlCol="0" anchor="t">
            <a:spAutoFit/>
          </a:bodyPr>
          <a:lstStyle>
            <a:lvl1pPr algn="l">
              <a:defRPr sz="240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731520"/>
            <a:ext cx="4343400" cy="3886200"/>
          </a:xfrm>
        </p:spPr>
        <p:txBody>
          <a:bodyPr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506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10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F6AA73B-083E-8046-8F02-7F1FF11A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59F88-D278-C34B-9580-9E1113204750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8442047-1BA5-2B4D-BA51-49354D1B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A982A0-3A61-1047-A347-BF55FDF5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E7D42-19EE-B841-9A94-E9D047F480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31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211DC33-2CAD-0A4B-BC2E-9B594D53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4B266-9F01-DC4D-878A-3F9EDDD7B4CB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291F97-81DC-464B-8C2C-FEEA6C51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8E79260-0888-EE48-9617-18D7883A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6C60A-7B5C-5945-8A49-7679ABCDD9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24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D64992B-60C3-9C43-82E9-9B0EC33E118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8EE3DF7-F15D-2444-87CC-EB66EEED0E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380B7-8A32-5B4C-B027-A37DF259E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666DCC2-38D9-6C42-ADD1-E3D8C5DD4B37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67816-27AB-0C4C-B229-8C96D2CBA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5CB8E-CAF4-B041-8AED-3540B58E5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2DEAEF9-3B86-814D-A737-ADBC25781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62" r:id="rId1"/>
    <p:sldLayoutId id="2147493663" r:id="rId2"/>
    <p:sldLayoutId id="2147493664" r:id="rId3"/>
    <p:sldLayoutId id="2147493665" r:id="rId4"/>
    <p:sldLayoutId id="2147493666" r:id="rId5"/>
    <p:sldLayoutId id="2147493667" r:id="rId6"/>
    <p:sldLayoutId id="2147493668" r:id="rId7"/>
    <p:sldLayoutId id="2147493653" r:id="rId8"/>
    <p:sldLayoutId id="2147493654" r:id="rId9"/>
    <p:sldLayoutId id="2147493655" r:id="rId10"/>
    <p:sldLayoutId id="2147493656" r:id="rId11"/>
    <p:sldLayoutId id="2147493669" r:id="rId12"/>
    <p:sldLayoutId id="2147493657" r:id="rId13"/>
    <p:sldLayoutId id="2147493658" r:id="rId14"/>
    <p:sldLayoutId id="2147493659" r:id="rId1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CB7766-5C7E-B740-9C87-E7FF5E1A3F7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6387" name="Picture 7">
            <a:extLst>
              <a:ext uri="{FF2B5EF4-FFF2-40B4-BE49-F238E27FC236}">
                <a16:creationId xmlns:a16="http://schemas.microsoft.com/office/drawing/2014/main" id="{C34FE81B-A449-D541-9F2A-CF9C77AAE4C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Box 8">
            <a:extLst>
              <a:ext uri="{FF2B5EF4-FFF2-40B4-BE49-F238E27FC236}">
                <a16:creationId xmlns:a16="http://schemas.microsoft.com/office/drawing/2014/main" id="{479EBCFB-AB98-8841-AB85-AB2374E014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5588" y="4695825"/>
            <a:ext cx="6781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fld id="{3347F523-0CC9-CF4C-B378-E4326FA2ABEF}" type="slidenum">
              <a:rPr lang="en-US" altLang="en-US" sz="1200" b="1" smtClean="0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defRPr/>
              </a:pPr>
              <a:t>‹#›</a:t>
            </a:fld>
            <a:r>
              <a:rPr lang="en-US" altLang="en-US" sz="1200" b="1">
                <a:solidFill>
                  <a:schemeClr val="bg1"/>
                </a:solidFill>
              </a:rPr>
              <a:t> </a:t>
            </a:r>
            <a:r>
              <a:rPr lang="en-US" altLang="en-US" sz="1200">
                <a:solidFill>
                  <a:schemeClr val="bg1"/>
                </a:solidFill>
              </a:rPr>
              <a:t>|</a:t>
            </a:r>
            <a:r>
              <a:rPr lang="en-US" altLang="en-US" sz="1200" b="1">
                <a:solidFill>
                  <a:schemeClr val="bg1"/>
                </a:solidFill>
              </a:rPr>
              <a:t> </a:t>
            </a:r>
            <a:r>
              <a:rPr lang="en-US" altLang="en-US" sz="1200" i="1">
                <a:solidFill>
                  <a:schemeClr val="bg1"/>
                </a:solidFill>
              </a:rPr>
              <a:t>Transcending Disciplines, Transforming Lives, Educating Leaders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60" r:id="rId1"/>
    <p:sldLayoutId id="2147493661" r:id="rId2"/>
    <p:sldLayoutId id="2147493670" r:id="rId3"/>
    <p:sldLayoutId id="2147493671" r:id="rId4"/>
    <p:sldLayoutId id="2147493672" r:id="rId5"/>
    <p:sldLayoutId id="2147493673" r:id="rId6"/>
    <p:sldLayoutId id="2147493674" r:id="rId7"/>
    <p:sldLayoutId id="2147493675" r:id="rId8"/>
    <p:sldLayoutId id="2147493676" r:id="rId9"/>
    <p:sldLayoutId id="2147493677" r:id="rId10"/>
    <p:sldLayoutId id="2147493678" r:id="rId11"/>
    <p:sldLayoutId id="2147493679" r:id="rId12"/>
    <p:sldLayoutId id="2147493680" r:id="rId13"/>
    <p:sldLayoutId id="2147493681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1" descr="16x9_BG-02.jpg">
            <a:extLst>
              <a:ext uri="{FF2B5EF4-FFF2-40B4-BE49-F238E27FC236}">
                <a16:creationId xmlns:a16="http://schemas.microsoft.com/office/drawing/2014/main" id="{2F1A4A87-31F1-2745-930F-4F5A7BE85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AFA4D1-8141-C442-9655-444674C3A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0723" name="Picture 7">
            <a:extLst>
              <a:ext uri="{FF2B5EF4-FFF2-40B4-BE49-F238E27FC236}">
                <a16:creationId xmlns:a16="http://schemas.microsoft.com/office/drawing/2014/main" id="{D0DE0F3C-36DB-0F4C-8BA0-F9B58D70F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Box 9">
            <a:extLst>
              <a:ext uri="{FF2B5EF4-FFF2-40B4-BE49-F238E27FC236}">
                <a16:creationId xmlns:a16="http://schemas.microsoft.com/office/drawing/2014/main" id="{4ED763F6-5250-454A-8B94-277FA2984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04950"/>
            <a:ext cx="91440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Collaborative Filtering Algorithms Evaluation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Group Members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Chen, Haofeng hc2962@columbia.edu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Gong, Yuting yg2641@columbia.edu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Song, Mingming ms5710@columbia.edu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Zhang, Jerry jz2966@columbia.edu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Zheng, Kaiyan kz2324@columbia.edu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chemeClr val="bg1"/>
              </a:solidFill>
            </a:endParaRPr>
          </a:p>
        </p:txBody>
      </p:sp>
      <p:sp>
        <p:nvSpPr>
          <p:cNvPr id="30725" name="TextBox 10">
            <a:extLst>
              <a:ext uri="{FF2B5EF4-FFF2-40B4-BE49-F238E27FC236}">
                <a16:creationId xmlns:a16="http://schemas.microsoft.com/office/drawing/2014/main" id="{9DEFE7C9-00A0-7540-88DD-D93E6C6DC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95825"/>
            <a:ext cx="91440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STAT5243: Applied Data Science | Project 4, Section 1 Group 5</a:t>
            </a:r>
          </a:p>
          <a:p>
            <a:pPr algn="ctr"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2330EB-EC52-B848-97F3-5F54AD40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5058" name="Picture 11">
            <a:extLst>
              <a:ext uri="{FF2B5EF4-FFF2-40B4-BE49-F238E27FC236}">
                <a16:creationId xmlns:a16="http://schemas.microsoft.com/office/drawing/2014/main" id="{CCD7C7B6-866A-C744-8DE2-5FCA7A9EB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12">
            <a:extLst>
              <a:ext uri="{FF2B5EF4-FFF2-40B4-BE49-F238E27FC236}">
                <a16:creationId xmlns:a16="http://schemas.microsoft.com/office/drawing/2014/main" id="{459999DD-72C9-5348-98E4-B3BC41C95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695825"/>
            <a:ext cx="678180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fld id="{BB9E875C-5164-A141-9265-F7603145A67E}" type="slidenum">
              <a:rPr lang="en-US" altLang="en-US" sz="1200" b="1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t>10</a:t>
            </a:fld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|</a:t>
            </a:r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Collaborative Filtering Algorithms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EB2C1-2486-3148-B340-0AB602DE438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D4179290-9512-1E4D-BA9B-F8BE639A5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850" y="0"/>
            <a:ext cx="921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Results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D3B9E3-A9AA-4D9A-AE0B-10B0B05BD2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83"/>
          <a:stretch/>
        </p:blipFill>
        <p:spPr>
          <a:xfrm>
            <a:off x="2209800" y="742950"/>
            <a:ext cx="6705600" cy="37148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2BEE9B-7172-48E2-82DA-F62A02297982}"/>
              </a:ext>
            </a:extLst>
          </p:cNvPr>
          <p:cNvSpPr txBox="1"/>
          <p:nvPr/>
        </p:nvSpPr>
        <p:spPr>
          <a:xfrm>
            <a:off x="255588" y="1352550"/>
            <a:ext cx="2362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Only SGD</a:t>
            </a:r>
          </a:p>
          <a:p>
            <a:endParaRPr lang="en-US" dirty="0"/>
          </a:p>
          <a:p>
            <a:r>
              <a:rPr lang="en-US" sz="1600" b="1" i="1" dirty="0"/>
              <a:t>Parameters</a:t>
            </a:r>
          </a:p>
          <a:p>
            <a:r>
              <a:rPr lang="en-US" sz="1600" dirty="0"/>
              <a:t>Lambda = 0.1</a:t>
            </a:r>
          </a:p>
          <a:p>
            <a:r>
              <a:rPr lang="en-US" sz="1600" dirty="0"/>
              <a:t>Features = 10</a:t>
            </a:r>
          </a:p>
          <a:p>
            <a:r>
              <a:rPr lang="en-US" sz="1600" dirty="0" err="1"/>
              <a:t>Learning_Rate</a:t>
            </a:r>
            <a:r>
              <a:rPr lang="en-US" sz="1600" dirty="0"/>
              <a:t> = 01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AD5DA85-8DC2-4A85-883D-ACF0EFF76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047750"/>
            <a:ext cx="8454001" cy="29456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2330EB-EC52-B848-97F3-5F54AD40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5058" name="Picture 11">
            <a:extLst>
              <a:ext uri="{FF2B5EF4-FFF2-40B4-BE49-F238E27FC236}">
                <a16:creationId xmlns:a16="http://schemas.microsoft.com/office/drawing/2014/main" id="{CCD7C7B6-866A-C744-8DE2-5FCA7A9EB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12">
            <a:extLst>
              <a:ext uri="{FF2B5EF4-FFF2-40B4-BE49-F238E27FC236}">
                <a16:creationId xmlns:a16="http://schemas.microsoft.com/office/drawing/2014/main" id="{459999DD-72C9-5348-98E4-B3BC41C95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695825"/>
            <a:ext cx="678180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fld id="{BB9E875C-5164-A141-9265-F7603145A67E}" type="slidenum">
              <a:rPr lang="en-US" altLang="en-US" sz="1200" b="1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t>11</a:t>
            </a:fld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|</a:t>
            </a:r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Collaborative Filtering Algorithms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EB2C1-2486-3148-B340-0AB602DE438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D4179290-9512-1E4D-BA9B-F8BE639A5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850" y="0"/>
            <a:ext cx="921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Results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D14C5-9C88-4204-9429-4F21F83A40D6}"/>
              </a:ext>
            </a:extLst>
          </p:cNvPr>
          <p:cNvSpPr txBox="1"/>
          <p:nvPr/>
        </p:nvSpPr>
        <p:spPr>
          <a:xfrm>
            <a:off x="255588" y="1352550"/>
            <a:ext cx="2362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Bin 1</a:t>
            </a:r>
          </a:p>
          <a:p>
            <a:endParaRPr lang="en-US" dirty="0"/>
          </a:p>
          <a:p>
            <a:r>
              <a:rPr lang="en-US" sz="1600" b="1" i="1" dirty="0"/>
              <a:t>Parameters</a:t>
            </a:r>
          </a:p>
          <a:p>
            <a:r>
              <a:rPr lang="en-US" sz="1600" dirty="0"/>
              <a:t>Lambda = 0.1</a:t>
            </a:r>
          </a:p>
          <a:p>
            <a:r>
              <a:rPr lang="en-US" sz="1600" dirty="0"/>
              <a:t>Features = 15</a:t>
            </a:r>
          </a:p>
          <a:p>
            <a:r>
              <a:rPr lang="en-US" sz="1600" dirty="0" err="1"/>
              <a:t>Learning_Rate</a:t>
            </a:r>
            <a:r>
              <a:rPr lang="en-US" sz="1600" dirty="0"/>
              <a:t> = 0.1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5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78283C0-F0DD-443E-B789-9AE072C3AD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17"/>
          <a:stretch/>
        </p:blipFill>
        <p:spPr>
          <a:xfrm>
            <a:off x="1371600" y="806857"/>
            <a:ext cx="7772400" cy="3276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2330EB-EC52-B848-97F3-5F54AD40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5058" name="Picture 11">
            <a:extLst>
              <a:ext uri="{FF2B5EF4-FFF2-40B4-BE49-F238E27FC236}">
                <a16:creationId xmlns:a16="http://schemas.microsoft.com/office/drawing/2014/main" id="{CCD7C7B6-866A-C744-8DE2-5FCA7A9EB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12">
            <a:extLst>
              <a:ext uri="{FF2B5EF4-FFF2-40B4-BE49-F238E27FC236}">
                <a16:creationId xmlns:a16="http://schemas.microsoft.com/office/drawing/2014/main" id="{459999DD-72C9-5348-98E4-B3BC41C95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695825"/>
            <a:ext cx="678180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fld id="{BB9E875C-5164-A141-9265-F7603145A67E}" type="slidenum">
              <a:rPr lang="en-US" altLang="en-US" sz="1200" b="1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t>12</a:t>
            </a:fld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|</a:t>
            </a:r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Collaborative Filtering Algorithms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EB2C1-2486-3148-B340-0AB602DE438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D4179290-9512-1E4D-BA9B-F8BE639A5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850" y="0"/>
            <a:ext cx="921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Results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D14C5-9C88-4204-9429-4F21F83A40D6}"/>
              </a:ext>
            </a:extLst>
          </p:cNvPr>
          <p:cNvSpPr txBox="1"/>
          <p:nvPr/>
        </p:nvSpPr>
        <p:spPr>
          <a:xfrm>
            <a:off x="76200" y="1200150"/>
            <a:ext cx="2362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Bin 2 </a:t>
            </a:r>
          </a:p>
          <a:p>
            <a:endParaRPr lang="en-US" dirty="0"/>
          </a:p>
          <a:p>
            <a:r>
              <a:rPr lang="en-US" sz="1600" b="1" i="1" dirty="0"/>
              <a:t>Parameters</a:t>
            </a:r>
          </a:p>
          <a:p>
            <a:r>
              <a:rPr lang="en-US" sz="1600" dirty="0"/>
              <a:t>Lambda = 0.1</a:t>
            </a:r>
          </a:p>
          <a:p>
            <a:r>
              <a:rPr lang="en-US" sz="1600" dirty="0"/>
              <a:t>Features = 15</a:t>
            </a:r>
          </a:p>
          <a:p>
            <a:r>
              <a:rPr lang="en-US" sz="1600" dirty="0" err="1"/>
              <a:t>Learning_Rate</a:t>
            </a:r>
            <a:r>
              <a:rPr lang="en-US" sz="1600" dirty="0"/>
              <a:t> = 0.1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99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2330EB-EC52-B848-97F3-5F54AD40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5058" name="Picture 11">
            <a:extLst>
              <a:ext uri="{FF2B5EF4-FFF2-40B4-BE49-F238E27FC236}">
                <a16:creationId xmlns:a16="http://schemas.microsoft.com/office/drawing/2014/main" id="{CCD7C7B6-866A-C744-8DE2-5FCA7A9EB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12">
            <a:extLst>
              <a:ext uri="{FF2B5EF4-FFF2-40B4-BE49-F238E27FC236}">
                <a16:creationId xmlns:a16="http://schemas.microsoft.com/office/drawing/2014/main" id="{459999DD-72C9-5348-98E4-B3BC41C95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695825"/>
            <a:ext cx="678180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fld id="{BB9E875C-5164-A141-9265-F7603145A67E}" type="slidenum">
              <a:rPr lang="en-US" altLang="en-US" sz="1200" b="1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t>13</a:t>
            </a:fld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|</a:t>
            </a:r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Collaborative Filtering Algorithms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EB2C1-2486-3148-B340-0AB602DE438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D4179290-9512-1E4D-BA9B-F8BE639A5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850" y="0"/>
            <a:ext cx="921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Results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E45FC-12D1-4BAD-869F-45985073CA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49"/>
          <a:stretch/>
        </p:blipFill>
        <p:spPr>
          <a:xfrm>
            <a:off x="1219200" y="810018"/>
            <a:ext cx="7847013" cy="32702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AD14C5-9C88-4204-9429-4F21F83A40D6}"/>
              </a:ext>
            </a:extLst>
          </p:cNvPr>
          <p:cNvSpPr txBox="1"/>
          <p:nvPr/>
        </p:nvSpPr>
        <p:spPr>
          <a:xfrm>
            <a:off x="255588" y="1352550"/>
            <a:ext cx="2362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Bin 3</a:t>
            </a:r>
          </a:p>
          <a:p>
            <a:endParaRPr lang="en-US" dirty="0"/>
          </a:p>
          <a:p>
            <a:r>
              <a:rPr lang="en-US" sz="1600" b="1" i="1" dirty="0"/>
              <a:t>Parameters</a:t>
            </a:r>
          </a:p>
          <a:p>
            <a:r>
              <a:rPr lang="en-US" sz="1600" dirty="0"/>
              <a:t>Lambda = 0.1</a:t>
            </a:r>
          </a:p>
          <a:p>
            <a:r>
              <a:rPr lang="en-US" sz="1600" dirty="0"/>
              <a:t>Features = 15</a:t>
            </a:r>
          </a:p>
          <a:p>
            <a:r>
              <a:rPr lang="en-US" sz="1600" dirty="0" err="1"/>
              <a:t>Learning_Rate</a:t>
            </a:r>
            <a:r>
              <a:rPr lang="en-US" sz="1600" dirty="0"/>
              <a:t> = 0.1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4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2330EB-EC52-B848-97F3-5F54AD40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2770" name="Picture 11">
            <a:extLst>
              <a:ext uri="{FF2B5EF4-FFF2-40B4-BE49-F238E27FC236}">
                <a16:creationId xmlns:a16="http://schemas.microsoft.com/office/drawing/2014/main" id="{C26EA606-7E5D-B845-AB29-663224AFF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Box 12">
            <a:extLst>
              <a:ext uri="{FF2B5EF4-FFF2-40B4-BE49-F238E27FC236}">
                <a16:creationId xmlns:a16="http://schemas.microsoft.com/office/drawing/2014/main" id="{36510F57-261A-E34F-96FD-5ED519E81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695825"/>
            <a:ext cx="678180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fld id="{4554D71C-5AD2-F042-A493-030CC8F10B4F}" type="slidenum">
              <a:rPr lang="en-US" altLang="en-US" sz="1200" b="1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t>2</a:t>
            </a:fld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|</a:t>
            </a:r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Collaborative Filtering Algorithms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EB2C1-2486-3148-B340-0AB602DE438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1117725E-93FA-054F-80E8-8532DC3C0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850" y="0"/>
            <a:ext cx="921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Evaluation 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C624DC-3239-F84E-8959-6A364838DE06}"/>
              </a:ext>
            </a:extLst>
          </p:cNvPr>
          <p:cNvSpPr txBox="1"/>
          <p:nvPr/>
        </p:nvSpPr>
        <p:spPr>
          <a:xfrm>
            <a:off x="381000" y="996950"/>
            <a:ext cx="7543800" cy="31700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1" dirty="0"/>
              <a:t>Factorization Methods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/>
              <a:t>Gradient Descent (</a:t>
            </a:r>
            <a:r>
              <a:rPr lang="en-US" sz="2000" dirty="0" err="1"/>
              <a:t>Nonprobabilistic</a:t>
            </a:r>
            <a:r>
              <a:rPr lang="en-US" sz="2000" dirty="0"/>
              <a:t>)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/>
              <a:t>Alternating Least Squares</a:t>
            </a:r>
          </a:p>
          <a:p>
            <a:pPr eaLnBrk="1" hangingPunct="1">
              <a:defRPr/>
            </a:pPr>
            <a:endParaRPr lang="en-US" sz="2000" b="1" dirty="0"/>
          </a:p>
          <a:p>
            <a:pPr eaLnBrk="1" hangingPunct="1">
              <a:defRPr/>
            </a:pPr>
            <a:r>
              <a:rPr lang="en-US" sz="2000" b="1" dirty="0"/>
              <a:t>Regularization Method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Temporal Dynamics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sz="2000" b="1" dirty="0"/>
          </a:p>
          <a:p>
            <a:pPr eaLnBrk="1" hangingPunct="1">
              <a:defRPr/>
            </a:pPr>
            <a:r>
              <a:rPr lang="en-US" sz="2000" b="1" dirty="0"/>
              <a:t>Postprocessing Method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SVD with KNN</a:t>
            </a:r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32775" name="Rectangle 4">
            <a:extLst>
              <a:ext uri="{FF2B5EF4-FFF2-40B4-BE49-F238E27FC236}">
                <a16:creationId xmlns:a16="http://schemas.microsoft.com/office/drawing/2014/main" id="{0AB36E2A-E832-3641-8BA4-E67D7BA99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939800"/>
            <a:ext cx="4572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Goal: 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en-US" sz="2000" dirty="0"/>
              <a:t>Evaluate A1 &amp; A3, (SGD &amp; ALS in Factorization Methods dealing with Temporal Dynamics) </a:t>
            </a:r>
            <a:endParaRPr lang="en-US" alt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2330EB-EC52-B848-97F3-5F54AD40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2770" name="Picture 11">
            <a:extLst>
              <a:ext uri="{FF2B5EF4-FFF2-40B4-BE49-F238E27FC236}">
                <a16:creationId xmlns:a16="http://schemas.microsoft.com/office/drawing/2014/main" id="{C26EA606-7E5D-B845-AB29-663224AFF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Box 12">
            <a:extLst>
              <a:ext uri="{FF2B5EF4-FFF2-40B4-BE49-F238E27FC236}">
                <a16:creationId xmlns:a16="http://schemas.microsoft.com/office/drawing/2014/main" id="{36510F57-261A-E34F-96FD-5ED519E81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695825"/>
            <a:ext cx="678180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fld id="{4554D71C-5AD2-F042-A493-030CC8F10B4F}" type="slidenum">
              <a:rPr lang="en-US" altLang="en-US" sz="1200" b="1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t>3</a:t>
            </a:fld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|</a:t>
            </a:r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Collaborative Filtering Algorithms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EB2C1-2486-3148-B340-0AB602DE438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1117725E-93FA-054F-80E8-8532DC3C0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850" y="0"/>
            <a:ext cx="921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Data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Preprocessing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E0253-60F2-DE42-8FD4-76CB69D66F77}"/>
              </a:ext>
            </a:extLst>
          </p:cNvPr>
          <p:cNvSpPr txBox="1"/>
          <p:nvPr/>
        </p:nvSpPr>
        <p:spPr>
          <a:xfrm>
            <a:off x="609600" y="831911"/>
            <a:ext cx="807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Split the data into time bins based on years: 3 bins</a:t>
            </a:r>
            <a:r>
              <a:rPr lang="zh-CN" altLang="en-US" dirty="0"/>
              <a:t> 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80-20 Train-test split: For movies/users in test but not in train, we manually move them into the train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014F10-E0F5-4247-B173-CB8E948C3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944" y="1200150"/>
            <a:ext cx="3193143" cy="24384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2CCDB1-DB55-4B7D-8BBA-E7916BF4CDDF}"/>
              </a:ext>
            </a:extLst>
          </p:cNvPr>
          <p:cNvCxnSpPr/>
          <p:nvPr/>
        </p:nvCxnSpPr>
        <p:spPr>
          <a:xfrm>
            <a:off x="3470275" y="1160462"/>
            <a:ext cx="0" cy="247808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948C65-2B9B-43F8-8FB7-44137A39BD42}"/>
              </a:ext>
            </a:extLst>
          </p:cNvPr>
          <p:cNvCxnSpPr/>
          <p:nvPr/>
        </p:nvCxnSpPr>
        <p:spPr>
          <a:xfrm>
            <a:off x="4537075" y="1160462"/>
            <a:ext cx="0" cy="247808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6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2330EB-EC52-B848-97F3-5F54AD40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4818" name="Picture 11">
            <a:extLst>
              <a:ext uri="{FF2B5EF4-FFF2-40B4-BE49-F238E27FC236}">
                <a16:creationId xmlns:a16="http://schemas.microsoft.com/office/drawing/2014/main" id="{B40062E8-5F00-704C-BF27-0E65D727A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Box 12">
            <a:extLst>
              <a:ext uri="{FF2B5EF4-FFF2-40B4-BE49-F238E27FC236}">
                <a16:creationId xmlns:a16="http://schemas.microsoft.com/office/drawing/2014/main" id="{D2024CA1-22A4-5C44-B895-B1D087310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695825"/>
            <a:ext cx="678180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fld id="{14635C20-CB60-034D-86B8-10AC09DC7A4A}" type="slidenum">
              <a:rPr lang="en-US" altLang="en-US" sz="1200" b="1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t>4</a:t>
            </a:fld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|</a:t>
            </a:r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Collaborative Filtering Algorithms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EB2C1-2486-3148-B340-0AB602DE438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B422594A-F45E-074E-A637-4586EA336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850" y="0"/>
            <a:ext cx="921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77B59D-C476-C747-9224-529A161E9841}"/>
                  </a:ext>
                </a:extLst>
              </p:cNvPr>
              <p:cNvSpPr/>
              <p:nvPr/>
            </p:nvSpPr>
            <p:spPr>
              <a:xfrm>
                <a:off x="381000" y="666750"/>
                <a:ext cx="8305800" cy="2872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2800" b="1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Objective Function:</a:t>
                </a:r>
                <a:endParaRPr lang="en-US" sz="11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b="1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(with mov accounting only to movie-related temporal effects)</a:t>
                </a:r>
              </a:p>
              <a:p>
                <a:pPr algn="just">
                  <a:spcAft>
                    <a:spcPts val="0"/>
                  </a:spcAft>
                </a:pPr>
                <a:endParaRPr lang="en-US" sz="1100" b="1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sz="1100" b="1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sz="11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𝒎𝒊𝒏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)∈</m:t>
                          </m:r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𝜿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4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𝒖</m:t>
                                  </m:r>
                                  <m:r>
                                    <a:rPr lang="en-US" sz="14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4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4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sz="1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𝝀</m:t>
                      </m:r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14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14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sub>
                          </m:sSub>
                        </m:e>
                        <m:sup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𝑩𝒊𝒏</m:t>
                              </m:r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  <m:sup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1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sz="11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400" b="1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Where </a:t>
                </a:r>
              </a:p>
              <a:p>
                <a:pPr algn="just">
                  <a:spcAft>
                    <a:spcPts val="0"/>
                  </a:spcAft>
                </a:pPr>
                <a:endParaRPr lang="en-US" sz="1400" b="1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sz="11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𝝁</m:t>
                      </m:r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𝑩𝒊𝒏</m:t>
                          </m:r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1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77B59D-C476-C747-9224-529A161E9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66750"/>
                <a:ext cx="8305800" cy="2872966"/>
              </a:xfrm>
              <a:prstGeom prst="rect">
                <a:avLst/>
              </a:prstGeom>
              <a:blipFill>
                <a:blip r:embed="rId4"/>
                <a:stretch>
                  <a:fillRect l="-1374" t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2330EB-EC52-B848-97F3-5F54AD40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6866" name="Picture 11">
            <a:extLst>
              <a:ext uri="{FF2B5EF4-FFF2-40B4-BE49-F238E27FC236}">
                <a16:creationId xmlns:a16="http://schemas.microsoft.com/office/drawing/2014/main" id="{AA3EB1A5-AF70-4144-99A3-2181F9607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Box 12">
            <a:extLst>
              <a:ext uri="{FF2B5EF4-FFF2-40B4-BE49-F238E27FC236}">
                <a16:creationId xmlns:a16="http://schemas.microsoft.com/office/drawing/2014/main" id="{0745FA98-401D-2148-BEF8-D47DDEDC3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695825"/>
            <a:ext cx="678180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fld id="{E1937D02-2D14-BF40-B861-B7B610124FA4}" type="slidenum">
              <a:rPr lang="en-US" altLang="en-US" sz="1200" b="1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t>5</a:t>
            </a:fld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|</a:t>
            </a:r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Collaborative Filtering Algorithms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EB2C1-2486-3148-B340-0AB602DE438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0515D1DC-9D85-0944-9712-FCE50488E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850" y="0"/>
            <a:ext cx="921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Factorization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58897F-B760-6545-B8D9-8E1DFA1AB71E}"/>
                  </a:ext>
                </a:extLst>
              </p:cNvPr>
              <p:cNvSpPr/>
              <p:nvPr/>
            </p:nvSpPr>
            <p:spPr>
              <a:xfrm>
                <a:off x="-56151" y="543175"/>
                <a:ext cx="9200151" cy="37631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b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Stochastic gradient descent (SGD):</a:t>
                </a:r>
              </a:p>
              <a:p>
                <a:pPr algn="just">
                  <a:spcAft>
                    <a:spcPts val="0"/>
                  </a:spcAft>
                </a:pPr>
                <a:endParaRPr lang="en-US" sz="14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≝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𝝁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𝑩𝒊𝒏</m:t>
                          </m:r>
                          <m:d>
                            <m:dPr>
                              <m:ctrlPr>
                                <a:rPr lang="en-US" sz="18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</m:d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8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4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b="1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14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600" b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Parameters modification:</a:t>
                </a:r>
                <a:endParaRPr lang="en-US" sz="16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𝜸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𝝀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18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4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sz="14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𝜸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𝝀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18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𝑼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4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sz="14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𝜸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∙(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𝝀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4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sz="14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𝜸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∙(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𝝀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4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sz="14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𝑩𝒊𝒏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𝑩𝒊𝒏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𝜸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∙(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𝝀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𝑩𝒊𝒏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4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58897F-B760-6545-B8D9-8E1DFA1AB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151" y="543175"/>
                <a:ext cx="9200151" cy="3763146"/>
              </a:xfrm>
              <a:prstGeom prst="rect">
                <a:avLst/>
              </a:prstGeom>
              <a:blipFill>
                <a:blip r:embed="rId4"/>
                <a:stretch>
                  <a:fillRect l="-596" t="-810" b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2330EB-EC52-B848-97F3-5F54AD40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6866" name="Picture 11">
            <a:extLst>
              <a:ext uri="{FF2B5EF4-FFF2-40B4-BE49-F238E27FC236}">
                <a16:creationId xmlns:a16="http://schemas.microsoft.com/office/drawing/2014/main" id="{AA3EB1A5-AF70-4144-99A3-2181F9607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Box 12">
            <a:extLst>
              <a:ext uri="{FF2B5EF4-FFF2-40B4-BE49-F238E27FC236}">
                <a16:creationId xmlns:a16="http://schemas.microsoft.com/office/drawing/2014/main" id="{0745FA98-401D-2148-BEF8-D47DDEDC3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695825"/>
            <a:ext cx="678180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fld id="{E1937D02-2D14-BF40-B861-B7B610124FA4}" type="slidenum">
              <a:rPr lang="en-US" altLang="en-US" sz="1200" b="1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t>6</a:t>
            </a:fld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|</a:t>
            </a:r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Collaborative Filtering Algorithms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EB2C1-2486-3148-B340-0AB602DE438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0515D1DC-9D85-0944-9712-FCE50488E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850" y="0"/>
            <a:ext cx="921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Factorization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58897F-B760-6545-B8D9-8E1DFA1AB71E}"/>
                  </a:ext>
                </a:extLst>
              </p:cNvPr>
              <p:cNvSpPr/>
              <p:nvPr/>
            </p:nvSpPr>
            <p:spPr>
              <a:xfrm>
                <a:off x="-56151" y="543175"/>
                <a:ext cx="9200151" cy="3752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Alternating Least Squares (ALS)</a:t>
                </a:r>
              </a:p>
              <a:p>
                <a:endParaRPr lang="en-US" sz="11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600" dirty="0"/>
                  <a:t>Compute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from the dataset.</a:t>
                </a:r>
                <a:endParaRPr lang="en-US" sz="20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600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𝑩𝒊𝒏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as 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1600" dirty="0"/>
                  <a:t>with small random numbers. </a:t>
                </a:r>
                <a:endParaRPr lang="en-US" sz="20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6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)−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 ,−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𝑩𝒊𝒏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600" dirty="0"/>
                  <a:t>Generate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by filling 1 as the first row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as the remaining rows. </a:t>
                </a:r>
                <a:endParaRPr lang="en-US" sz="20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600" dirty="0"/>
                  <a:t>Fix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to solve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dirty="0"/>
                  <a:t>.</a:t>
                </a:r>
                <a:r>
                  <a:rPr lang="en-US" sz="1600" b="1" dirty="0"/>
                  <a:t> </a:t>
                </a:r>
                <a:r>
                  <a:rPr lang="en-US" sz="160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600" dirty="0"/>
                  <a:t>with the first row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as the remaining rows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endParaRPr lang="en-US" sz="20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6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)−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 ,−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𝑩𝒊𝒏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600" dirty="0"/>
                  <a:t>Generate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by filling 1 as the first row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from the previous step as the remaining rows. </a:t>
                </a:r>
                <a:endParaRPr lang="en-US" sz="20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600" dirty="0"/>
                  <a:t>Fix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to solve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dirty="0"/>
                  <a:t>.</a:t>
                </a:r>
                <a:r>
                  <a:rPr lang="en-US" sz="1600" b="1" dirty="0"/>
                  <a:t> </a:t>
                </a:r>
                <a:r>
                  <a:rPr lang="en-US" sz="160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with the first row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as the remaining rows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endParaRPr lang="en-US" sz="20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6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)−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 ,− 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600" dirty="0"/>
                  <a:t>For each t period, 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600" dirty="0"/>
                  <a:t> , compute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𝑩𝒊𝒏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CN" sz="1600" dirty="0"/>
                  <a:t>Iterate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through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step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to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10.</a:t>
                </a:r>
                <a:endParaRPr lang="en-US" sz="2000" dirty="0"/>
              </a:p>
              <a:p>
                <a:pPr algn="just">
                  <a:spcAft>
                    <a:spcPts val="0"/>
                  </a:spcAft>
                </a:pPr>
                <a:endParaRPr lang="en-US" sz="14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58897F-B760-6545-B8D9-8E1DFA1AB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151" y="543175"/>
                <a:ext cx="9200151" cy="3752246"/>
              </a:xfrm>
              <a:prstGeom prst="rect">
                <a:avLst/>
              </a:prstGeom>
              <a:blipFill>
                <a:blip r:embed="rId4"/>
                <a:stretch>
                  <a:fillRect l="-596" t="-812" r="-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70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2330EB-EC52-B848-97F3-5F54AD40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6866" name="Picture 11">
            <a:extLst>
              <a:ext uri="{FF2B5EF4-FFF2-40B4-BE49-F238E27FC236}">
                <a16:creationId xmlns:a16="http://schemas.microsoft.com/office/drawing/2014/main" id="{AA3EB1A5-AF70-4144-99A3-2181F9607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Box 12">
            <a:extLst>
              <a:ext uri="{FF2B5EF4-FFF2-40B4-BE49-F238E27FC236}">
                <a16:creationId xmlns:a16="http://schemas.microsoft.com/office/drawing/2014/main" id="{0745FA98-401D-2148-BEF8-D47DDEDC3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695825"/>
            <a:ext cx="678180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fld id="{E1937D02-2D14-BF40-B861-B7B610124FA4}" type="slidenum">
              <a:rPr lang="en-US" altLang="en-US" sz="1200" b="1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t>7</a:t>
            </a:fld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|</a:t>
            </a:r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Collaborative Filtering Algorithms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EB2C1-2486-3148-B340-0AB602DE438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0515D1DC-9D85-0944-9712-FCE50488E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850" y="0"/>
            <a:ext cx="921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Factorization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58897F-B760-6545-B8D9-8E1DFA1AB71E}"/>
                  </a:ext>
                </a:extLst>
              </p:cNvPr>
              <p:cNvSpPr/>
              <p:nvPr/>
            </p:nvSpPr>
            <p:spPr>
              <a:xfrm>
                <a:off x="-56151" y="543175"/>
                <a:ext cx="9200151" cy="4576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ALS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(CONT’D)</a:t>
                </a:r>
                <a:endParaRPr lang="en-US" b="1" dirty="0"/>
              </a:p>
              <a:p>
                <a:endParaRPr lang="en-US" sz="1100" dirty="0"/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Details for each iteration: we do follow calculations and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1400" i="1" kern="100" dirty="0"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400" b="1" i="1" kern="100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𝑩𝒊𝒏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altLang="zh-CN" sz="14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1. For each item:</a:t>
                </a:r>
                <a:r>
                  <a:rPr lang="en-US" sz="14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 :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𝒃𝒊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acc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14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4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2.For each user: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400" b="1" dirty="0"/>
                  <a:t>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𝒃𝒖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acc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endParaRPr lang="en-US" altLang="zh-CN" sz="14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n-US" sz="14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endParaRPr lang="en-US" altLang="zh-CN" sz="14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3. For each bin t: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	For each item:</a:t>
                </a:r>
              </a:p>
              <a:p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			</a:t>
                </a:r>
                <a:r>
                  <a:rPr lang="en-US" sz="1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𝑩𝒊𝒏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′′′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den>
                    </m:f>
                  </m:oMath>
                </a14:m>
                <a:endParaRPr lang="en-US" dirty="0"/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	</a:t>
                </a:r>
              </a:p>
              <a:p>
                <a:pPr algn="just">
                  <a:spcAft>
                    <a:spcPts val="0"/>
                  </a:spcAft>
                </a:pPr>
                <a:endParaRPr lang="en-US" altLang="zh-CN" sz="14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zh-CN" altLang="en-US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sz="14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58897F-B760-6545-B8D9-8E1DFA1AB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151" y="543175"/>
                <a:ext cx="9200151" cy="4576253"/>
              </a:xfrm>
              <a:prstGeom prst="rect">
                <a:avLst/>
              </a:prstGeom>
              <a:blipFill>
                <a:blip r:embed="rId4"/>
                <a:stretch>
                  <a:fillRect l="-596" t="-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88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2330EB-EC52-B848-97F3-5F54AD40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6866" name="Picture 11">
            <a:extLst>
              <a:ext uri="{FF2B5EF4-FFF2-40B4-BE49-F238E27FC236}">
                <a16:creationId xmlns:a16="http://schemas.microsoft.com/office/drawing/2014/main" id="{AA3EB1A5-AF70-4144-99A3-2181F9607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Box 12">
            <a:extLst>
              <a:ext uri="{FF2B5EF4-FFF2-40B4-BE49-F238E27FC236}">
                <a16:creationId xmlns:a16="http://schemas.microsoft.com/office/drawing/2014/main" id="{0745FA98-401D-2148-BEF8-D47DDEDC3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695825"/>
            <a:ext cx="678180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fld id="{E1937D02-2D14-BF40-B861-B7B610124FA4}" type="slidenum">
              <a:rPr lang="en-US" altLang="en-US" sz="1200" b="1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t>8</a:t>
            </a:fld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|</a:t>
            </a:r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Collaborative Filtering Algorithms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EB2C1-2486-3148-B340-0AB602DE438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0515D1DC-9D85-0944-9712-FCE50488E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850" y="0"/>
            <a:ext cx="921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Factorization Methods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58897F-B760-6545-B8D9-8E1DFA1AB71E}"/>
              </a:ext>
            </a:extLst>
          </p:cNvPr>
          <p:cNvSpPr/>
          <p:nvPr/>
        </p:nvSpPr>
        <p:spPr>
          <a:xfrm>
            <a:off x="-56151" y="543175"/>
            <a:ext cx="9200151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prstClr val="black"/>
                </a:solidFill>
              </a:rPr>
              <a:t>ALS</a:t>
            </a: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en-US" altLang="zh-CN" b="1" dirty="0">
                <a:solidFill>
                  <a:prstClr val="black"/>
                </a:solidFill>
              </a:rPr>
              <a:t>(CONT’D)</a:t>
            </a:r>
          </a:p>
          <a:p>
            <a:pPr lvl="0"/>
            <a:endParaRPr lang="en-US" b="1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i="1" kern="100" dirty="0">
                <a:solidFill>
                  <a:prstClr val="black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We separated out dataset into 3 time bins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i="1" kern="100" dirty="0">
                <a:solidFill>
                  <a:prstClr val="black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Calculated T</a:t>
            </a:r>
            <a:r>
              <a:rPr lang="en-US" altLang="zh-CN" sz="1400" i="1" kern="100" dirty="0">
                <a:solidFill>
                  <a:prstClr val="black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rain loss after each iteration: the train loss first go down then go up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i="1" kern="100" dirty="0">
                <a:solidFill>
                  <a:prstClr val="black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Efficiency: ALS with R3 regularization is very time consuming. It takes an average of 150 seconds (2.5 minutes) to run</a:t>
            </a:r>
            <a:endParaRPr lang="en-US" sz="1400" dirty="0">
              <a:solidFill>
                <a:prstClr val="black"/>
              </a:solidFill>
            </a:endParaRPr>
          </a:p>
          <a:p>
            <a:pPr lvl="0"/>
            <a:endParaRPr lang="en-US" sz="1400" dirty="0">
              <a:solidFill>
                <a:prstClr val="black"/>
              </a:solidFill>
            </a:endParaRPr>
          </a:p>
          <a:p>
            <a:endParaRPr lang="en-US" sz="1400" i="1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D817AA-67C2-4BFD-ABC3-9EB4C76BC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949018"/>
            <a:ext cx="3276600" cy="21469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579937-56F6-4BC4-A059-2F83B31F2ED9}"/>
              </a:ext>
            </a:extLst>
          </p:cNvPr>
          <p:cNvSpPr txBox="1"/>
          <p:nvPr/>
        </p:nvSpPr>
        <p:spPr>
          <a:xfrm>
            <a:off x="2895600" y="4070170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Train Loss plot by number of iterations</a:t>
            </a:r>
          </a:p>
        </p:txBody>
      </p:sp>
    </p:spTree>
    <p:extLst>
      <p:ext uri="{BB962C8B-B14F-4D97-AF65-F5344CB8AC3E}">
        <p14:creationId xmlns:p14="http://schemas.microsoft.com/office/powerpoint/2010/main" val="297872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2330EB-EC52-B848-97F3-5F54AD40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5058" name="Picture 11">
            <a:extLst>
              <a:ext uri="{FF2B5EF4-FFF2-40B4-BE49-F238E27FC236}">
                <a16:creationId xmlns:a16="http://schemas.microsoft.com/office/drawing/2014/main" id="{CCD7C7B6-866A-C744-8DE2-5FCA7A9EB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12">
            <a:extLst>
              <a:ext uri="{FF2B5EF4-FFF2-40B4-BE49-F238E27FC236}">
                <a16:creationId xmlns:a16="http://schemas.microsoft.com/office/drawing/2014/main" id="{459999DD-72C9-5348-98E4-B3BC41C95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695825"/>
            <a:ext cx="678180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fld id="{BB9E875C-5164-A141-9265-F7603145A67E}" type="slidenum">
              <a:rPr lang="en-US" altLang="en-US" sz="1200" b="1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t>9</a:t>
            </a:fld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|</a:t>
            </a:r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Collaborative Filtering Algorithms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EB2C1-2486-3148-B340-0AB602DE438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D4179290-9512-1E4D-BA9B-F8BE639A5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850" y="0"/>
            <a:ext cx="921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Postprocessing with KNN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0E841E4-C0DF-4A40-8831-24DAD1F31EDC}"/>
                  </a:ext>
                </a:extLst>
              </p:cNvPr>
              <p:cNvSpPr/>
              <p:nvPr/>
            </p:nvSpPr>
            <p:spPr>
              <a:xfrm>
                <a:off x="0" y="571036"/>
                <a:ext cx="8761413" cy="4093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b="1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Postprocessing with KNN </a:t>
                </a:r>
              </a:p>
              <a:p>
                <a:pPr algn="just">
                  <a:spcAft>
                    <a:spcPts val="0"/>
                  </a:spcAft>
                </a:pPr>
                <a:endParaRPr lang="en-US" sz="1600" b="1" kern="100" dirty="0">
                  <a:ea typeface="DengXian" panose="02010600030101010101" pitchFamily="2" charset="-122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05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1050" b="1" i="1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05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05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0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10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algn="just">
                  <a:spcAft>
                    <a:spcPts val="0"/>
                  </a:spcAft>
                </a:pPr>
                <a:endParaRPr lang="en-US" sz="105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With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 matrix we obtained from either SGD or ALS, we used the </a:t>
                </a:r>
                <a:r>
                  <a:rPr lang="en-US" sz="1600" b="1" kern="100" dirty="0" err="1">
                    <a:ea typeface="DengXian" panose="02010600030101010101" pitchFamily="2" charset="-122"/>
                    <a:cs typeface="Calibri" panose="020F0502020204030204" pitchFamily="34" charset="0"/>
                  </a:rPr>
                  <a:t>cosine_similarity</a:t>
                </a:r>
                <a:r>
                  <a:rPr lang="en-US" sz="1600" b="1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sz="16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function from </a:t>
                </a:r>
                <a:r>
                  <a:rPr lang="en-US" sz="1600" kern="100" dirty="0" err="1">
                    <a:ea typeface="DengXian" panose="02010600030101010101" pitchFamily="2" charset="-122"/>
                    <a:cs typeface="Calibri" panose="020F0502020204030204" pitchFamily="34" charset="0"/>
                  </a:rPr>
                  <a:t>sklearn</a:t>
                </a:r>
                <a:r>
                  <a:rPr lang="en-US" sz="16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 to compute the pairwise similarity matrix among all movies and set the diagonal entries to 0. </a:t>
                </a: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endParaRPr lang="en-US" sz="105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For a specific user in time period T, we first generate a </a:t>
                </a:r>
                <a:r>
                  <a:rPr lang="en-US" sz="1600" b="1" kern="100" dirty="0" err="1">
                    <a:ea typeface="DengXian" panose="02010600030101010101" pitchFamily="2" charset="-122"/>
                    <a:cs typeface="Calibri" panose="020F0502020204030204" pitchFamily="34" charset="0"/>
                  </a:rPr>
                  <a:t>watched_movie_list</a:t>
                </a:r>
                <a:r>
                  <a:rPr lang="en-US" sz="1600" b="1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sz="16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consisting of </a:t>
                </a:r>
                <a:r>
                  <a:rPr lang="en-US" sz="1600" kern="100" dirty="0" err="1">
                    <a:ea typeface="DengXian" panose="02010600030101010101" pitchFamily="2" charset="-122"/>
                    <a:cs typeface="Calibri" panose="020F0502020204030204" pitchFamily="34" charset="0"/>
                  </a:rPr>
                  <a:t>movieID</a:t>
                </a:r>
                <a:r>
                  <a:rPr lang="en-US" sz="16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 and rating for the movies that have already been rated by him or her in time period T</a:t>
                </a:r>
                <a:endParaRPr lang="en-US" sz="105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spcAft>
                    <a:spcPts val="0"/>
                  </a:spcAft>
                  <a:buFont typeface="+mj-lt"/>
                  <a:buAutoNum type="alphaLcParenR"/>
                </a:pPr>
                <a:r>
                  <a:rPr lang="en-US" sz="16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For each movie that we are trying to predict for the user, we map it with the most similar movie within the </a:t>
                </a:r>
                <a:r>
                  <a:rPr lang="en-US" sz="1600" b="1" kern="100" dirty="0" err="1">
                    <a:ea typeface="DengXian" panose="02010600030101010101" pitchFamily="2" charset="-122"/>
                    <a:cs typeface="Calibri" panose="020F0502020204030204" pitchFamily="34" charset="0"/>
                  </a:rPr>
                  <a:t>watched_movie_list</a:t>
                </a:r>
                <a:r>
                  <a:rPr lang="en-US" sz="1600" b="1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sz="16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and make the prediction according to the rating of the most similar movie.</a:t>
                </a:r>
              </a:p>
              <a:p>
                <a:pPr lvl="1" algn="just">
                  <a:spcAft>
                    <a:spcPts val="0"/>
                  </a:spcAft>
                </a:pPr>
                <a:endParaRPr lang="en-US" sz="105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Repeat step 2 for each user in each time period. </a:t>
                </a: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endParaRPr lang="en-US" sz="105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Use the prediction to obtain RMSE and accuracy score for every epoch. </a:t>
                </a:r>
                <a:endParaRPr lang="en-US" sz="105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0E841E4-C0DF-4A40-8831-24DAD1F31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1036"/>
                <a:ext cx="8761413" cy="4093428"/>
              </a:xfrm>
              <a:prstGeom prst="rect">
                <a:avLst/>
              </a:prstGeom>
              <a:blipFill>
                <a:blip r:embed="rId4"/>
                <a:stretch>
                  <a:fillRect l="-348" t="-447" r="-348" b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indent="137160">
          <a:spcAft>
            <a:spcPts val="600"/>
          </a:spcAft>
          <a:buFont typeface="Arial" panose="020B0604020202020204" pitchFamily="34" charset="0"/>
          <a:buChar char="•"/>
          <a:defRPr sz="2000" dirty="0" smtClean="0">
            <a:solidFill>
              <a:schemeClr val="bg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4633</TotalTime>
  <Words>953</Words>
  <Application>Microsoft Office PowerPoint</Application>
  <PresentationFormat>On-screen Show (16:9)</PresentationFormat>
  <Paragraphs>171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Yuting Gong</cp:lastModifiedBy>
  <cp:revision>310</cp:revision>
  <dcterms:created xsi:type="dcterms:W3CDTF">2010-04-12T23:12:02Z</dcterms:created>
  <dcterms:modified xsi:type="dcterms:W3CDTF">2019-11-20T21:24:44Z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_Version">
    <vt:lpwstr/>
  </property>
  <property fmtid="{D5CDD505-2E9C-101B-9397-08002B2CF9AE}" pid="4" name="_Status">
    <vt:lpwstr>Not Started</vt:lpwstr>
  </property>
</Properties>
</file>