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1" r:id="rId10"/>
    <p:sldId id="272" r:id="rId11"/>
    <p:sldId id="263" r:id="rId12"/>
    <p:sldId id="264" r:id="rId13"/>
    <p:sldId id="267" r:id="rId14"/>
    <p:sldId id="265" r:id="rId15"/>
    <p:sldId id="266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Libre Franklin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89RgWPKWqMtKn1aRcil2/X8C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849A9-8A5B-4781-B239-89C291F308E5}">
  <a:tblStyle styleId="{B2E849A9-8A5B-4781-B239-89C291F30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2629"/>
  </p:normalViewPr>
  <p:slideViewPr>
    <p:cSldViewPr snapToGrid="0" snapToObjects="1">
      <p:cViewPr>
        <p:scale>
          <a:sx n="89" d="100"/>
          <a:sy n="89" d="100"/>
        </p:scale>
        <p:origin x="1432" y="22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group6.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 matrix factorization methods to</a:t>
            </a:r>
            <a:r>
              <a:rPr lang="zh-CN" altLang="en-US" dirty="0"/>
              <a:t> </a:t>
            </a:r>
            <a:r>
              <a:rPr lang="en-US" altLang="zh-CN" dirty="0"/>
              <a:t>solve recommendation system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sz="1100" cap="none" dirty="0"/>
              <a:t>Probabilistic Matrix Factorization and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A3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</a:t>
            </a:r>
            <a:r>
              <a:rPr lang="en-US" sz="1100" cap="none" dirty="0"/>
              <a:t> Large-scale Parallel Collaborative Filtering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cap="none" dirty="0"/>
              <a:t>Then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used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P2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method: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singular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value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decomposition(SVD)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with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KNN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to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postprocessing.</a:t>
            </a: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6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sz="1100" dirty="0"/>
              <a:t>Large-scale Parallel Collaborative Filtering (LPCF)</a:t>
            </a:r>
            <a:br>
              <a:rPr lang="en-US" sz="1100" dirty="0"/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parallel algorithm that alternates least-squares with weighted </a:t>
            </a:r>
            <a:r>
              <a:rPr lang="el-G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en-US" altLang="zh-C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tabLst/>
              <a:defRPr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with large, sparse data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Alternative-Least-Squares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n-US" altLang="zh-CN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(ALS-WR).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low-rank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there are many free parameters.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ithout regularization, ALS might lead to overfitting.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regularization work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test data when we increase the number of features or number of iterations. </a:t>
            </a: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the cross-validation, the final parameter is applied to Train and test data 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lamba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0.15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one-hundred epoch, the RMSE for train achieves 0.61 and for test achieves 1.102.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 evaluate our parameter performance, a visualization is demonstrated 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next two</a:t>
            </a:r>
            <a:r>
              <a:rPr lang="zh-CN" altLang="en-US" dirty="0"/>
              <a:t> </a:t>
            </a:r>
            <a:r>
              <a:rPr lang="en-US" altLang="zh-CN" dirty="0"/>
              <a:t>slides are our results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602bf00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602bf00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efine similarity </a:t>
            </a:r>
            <a:r>
              <a:rPr lang="en-US" i="1" dirty="0"/>
              <a:t>s</a:t>
            </a:r>
            <a:r>
              <a:rPr lang="en-US" dirty="0"/>
              <a:t> between movies </a:t>
            </a:r>
            <a:r>
              <a:rPr lang="en-US" i="1" dirty="0"/>
              <a:t>j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i="1" baseline="-25000" dirty="0"/>
              <a:t>2</a:t>
            </a:r>
            <a:r>
              <a:rPr lang="en-US" dirty="0"/>
              <a:t> as cosine similarity between vectors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i="1" baseline="-25000" dirty="0"/>
              <a:t>j2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b="1" dirty="0"/>
              <a:t>prediction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test-data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movie’s</a:t>
            </a:r>
            <a:r>
              <a:rPr lang="zh-CN" altLang="en-US" b="1" dirty="0"/>
              <a:t> </a:t>
            </a:r>
            <a:r>
              <a:rPr lang="en-US" altLang="zh-CN" b="1" dirty="0"/>
              <a:t>nearest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train-data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A3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1.36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slight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endParaRPr dirty="0"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are increasingly using advanced recommendation systems to recommend products to customers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Netflix uses collaborative filtering, which refers to making automatic predictions about the interests of a user by collecting taste information from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data, there are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610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and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9724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movies but there are a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ratings. Our task is to match consumers with most appropriate products for the missing values.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factorization models map both users and items to a joint latent factor space of dimension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f.</a:t>
            </a:r>
            <a:r>
              <a:rPr lang="zh-CN" altLang="en-US" sz="800" b="1" i="1" dirty="0">
                <a:latin typeface="Savoye LET Plain" pitchFamily="2" charset="0"/>
              </a:rPr>
              <a:t>    </a:t>
            </a:r>
            <a:r>
              <a:rPr lang="en-US" altLang="zh-CN" sz="800" b="1" i="1" dirty="0">
                <a:latin typeface="Savoye LET Plain" pitchFamily="2" charset="0"/>
              </a:rPr>
              <a:t>Where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product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of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movie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and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user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overall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rating.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altLang="zh-CN" sz="800" b="1" i="1" dirty="0">
                <a:latin typeface="Savoye LET Plain" pitchFamily="2" charset="0"/>
              </a:rPr>
              <a:t>Our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challenge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is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computing the mapping of each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user 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factor vectors </a:t>
            </a:r>
            <a:endParaRPr lang="en-US" sz="800" dirty="0"/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Probabilistic Matrix Factorization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ssume gaussian distributions of ratings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zero-mean spherical Gaussian priors on user and movie feature vectors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sum-of-squared-errors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approached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r>
              <a:rPr lang="en-US" altLang="zh-CN" sz="1100" dirty="0"/>
              <a:t>.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602bf0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602bf0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02bf0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02bf0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one-hundred</a:t>
            </a:r>
            <a:r>
              <a:rPr lang="zh-CN" altLang="en-US" dirty="0"/>
              <a:t> </a:t>
            </a:r>
            <a:r>
              <a:rPr lang="en-US" altLang="zh-CN" dirty="0"/>
              <a:t>epoch,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0.54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1.15.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demonstrated</a:t>
            </a:r>
            <a:r>
              <a:rPr lang="zh-CN" altLang="en-US" dirty="0"/>
              <a:t> </a:t>
            </a:r>
            <a:r>
              <a:rPr lang="en-US" altLang="zh-CN" dirty="0"/>
              <a:t>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45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0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372904" y="1156002"/>
            <a:ext cx="8928383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4400" dirty="0">
                <a:latin typeface="+mj-lt"/>
              </a:rPr>
              <a:t>COLLABORATIVE FILTERING ALGORITHM IMPLEMENTATION</a:t>
            </a:r>
            <a:br>
              <a:rPr lang="en-US" sz="3600" dirty="0">
                <a:latin typeface="+mj-lt"/>
              </a:rPr>
            </a:br>
            <a:r>
              <a:rPr lang="en-US" sz="2400" cap="none" dirty="0">
                <a:latin typeface="+mj-lt"/>
              </a:rPr>
              <a:t>Using Probabilistic Matrix Factorization and Large-scale Parallel Collaborative Filtering using SVD with KNN </a:t>
            </a:r>
            <a:endParaRPr dirty="0">
              <a:latin typeface="+mj-lt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175300" y="3423843"/>
            <a:ext cx="7466100" cy="25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CN" altLang="en-US" dirty="0">
                <a:latin typeface="+mj-lt"/>
              </a:rPr>
              <a:t>                 </a:t>
            </a:r>
            <a:r>
              <a:rPr lang="en-US" dirty="0">
                <a:latin typeface="+mj-lt"/>
              </a:rPr>
              <a:t>Group </a:t>
            </a:r>
            <a:r>
              <a:rPr lang="en-US" altLang="zh-CN" dirty="0">
                <a:latin typeface="+mj-lt"/>
              </a:rPr>
              <a:t>6</a:t>
            </a:r>
            <a:r>
              <a:rPr lang="en-US" dirty="0">
                <a:latin typeface="+mj-lt"/>
              </a:rPr>
              <a:t>: </a:t>
            </a:r>
            <a:r>
              <a:rPr lang="zh-CN" altLang="en-US" dirty="0">
                <a:latin typeface="+mj-lt"/>
              </a:rPr>
              <a:t>      </a:t>
            </a:r>
            <a:r>
              <a:rPr lang="en-US" dirty="0" err="1">
                <a:latin typeface="+mj-lt"/>
              </a:rPr>
              <a:t>Yanan</a:t>
            </a:r>
            <a:r>
              <a:rPr lang="en-US" dirty="0">
                <a:latin typeface="+mj-lt"/>
              </a:rPr>
              <a:t> Li (yl4062)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                                     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Daniel Weiss (dmw2180)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                                     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Bingquan</a:t>
            </a:r>
            <a:r>
              <a:rPr lang="en-US" dirty="0">
                <a:latin typeface="+mj-lt"/>
              </a:rPr>
              <a:t> Wu (bw2585)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	              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Shijie</a:t>
            </a:r>
            <a:r>
              <a:rPr lang="en-US" dirty="0">
                <a:latin typeface="+mj-lt"/>
              </a:rPr>
              <a:t> Zhang (sz2781)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                                      Na </a:t>
            </a:r>
            <a:r>
              <a:rPr lang="en-US" dirty="0" err="1">
                <a:latin typeface="+mj-lt"/>
              </a:rPr>
              <a:t>Zhuo</a:t>
            </a:r>
            <a:r>
              <a:rPr lang="en-US" dirty="0">
                <a:latin typeface="+mj-lt"/>
              </a:rPr>
              <a:t> (nz2297)</a:t>
            </a:r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B9A3D-AB0B-314E-84A1-7A6E26F92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74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5EB0A-B66D-CF46-8C2E-5DAC695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50040"/>
            <a:ext cx="4587766" cy="379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C5C21-4518-514E-A548-5E10D700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1950040"/>
            <a:ext cx="4924972" cy="3793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26B64B-115E-FC44-AEBB-80669B48AD0F}"/>
              </a:ext>
            </a:extLst>
          </p:cNvPr>
          <p:cNvSpPr/>
          <p:nvPr/>
        </p:nvSpPr>
        <p:spPr>
          <a:xfrm>
            <a:off x="5130087" y="607086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6876A-327B-3D4C-8ED2-7750DA06B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259057" y="685800"/>
            <a:ext cx="1061385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>
              <a:buSzPts val="3959"/>
            </a:pPr>
            <a:r>
              <a:rPr lang="en-US" sz="4900" dirty="0">
                <a:latin typeface="+mj-lt"/>
              </a:rPr>
              <a:t>Large-scale Parallel Collaborative Filtering (LPCF)</a:t>
            </a:r>
            <a:br>
              <a:rPr lang="en-US" sz="3959" dirty="0">
                <a:latin typeface="+mj-lt"/>
              </a:rPr>
            </a:br>
            <a:endParaRPr sz="3959" dirty="0">
              <a:latin typeface="+mj-lt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357532" y="200464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A parallel algorithm that alternates least-squares with weighted </a:t>
            </a:r>
            <a:r>
              <a:rPr lang="en-US" sz="1800" dirty="0" err="1">
                <a:latin typeface="+mj-lt"/>
              </a:rPr>
              <a:t>λ</a:t>
            </a:r>
            <a:r>
              <a:rPr lang="en-US" sz="1800" dirty="0">
                <a:latin typeface="+mj-lt"/>
              </a:rPr>
              <a:t>-regularization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Refined using </a:t>
            </a:r>
            <a:r>
              <a:rPr lang="en-US" sz="1800" i="0" dirty="0" err="1">
                <a:latin typeface="+mj-lt"/>
              </a:rPr>
              <a:t>kNN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Achieves good results without date or movie title information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Parallel computing keeps this method fast and efficient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Uses a regularization term to effectively remove overfitting by penalizing large parameters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Benefits: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Scalable with large, sparse data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Original study found a 5.91% improvement over Netflix’s algorithm</a:t>
            </a:r>
            <a:endParaRPr sz="18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4B3C-9D8C-C240-BA69-C8A6D282F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262574" y="45792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Alternative-Least-Squares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with</a:t>
            </a:r>
            <a:r>
              <a:rPr lang="zh-CN" altLang="en-US" dirty="0">
                <a:latin typeface="+mj-lt"/>
              </a:rPr>
              <a:t>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Weighted-</a:t>
            </a:r>
            <a:r>
              <a:rPr lang="en-US" altLang="zh-CN" dirty="0" err="1">
                <a:latin typeface="+mj-lt"/>
              </a:rPr>
              <a:t>λ</a:t>
            </a:r>
            <a:r>
              <a:rPr lang="en-US" altLang="zh-CN" dirty="0">
                <a:latin typeface="+mj-lt"/>
              </a:rPr>
              <a:t>-Regularization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(ALS-WR)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FCE8E9-EA50-344A-9791-C1739EFD2012}"/>
                  </a:ext>
                </a:extLst>
              </p:cNvPr>
              <p:cNvSpPr/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180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+mj-lt"/>
                            </a:rPr>
                            <m:t>𝑚𝑖𝑛</m:t>
                          </m:r>
                        </m:e>
                        <m:sub>
                          <m:r>
                            <a:rPr lang="en-US" sz="1800" i="1">
                              <a:latin typeface="+mj-lt"/>
                            </a:rPr>
                            <m:t>𝑞</m:t>
                          </m:r>
                          <m:r>
                            <a:rPr lang="en-US" sz="1800" i="1">
                              <a:latin typeface="+mj-lt"/>
                            </a:rPr>
                            <m:t>∗</m:t>
                          </m:r>
                          <m:r>
                            <a:rPr lang="en-US" sz="1800" i="1">
                              <a:latin typeface="+mj-lt"/>
                            </a:rPr>
                            <m:t>𝑝</m:t>
                          </m:r>
                          <m:r>
                            <a:rPr lang="en-US" sz="1800" i="1">
                              <a:latin typeface="+mj-lt"/>
                            </a:rPr>
                            <m:t>∗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+mj-lt"/>
                            </a:rPr>
                            <m:t>(</m:t>
                          </m:r>
                          <m:r>
                            <a:rPr lang="en-US" sz="1800" i="1">
                              <a:latin typeface="+mj-lt"/>
                            </a:rPr>
                            <m:t>𝑢</m:t>
                          </m:r>
                          <m:r>
                            <a:rPr lang="en-US" sz="1800" i="1">
                              <a:latin typeface="+mj-lt"/>
                            </a:rPr>
                            <m:t>,</m:t>
                          </m:r>
                          <m:r>
                            <a:rPr lang="en-US" sz="1800" i="1">
                              <a:latin typeface="+mj-lt"/>
                            </a:rPr>
                            <m:t>𝑖</m:t>
                          </m:r>
                          <m:r>
                            <a:rPr lang="en-US" sz="1800" i="1">
                              <a:latin typeface="+mj-lt"/>
                            </a:rPr>
                            <m:t>)∈</m:t>
                          </m:r>
                          <m:r>
                            <a:rPr lang="en-US" sz="1800" i="1">
                              <a:latin typeface="+mj-lt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+mj-l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+mj-lt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+mj-lt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+mj-lt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>
                          <a:latin typeface="+mj-lt"/>
                        </a:rPr>
                        <m:t>λ</m:t>
                      </m:r>
                      <m:d>
                        <m:dPr>
                          <m:ctrlPr>
                            <a:rPr lang="en-US" sz="1800" i="1">
                              <a:latin typeface="+mj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+mj-lt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+mj-lt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+mj-lt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+mj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+mj-lt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+mj-lt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+mj-l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+mj-lt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+mj-lt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+mj-lt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1800" i="1">
                                  <a:latin typeface="+mj-lt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+mj-lt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+mj-lt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FCE8E9-EA50-344A-9791-C1739EFD2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  <a:blipFill>
                <a:blip r:embed="rId3"/>
                <a:stretch>
                  <a:fillRect t="-51648" b="-10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70C120-E020-1541-B2DC-54AB7CABC30D}"/>
              </a:ext>
            </a:extLst>
          </p:cNvPr>
          <p:cNvSpPr txBox="1"/>
          <p:nvPr/>
        </p:nvSpPr>
        <p:spPr>
          <a:xfrm>
            <a:off x="1477108" y="2321169"/>
            <a:ext cx="91721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1 Initialize matrix M by assigning the average rating for that movie as the first row, and small random numbers for the remaining entries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2 Fix M, Solve U by minimizing the objective function (the sum of squared errors)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3 Fix U, solve M by minimizing the objective function similarly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4 Repeat Steps 2 and 3 until a stopping criterion is satisfied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Objective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function: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N</a:t>
            </a:r>
            <a:r>
              <a:rPr lang="en-US" i="1" baseline="-25000" dirty="0" err="1"/>
              <a:t>qi</a:t>
            </a:r>
            <a:r>
              <a:rPr lang="en-US" i="1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pu</a:t>
            </a:r>
            <a:r>
              <a:rPr lang="en-US" dirty="0"/>
              <a:t>: number of ratings of user </a:t>
            </a:r>
            <a:r>
              <a:rPr lang="en-US" i="1" dirty="0"/>
              <a:t>u</a:t>
            </a:r>
            <a:r>
              <a:rPr lang="en-US" dirty="0"/>
              <a:t> and movie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DDDF-8178-F94E-AB3F-1DCDFAA0B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Tuning</a:t>
            </a:r>
            <a:endParaRPr dirty="0">
              <a:latin typeface="+mj-lt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7116900" y="2042125"/>
            <a:ext cx="385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>
                <a:latin typeface="+mj-lt"/>
              </a:rPr>
              <a:t> The best parameters: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 err="1">
                <a:latin typeface="+mj-lt"/>
              </a:rPr>
              <a:t>λ</a:t>
            </a:r>
            <a:r>
              <a:rPr lang="en-US" sz="2500" dirty="0">
                <a:latin typeface="+mj-lt"/>
              </a:rPr>
              <a:t> = 0.15,  𝑓 = 20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165" name="Google Shape;1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50800"/>
            <a:ext cx="5210825" cy="45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7223125" y="3533461"/>
            <a:ext cx="45669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The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Train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RMSE: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0.61</a:t>
            </a:r>
            <a:endParaRPr lang="en-US" sz="25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+mj-lt"/>
                <a:ea typeface="Libre Franklin"/>
                <a:cs typeface="Libre Franklin"/>
                <a:sym typeface="Libre Franklin"/>
              </a:rPr>
              <a:t>The TEST RMSE: 1.102</a:t>
            </a:r>
            <a:endParaRPr sz="2500" dirty="0"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BBB87-514E-F442-BF03-6EEC6E5CF1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602bf000_2_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48" name="Google Shape;148;g6b602bf000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28" y="1855453"/>
            <a:ext cx="5062350" cy="44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b602bf000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1855450"/>
            <a:ext cx="5142735" cy="44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283552" y="55421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 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355404"/>
            <a:ext cx="564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20, change lambda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91100-6FBC-8244-A25B-97CB7E4A1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7DA7F-9C3C-404C-9A44-5798D602C793}"/>
              </a:ext>
            </a:extLst>
          </p:cNvPr>
          <p:cNvSpPr/>
          <p:nvPr/>
        </p:nvSpPr>
        <p:spPr>
          <a:xfrm>
            <a:off x="5168559" y="6221780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0.15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6b602bf000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05" y="1835436"/>
            <a:ext cx="5262295" cy="4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b602bf000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15" y="1835436"/>
            <a:ext cx="5434119" cy="4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b602bf000_2_10"/>
          <p:cNvSpPr txBox="1">
            <a:spLocks noGrp="1"/>
          </p:cNvSpPr>
          <p:nvPr>
            <p:ph type="title"/>
          </p:nvPr>
        </p:nvSpPr>
        <p:spPr>
          <a:xfrm>
            <a:off x="1371600" y="54129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FF6FF-FB38-5247-9410-8BF598AA9217}"/>
              </a:ext>
            </a:extLst>
          </p:cNvPr>
          <p:cNvSpPr/>
          <p:nvPr/>
        </p:nvSpPr>
        <p:spPr>
          <a:xfrm>
            <a:off x="1371600" y="1399050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fix lambda to be 0.15, change number of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42440-4DDA-0A44-8B45-A82269E72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5C009-5927-E246-943C-4C505E8BEC95}"/>
              </a:ext>
            </a:extLst>
          </p:cNvPr>
          <p:cNvSpPr/>
          <p:nvPr/>
        </p:nvSpPr>
        <p:spPr>
          <a:xfrm>
            <a:off x="4674484" y="6375747"/>
            <a:ext cx="3799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Finally</a:t>
            </a:r>
            <a:r>
              <a:rPr lang="zh-CN" altLang="en-US" b="1" dirty="0"/>
              <a:t> </a:t>
            </a:r>
            <a:r>
              <a:rPr lang="en-US" altLang="zh-CN" b="1" dirty="0"/>
              <a:t>choose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number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b="1" baseline="-25000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9986963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Post Processing:</a:t>
            </a:r>
            <a:r>
              <a:rPr lang="zh-CN" altLang="en-US" dirty="0">
                <a:latin typeface="+mj-lt"/>
              </a:rPr>
              <a:t>  </a:t>
            </a:r>
            <a:r>
              <a:rPr lang="en-US" dirty="0">
                <a:latin typeface="+mj-lt"/>
              </a:rPr>
              <a:t>SVD with KNN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98A3A6-31A0-A44A-BA1D-8A07C74FF2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4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20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1pPr>
                <a:lvl2pPr marL="914400" marR="0" lvl="1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20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2pPr>
                <a:lvl3pPr marL="1371600" marR="0" lvl="2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3pPr>
                <a:lvl4pPr marL="1828800" marR="0" lvl="3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8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4pPr>
                <a:lvl5pPr marL="2286000" marR="0" lvl="4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5pPr>
                <a:lvl6pPr marL="2743200" marR="0" lvl="5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6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6pPr>
                <a:lvl7pPr marL="3200400" marR="0" lvl="6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7pPr>
                <a:lvl8pPr marL="3657600" marR="0" lvl="7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4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8pPr>
                <a:lvl9pPr marL="4114800" marR="0" lvl="8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9pPr>
              </a:lstStyle>
              <a:p>
                <a:r>
                  <a:rPr lang="en-US" sz="1900" dirty="0">
                    <a:latin typeface="+mj-lt"/>
                  </a:rPr>
                  <a:t>Define similarity </a:t>
                </a:r>
                <a:r>
                  <a:rPr lang="en-US" sz="1900" i="1" dirty="0">
                    <a:latin typeface="+mj-lt"/>
                  </a:rPr>
                  <a:t>s</a:t>
                </a:r>
                <a:r>
                  <a:rPr lang="en-US" sz="1900" dirty="0">
                    <a:latin typeface="+mj-lt"/>
                  </a:rPr>
                  <a:t> between movies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i="1" baseline="-25000" dirty="0">
                    <a:latin typeface="+mj-lt"/>
                  </a:rPr>
                  <a:t>2</a:t>
                </a:r>
                <a:r>
                  <a:rPr lang="en-US" sz="1900" dirty="0">
                    <a:latin typeface="+mj-lt"/>
                  </a:rPr>
                  <a:t> as cosine similarity between vectors </a:t>
                </a:r>
                <a:r>
                  <a:rPr lang="en-US" sz="1900" i="1" dirty="0" err="1">
                    <a:latin typeface="+mj-lt"/>
                  </a:rPr>
                  <a:t>v</a:t>
                </a:r>
                <a:r>
                  <a:rPr lang="en-US" sz="1900" i="1" baseline="-25000" dirty="0" err="1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v</a:t>
                </a:r>
                <a:r>
                  <a:rPr lang="en-US" sz="1900" i="1" baseline="-25000" dirty="0">
                    <a:latin typeface="+mj-lt"/>
                  </a:rPr>
                  <a:t>j2</a:t>
                </a:r>
                <a:r>
                  <a:rPr lang="en-US" sz="1900" dirty="0">
                    <a:latin typeface="+mj-lt"/>
                  </a:rPr>
                  <a:t>, obtained from SVD:</a:t>
                </a:r>
              </a:p>
              <a:p>
                <a:pPr marL="0" indent="0">
                  <a:buFont typeface="Libre Franklin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/>
              </a:p>
              <a:p>
                <a:endParaRPr lang="en-US" sz="1900" dirty="0">
                  <a:latin typeface="+mj-lt"/>
                </a:endParaRPr>
              </a:p>
              <a:p>
                <a:r>
                  <a:rPr lang="en-US" sz="1900" dirty="0">
                    <a:latin typeface="+mj-lt"/>
                  </a:rPr>
                  <a:t>Then, </a:t>
                </a:r>
                <a:r>
                  <a:rPr lang="en-US" altLang="zh-CN" sz="1900" dirty="0">
                    <a:latin typeface="+mj-lt"/>
                  </a:rPr>
                  <a:t>apply</a:t>
                </a:r>
                <a:r>
                  <a:rPr lang="en-US" sz="1900" dirty="0">
                    <a:latin typeface="+mj-lt"/>
                  </a:rPr>
                  <a:t> KNN prediction with one nearest neighbor using similarity </a:t>
                </a:r>
                <a:r>
                  <a:rPr lang="en-US" sz="1900" i="1" dirty="0">
                    <a:latin typeface="+mj-lt"/>
                  </a:rPr>
                  <a:t>s</a:t>
                </a:r>
              </a:p>
              <a:p>
                <a:pPr marL="114300" indent="0">
                  <a:buNone/>
                </a:pPr>
                <a:endParaRPr lang="en-US" sz="1900" i="1" dirty="0"/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prediction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test-data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endParaRPr lang="en-US" altLang="zh-CN" sz="1900" b="1" dirty="0">
                  <a:latin typeface="+mj-lt"/>
                </a:endParaRPr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movie’s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nearest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based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from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train-data</a:t>
                </a:r>
              </a:p>
              <a:p>
                <a:pPr marL="114300" indent="0">
                  <a:buNone/>
                </a:pPr>
                <a:r>
                  <a:rPr lang="zh-CN" altLang="en-US" baseline="30000" dirty="0"/>
                  <a:t>               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98A3A6-31A0-A44A-BA1D-8A07C74F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6498C-6A40-C54C-AC08-130579587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Evaluation and Results</a:t>
            </a:r>
            <a:endParaRPr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21D52-A7F8-7340-A066-AC70C21F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05816"/>
              </p:ext>
            </p:extLst>
          </p:nvPr>
        </p:nvGraphicFramePr>
        <p:xfrm>
          <a:off x="2252717" y="1996966"/>
          <a:ext cx="8128000" cy="792480"/>
        </p:xfrm>
        <a:graphic>
          <a:graphicData uri="http://schemas.openxmlformats.org/drawingml/2006/table">
            <a:tbl>
              <a:tblPr firstRow="1" bandRow="1">
                <a:tableStyleId>{B2E849A9-8A5B-4781-B239-89C291F308E5}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00613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9119972"/>
                    </a:ext>
                  </a:extLst>
                </a:gridCol>
              </a:tblGrid>
              <a:tr h="17473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A2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A3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7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1.36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2.05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2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23FFC-7F69-4E49-A79A-8C8FF2EA22B8}"/>
              </a:ext>
            </a:extLst>
          </p:cNvPr>
          <p:cNvSpPr txBox="1"/>
          <p:nvPr/>
        </p:nvSpPr>
        <p:spPr>
          <a:xfrm>
            <a:off x="2252717" y="1499651"/>
            <a:ext cx="42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The RMSE of the adjusted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6289-552E-A443-A01D-1C67AD1B3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A20D4-F4FC-CE4F-BBD1-1D357EE85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200150" y="67151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Background</a:t>
            </a:r>
            <a:endParaRPr dirty="0">
              <a:latin typeface="+mj-lt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200150" y="1725276"/>
            <a:ext cx="10813659" cy="4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Companies are increasingly using advanced recommendation systems to recommend products to customers</a:t>
            </a:r>
            <a:r>
              <a:rPr lang="en-US" altLang="zh-CN" sz="1800" dirty="0">
                <a:latin typeface="+mj-lt"/>
              </a:rPr>
              <a:t>.</a:t>
            </a:r>
            <a:endParaRPr sz="1800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1800" dirty="0">
                <a:latin typeface="+mj-lt"/>
              </a:rPr>
              <a:t>Netflix uses collaborative filtering, which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refers to making automatic predictions about the interests of a user by collecting taste information from many users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data,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610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users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and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9724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movies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but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only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100836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rating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information.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match consumers with most appropriate products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for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missing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values.</a:t>
            </a:r>
          </a:p>
          <a:p>
            <a:pPr marL="384048" indent="-384048">
              <a:spcBef>
                <a:spcPts val="1200"/>
              </a:spcBef>
              <a:buSzPts val="2000"/>
            </a:pPr>
            <a:r>
              <a:rPr lang="en-US" sz="1800" dirty="0">
                <a:latin typeface="+mj-lt"/>
              </a:rPr>
              <a:t>Matrix factorization models map both users and items to a joint latent factor space of dimensionality</a:t>
            </a:r>
            <a:r>
              <a:rPr lang="en-US" sz="1800" b="1" dirty="0">
                <a:latin typeface="+mj-lt"/>
              </a:rPr>
              <a:t> </a:t>
            </a:r>
            <a:r>
              <a:rPr lang="en-US" altLang="zh-CN" sz="1800" b="1" i="1" dirty="0">
                <a:latin typeface="+mj-lt"/>
              </a:rPr>
              <a:t>f.</a:t>
            </a:r>
            <a:r>
              <a:rPr lang="zh-CN" altLang="en-US" sz="1800" b="1" i="1" dirty="0">
                <a:latin typeface="+mj-lt"/>
              </a:rPr>
              <a:t>    </a:t>
            </a:r>
            <a:endParaRPr lang="en-US" altLang="zh-CN" sz="1800" b="1" i="1" dirty="0">
              <a:latin typeface="+mj-lt"/>
            </a:endParaRPr>
          </a:p>
          <a:p>
            <a:pPr marL="384048" indent="-384048">
              <a:spcBef>
                <a:spcPts val="1200"/>
              </a:spcBef>
              <a:buSzPts val="2000"/>
            </a:pPr>
            <a:r>
              <a:rPr lang="zh-CN" altLang="en-US" sz="1800" b="1" dirty="0">
                <a:latin typeface="+mj-lt"/>
              </a:rPr>
              <a:t>   </a:t>
            </a:r>
            <a:r>
              <a:rPr lang="en-US" altLang="zh-CN" sz="1800" b="1" dirty="0">
                <a:latin typeface="+mj-lt"/>
              </a:rPr>
              <a:t>q</a:t>
            </a:r>
            <a:r>
              <a:rPr lang="en-US" altLang="zh-CN" sz="1800" b="1" baseline="-25000" dirty="0">
                <a:latin typeface="+mj-lt"/>
              </a:rPr>
              <a:t>i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  </a:t>
            </a:r>
            <a:r>
              <a:rPr lang="en-US" altLang="zh-CN" sz="1800" b="1" dirty="0" err="1">
                <a:latin typeface="+mj-lt"/>
              </a:rPr>
              <a:t>q</a:t>
            </a:r>
            <a:r>
              <a:rPr lang="en-US" altLang="zh-CN" sz="1800" b="1" baseline="-25000" dirty="0" err="1">
                <a:latin typeface="+mj-lt"/>
              </a:rPr>
              <a:t>i</a:t>
            </a:r>
            <a:r>
              <a:rPr lang="en-US" altLang="zh-CN" sz="1800" b="1" baseline="30000" dirty="0" err="1">
                <a:latin typeface="+mj-lt"/>
              </a:rPr>
              <a:t>T</a:t>
            </a:r>
            <a:r>
              <a:rPr lang="en-US" altLang="zh-CN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user’s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overall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interest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i</a:t>
            </a:r>
            <a:endParaRPr lang="en-US" sz="1800" b="1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dirty="0">
              <a:latin typeface="+mj-lt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8174C-96BA-A94C-8AB3-04ADDD04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371600" y="646821"/>
            <a:ext cx="10172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900" dirty="0">
                <a:latin typeface="+mj-lt"/>
              </a:rPr>
              <a:t>Probabilistic Matrix Factorization (PMF)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20000"/>
              </a:bodyPr>
              <a:lstStyle/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r>
                  <a:rPr lang="en-US" sz="1900" dirty="0">
                    <a:latin typeface="+mj-lt"/>
                  </a:rPr>
                  <a:t>Assume gaussian distributions of ratings for users and movies</a:t>
                </a:r>
                <a:r>
                  <a:rPr lang="en-US" altLang="zh-CN" sz="1900" dirty="0">
                    <a:latin typeface="+mj-lt"/>
                  </a:rPr>
                  <a:t> and zero-mean spherical Gaussian priors on user and movie feature vectors</a:t>
                </a: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en-US" sz="1900" dirty="0">
                  <a:latin typeface="+mj-lt"/>
                </a:endParaRPr>
              </a:p>
              <a:p>
                <a:pPr marL="384048" lvl="0" indent="-384048">
                  <a:spcBef>
                    <a:spcPts val="0"/>
                  </a:spcBef>
                  <a:buSzPts val="2000"/>
                </a:pPr>
                <a:r>
                  <a:rPr lang="en-US" altLang="zh-CN" sz="1900" dirty="0">
                    <a:latin typeface="+mj-lt"/>
                  </a:rPr>
                  <a:t>Objective function: </a:t>
                </a: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altLang="zh-CN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>
                  <a:latin typeface="+mj-lt"/>
                </a:endParaRPr>
              </a:p>
              <a:p>
                <a:pPr marL="0" lvl="0" indent="0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r>
                  <a:rPr lang="ar-AE" altLang="zh-CN" dirty="0">
                    <a:latin typeface="+mj-lt"/>
                  </a:rPr>
                  <a:t>       </a:t>
                </a:r>
                <a:endParaRPr lang="ar-AE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257048" algn="l" rtl="0">
                  <a:lnSpc>
                    <a:spcPct val="94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endParaRPr dirty="0"/>
              </a:p>
            </p:txBody>
          </p:sp>
        </mc:Choice>
        <mc:Fallback>
          <p:sp>
            <p:nvSpPr>
              <p:cNvPr id="106" name="Google Shape;106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blipFill>
                <a:blip r:embed="rId3"/>
                <a:stretch>
                  <a:fillRect l="-661" t="-4000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A4CB48-CD02-9149-BC08-B0BC66D8BDFE}"/>
              </a:ext>
            </a:extLst>
          </p:cNvPr>
          <p:cNvSpPr txBox="1">
            <a:spLocks/>
          </p:cNvSpPr>
          <p:nvPr/>
        </p:nvSpPr>
        <p:spPr>
          <a:xfrm>
            <a:off x="1273126" y="3515985"/>
            <a:ext cx="96012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1800" i="1" dirty="0" err="1">
                <a:latin typeface="+mj-lt"/>
              </a:rPr>
              <a:t>r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zh-CN" altLang="en-US" sz="1800" i="1" baseline="-25000" dirty="0">
                <a:latin typeface="+mj-lt"/>
              </a:rPr>
              <a:t>    </a:t>
            </a:r>
            <a:r>
              <a:rPr lang="en-US" sz="1800" dirty="0">
                <a:latin typeface="+mj-lt"/>
              </a:rPr>
              <a:t>: rating of user </a:t>
            </a:r>
            <a:r>
              <a:rPr lang="en-US" sz="1800" i="1" dirty="0">
                <a:latin typeface="+mj-lt"/>
              </a:rPr>
              <a:t>u</a:t>
            </a:r>
            <a:r>
              <a:rPr lang="en-US" sz="1800" dirty="0">
                <a:latin typeface="+mj-lt"/>
              </a:rPr>
              <a:t> for movie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f</a:t>
            </a:r>
            <a:r>
              <a:rPr lang="zh-CN" altLang="en-US" sz="1800" i="1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: dimension of latent factors</a:t>
            </a:r>
          </a:p>
          <a:p>
            <a:r>
              <a:rPr lang="en-US" sz="1800" i="1" dirty="0">
                <a:latin typeface="+mj-lt"/>
              </a:rPr>
              <a:t>q</a:t>
            </a:r>
            <a:r>
              <a:rPr lang="en-US" sz="1800" i="1" baseline="-25000" dirty="0">
                <a:latin typeface="+mj-lt"/>
              </a:rPr>
              <a:t>i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item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µ=0</a:t>
            </a:r>
            <a:r>
              <a:rPr lang="en-US" sz="1800" i="0" dirty="0">
                <a:latin typeface="+mj-lt"/>
              </a:rPr>
              <a:t>, gaussian distribution</a:t>
            </a:r>
          </a:p>
          <a:p>
            <a:r>
              <a:rPr lang="en-US" sz="1800" i="1" dirty="0" err="1">
                <a:latin typeface="+mj-lt"/>
              </a:rPr>
              <a:t>p</a:t>
            </a:r>
            <a:r>
              <a:rPr lang="en-US" sz="1800" i="1" baseline="-25000" dirty="0" err="1">
                <a:latin typeface="+mj-lt"/>
              </a:rPr>
              <a:t>u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user </a:t>
            </a:r>
            <a:r>
              <a:rPr lang="en-US" sz="1800" i="1" dirty="0">
                <a:latin typeface="+mj-lt"/>
              </a:rPr>
              <a:t>u</a:t>
            </a:r>
          </a:p>
          <a:p>
            <a:pPr lvl="1"/>
            <a:r>
              <a:rPr lang="en-US" sz="1800" dirty="0">
                <a:latin typeface="+mj-lt"/>
              </a:rPr>
              <a:t>µ=0, gaussian distribution</a:t>
            </a:r>
          </a:p>
          <a:p>
            <a:r>
              <a:rPr lang="en-US" sz="1800" i="1" dirty="0" err="1">
                <a:latin typeface="+mj-lt"/>
              </a:rPr>
              <a:t>I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en-US" sz="1800" dirty="0">
                <a:latin typeface="+mj-lt"/>
              </a:rPr>
              <a:t>: indicator function, equals </a:t>
            </a:r>
            <a:r>
              <a:rPr lang="en-US" sz="1800" i="1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if user has rated movie, </a:t>
            </a:r>
            <a:r>
              <a:rPr lang="en-US" sz="1800" i="1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if not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Libre Franklin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C61D-D449-6846-A03A-8C879EFFB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14412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dirty="0">
                <a:latin typeface="+mj-lt"/>
              </a:rPr>
              <a:t>Probabilistic Matrix Factorization (PMF)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18595-F3DE-A24E-B996-BD74001BF859}"/>
              </a:ext>
            </a:extLst>
          </p:cNvPr>
          <p:cNvSpPr/>
          <p:nvPr/>
        </p:nvSpPr>
        <p:spPr>
          <a:xfrm>
            <a:off x="1371600" y="1688123"/>
            <a:ext cx="10578905" cy="188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Benefits: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PMF scales linearly with the number of observations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Performs well on sparse and imbalanced datasets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Models the user preference matrix as a product of two lower-rank user and movie matrices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Original study found an error rate of 88.61%, almost 7% improvement over Netflix’s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3BB7C-2BC9-8A40-AF74-39037A3A2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Tuning</a:t>
            </a:r>
            <a:endParaRPr dirty="0">
              <a:latin typeface="+mj-l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485900" y="1428750"/>
            <a:ext cx="104574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Parameter: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number of latent factors (f) : </a:t>
            </a:r>
            <a:r>
              <a:rPr lang="en-US" sz="1800" b="1" dirty="0">
                <a:latin typeface="+mj-lt"/>
                <a:ea typeface="Libre Franklin"/>
                <a:cs typeface="Libre Franklin"/>
                <a:sym typeface="Libre Franklin"/>
              </a:rPr>
              <a:t>10; 20; 30</a:t>
            </a: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           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 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    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cross-validation is used for parameter selection with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K=5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number of epochs is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30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C188F-99D2-AD4B-B076-D8950741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g6b602bf000_0_17"/>
          <p:cNvGraphicFramePr/>
          <p:nvPr>
            <p:extLst>
              <p:ext uri="{D42A27DB-BD31-4B8C-83A1-F6EECF244321}">
                <p14:modId xmlns:p14="http://schemas.microsoft.com/office/powerpoint/2010/main" val="3782297069"/>
              </p:ext>
            </p:extLst>
          </p:nvPr>
        </p:nvGraphicFramePr>
        <p:xfrm>
          <a:off x="2220625" y="685788"/>
          <a:ext cx="7750750" cy="4314140"/>
        </p:xfrm>
        <a:graphic>
          <a:graphicData uri="http://schemas.openxmlformats.org/drawingml/2006/table">
            <a:tbl>
              <a:tblPr>
                <a:noFill/>
                <a:tableStyleId>{B2E849A9-8A5B-4781-B239-89C291F308E5}</a:tableStyleId>
              </a:tblPr>
              <a:tblGrid>
                <a:gridCol w="15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number of latent factors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user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 movie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1.19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AE86D-7A17-1C4E-8A41-C0C345747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602bf000_0_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Evaluation</a:t>
            </a:r>
            <a:endParaRPr dirty="0">
              <a:latin typeface="+mj-lt"/>
            </a:endParaRPr>
          </a:p>
        </p:txBody>
      </p:sp>
      <p:pic>
        <p:nvPicPr>
          <p:cNvPr id="129" name="Google Shape;129;g6b602bf000_0_4"/>
          <p:cNvPicPr preferRelativeResize="0"/>
          <p:nvPr/>
        </p:nvPicPr>
        <p:blipFill rotWithShape="1">
          <a:blip r:embed="rId3">
            <a:alphaModFix/>
          </a:blip>
          <a:srcRect t="16874" r="38819"/>
          <a:stretch/>
        </p:blipFill>
        <p:spPr>
          <a:xfrm>
            <a:off x="1870275" y="2171700"/>
            <a:ext cx="6378926" cy="42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6b602bf000_0_4"/>
          <p:cNvSpPr txBox="1"/>
          <p:nvPr/>
        </p:nvSpPr>
        <p:spPr>
          <a:xfrm>
            <a:off x="1752976" y="1306200"/>
            <a:ext cx="95304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Final Parameter: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number of latent factors (f) : </a:t>
            </a:r>
            <a:r>
              <a:rPr lang="en-US" altLang="zh-CN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0.1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0.2</a:t>
            </a:r>
            <a:endParaRPr sz="1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55EBF-5739-C54A-A464-C9464C9D6CF8}"/>
              </a:ext>
            </a:extLst>
          </p:cNvPr>
          <p:cNvSpPr txBox="1"/>
          <p:nvPr/>
        </p:nvSpPr>
        <p:spPr>
          <a:xfrm>
            <a:off x="8481848" y="2953697"/>
            <a:ext cx="280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ranklin Gothic Medium" panose="020B0603020102020204" pitchFamily="34" charset="0"/>
              </a:rPr>
              <a:t>RMSE for Train 0.5</a:t>
            </a:r>
            <a:r>
              <a:rPr lang="en-US" altLang="zh-CN" sz="1800" b="1" dirty="0">
                <a:latin typeface="Franklin Gothic Medium" panose="020B0603020102020204" pitchFamily="34" charset="0"/>
              </a:rPr>
              <a:t>4</a:t>
            </a:r>
          </a:p>
          <a:p>
            <a:r>
              <a:rPr lang="en-US" sz="1800" b="1" dirty="0">
                <a:latin typeface="Franklin Gothic Medium" panose="020B0603020102020204" pitchFamily="34" charset="0"/>
              </a:rPr>
              <a:t>RMSE for Test 1.15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70E15-5C43-D642-BC9A-B29FA7567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56924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87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sz="1800" b="1" dirty="0"/>
              <a:t>, change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BA29B-2AD5-9742-AE28-F99019B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84" y="2055143"/>
            <a:ext cx="4508281" cy="366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64DB3-0608-3547-82CF-C1E84C37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2055143"/>
            <a:ext cx="4572001" cy="36684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21117E-60F9-A148-9152-A71DB4683C1D}"/>
              </a:ext>
            </a:extLst>
          </p:cNvPr>
          <p:cNvSpPr/>
          <p:nvPr/>
        </p:nvSpPr>
        <p:spPr>
          <a:xfrm>
            <a:off x="4280095" y="6084054"/>
            <a:ext cx="485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30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368EF-7ABE-CB46-A081-9AC79DABB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459746"/>
            <a:ext cx="76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097B-F19A-674B-88B9-8EEDB67C6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5"/>
          <a:stretch/>
        </p:blipFill>
        <p:spPr>
          <a:xfrm>
            <a:off x="1371601" y="1965433"/>
            <a:ext cx="4367048" cy="352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17C70-03FA-E742-AB5F-312E20C07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72"/>
          <a:stretch/>
        </p:blipFill>
        <p:spPr>
          <a:xfrm>
            <a:off x="6639197" y="1965432"/>
            <a:ext cx="4333604" cy="3526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C9F5E-F117-354C-8AE8-204FA90992EC}"/>
              </a:ext>
            </a:extLst>
          </p:cNvPr>
          <p:cNvSpPr txBox="1"/>
          <p:nvPr/>
        </p:nvSpPr>
        <p:spPr>
          <a:xfrm>
            <a:off x="4981903" y="5791200"/>
            <a:ext cx="364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choose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λ</a:t>
            </a:r>
            <a:r>
              <a:rPr lang="en-US" altLang="zh-CN" sz="2000" b="1" baseline="-25000" dirty="0" err="1"/>
              <a:t>u</a:t>
            </a:r>
            <a:r>
              <a:rPr lang="zh-CN" altLang="en-US" sz="2000" b="1" baseline="-25000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0.1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DCDCA-4AB8-F94D-9916-B2E9882CA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3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1608</Words>
  <Application>Microsoft Macintosh PowerPoint</Application>
  <PresentationFormat>Widescreen</PresentationFormat>
  <Paragraphs>226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Franklin Gothic Medium</vt:lpstr>
      <vt:lpstr>Cambria Math</vt:lpstr>
      <vt:lpstr>Arial</vt:lpstr>
      <vt:lpstr>Savoye LET Plain</vt:lpstr>
      <vt:lpstr>Wingdings</vt:lpstr>
      <vt:lpstr>Libre Franklin</vt:lpstr>
      <vt:lpstr>Crop</vt:lpstr>
      <vt:lpstr>COLLABORATIVE FILTERING ALGORITHM IMPLEMENTATION Using Probabilistic Matrix Factorization and Large-scale Parallel Collaborative Filtering using SVD with KNN </vt:lpstr>
      <vt:lpstr>Background</vt:lpstr>
      <vt:lpstr>Probabilistic Matrix Factorization (PMF) </vt:lpstr>
      <vt:lpstr>Probabilistic Matrix Factorization (PMF) </vt:lpstr>
      <vt:lpstr>PMF Parameter Tuning</vt:lpstr>
      <vt:lpstr>PowerPoint Presentation</vt:lpstr>
      <vt:lpstr>PMF Parameter Evaluation</vt:lpstr>
      <vt:lpstr>PMF Parameter Evaluation</vt:lpstr>
      <vt:lpstr>PMF Parameter Evaluation</vt:lpstr>
      <vt:lpstr>PMF Parameter Evaluation</vt:lpstr>
      <vt:lpstr>Large-scale Parallel Collaborative Filtering (LPCF) </vt:lpstr>
      <vt:lpstr>Alternative-Least-Squares with  Weighted-λ-Regularization (ALS-WR)</vt:lpstr>
      <vt:lpstr>ALS-WR Parameter Tuning</vt:lpstr>
      <vt:lpstr>ALS-WR  Parameter Evaluation</vt:lpstr>
      <vt:lpstr>ALS-WR Parameter Evaluation</vt:lpstr>
      <vt:lpstr>Post Processing:  SVD with KNN</vt:lpstr>
      <vt:lpstr>Evaluation and Results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ALGORITHM IMPLEMENTATION Using Probabilistic Matrix Factorization and Large-scale Parallel Collaborative Filtering using SVD with KNN </dc:title>
  <dc:creator>Daniel Weiss</dc:creator>
  <cp:lastModifiedBy>Microsoft Office User</cp:lastModifiedBy>
  <cp:revision>52</cp:revision>
  <dcterms:created xsi:type="dcterms:W3CDTF">2019-11-19T02:08:18Z</dcterms:created>
  <dcterms:modified xsi:type="dcterms:W3CDTF">2019-11-20T21:12:01Z</dcterms:modified>
</cp:coreProperties>
</file>