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73" r:id="rId10"/>
    <p:sldId id="271" r:id="rId11"/>
    <p:sldId id="272" r:id="rId12"/>
    <p:sldId id="263" r:id="rId13"/>
    <p:sldId id="264" r:id="rId14"/>
    <p:sldId id="267" r:id="rId15"/>
    <p:sldId id="265" r:id="rId16"/>
    <p:sldId id="266" r:id="rId17"/>
    <p:sldId id="268" r:id="rId18"/>
    <p:sldId id="269" r:id="rId19"/>
    <p:sldId id="270" r:id="rId20"/>
  </p:sldIdLst>
  <p:sldSz cx="12192000" cy="6858000"/>
  <p:notesSz cx="6858000" cy="9144000"/>
  <p:embeddedFontLst>
    <p:embeddedFont>
      <p:font typeface="Franklin Gothic Medium" panose="020B0603020102020204" pitchFamily="34" charset="0"/>
      <p:regular r:id="rId22"/>
      <p:italic r:id="rId23"/>
    </p:embeddedFont>
    <p:embeddedFont>
      <p:font typeface="Cambria Math" panose="02040503050406030204" pitchFamily="18" charset="0"/>
      <p:regular r:id="rId24"/>
    </p:embeddedFont>
    <p:embeddedFont>
      <p:font typeface="Libre Franklin" panose="00000500000000000000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89RgWPKWqMtKn1aRcil2/X8C+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E849A9-8A5B-4781-B239-89C291F308E5}">
  <a:tblStyle styleId="{B2E849A9-8A5B-4781-B239-89C291F308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2629"/>
  </p:normalViewPr>
  <p:slideViewPr>
    <p:cSldViewPr snapToGrid="0" snapToObjects="1">
      <p:cViewPr varScale="1">
        <p:scale>
          <a:sx n="61" d="100"/>
          <a:sy n="61" d="100"/>
        </p:scale>
        <p:origin x="30" y="495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34640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Hello</a:t>
            </a:r>
            <a:r>
              <a:rPr lang="zh-CN" altLang="en-US" dirty="0"/>
              <a:t> </a:t>
            </a:r>
            <a:r>
              <a:rPr lang="en-US" altLang="zh-CN" dirty="0"/>
              <a:t>everyone,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group6.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comparison.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tried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explore matrix factorization methods to</a:t>
            </a:r>
            <a:r>
              <a:rPr lang="zh-CN" altLang="en-US" dirty="0"/>
              <a:t> </a:t>
            </a:r>
            <a:r>
              <a:rPr lang="en-US" altLang="zh-CN" dirty="0"/>
              <a:t>solve recommendation system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sz="1100" dirty="0"/>
              <a:t>sparse and imbalanced dataset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sz="1100" cap="none" dirty="0"/>
              <a:t>Probabilistic Matrix Factorization and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A3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method</a:t>
            </a:r>
            <a:r>
              <a:rPr lang="en-US" sz="1100" cap="none" dirty="0"/>
              <a:t> Large-scale Parallel Collaborative Filtering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cap="none" dirty="0"/>
              <a:t>Then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we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used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P2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method: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singular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value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decomposition(SVD)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with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KNN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to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do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postprocessing.</a:t>
            </a:r>
            <a:endParaRPr dirty="0"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42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602bf00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602bf00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70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602bf00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602bf00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64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sz="1100" dirty="0"/>
              <a:t>Large-scale Parallel Collaborative Filtering (LPCF)</a:t>
            </a:r>
            <a:br>
              <a:rPr lang="en-US" sz="1100" dirty="0"/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parallel algorithm that alternates least-squares with weighted </a:t>
            </a:r>
            <a:r>
              <a:rPr lang="el-G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λ-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  <a:r>
              <a:rPr lang="en-US" altLang="zh-C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  <a:tabLst/>
              <a:defRPr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Scalable with large, sparse data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748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Alternative-Least-Squares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Weighted-</a:t>
            </a:r>
            <a:r>
              <a:rPr lang="en-US" altLang="zh-CN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-Regularization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(ALS-WR).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solve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low-rank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factorization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because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there are many free parameters.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ithout regularization, ALS might lead to overfitting.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Finally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weighted-</a:t>
            </a:r>
            <a:r>
              <a:rPr lang="el-G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λ-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regularization work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best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avoid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test data when we increase the number of features or number of iterations. </a:t>
            </a: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885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dimension of factor from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 penalty parameter $\lambda$ for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.05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.2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5-fold</a:t>
            </a:r>
            <a:r>
              <a:rPr lang="zh-CN" altLang="en-US" dirty="0"/>
              <a:t> </a:t>
            </a:r>
            <a:r>
              <a:rPr lang="en-US" altLang="zh-CN" dirty="0"/>
              <a:t>cross-validation.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 the cross-validation, the final parameter is applied to Train and test data separately.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lamba</a:t>
            </a:r>
            <a:r>
              <a:rPr lang="zh-CN" altLang="en-US" dirty="0"/>
              <a:t> </a:t>
            </a:r>
            <a:r>
              <a:rPr lang="en-US" altLang="zh-CN" dirty="0"/>
              <a:t>equals</a:t>
            </a:r>
            <a:r>
              <a:rPr lang="zh-CN" altLang="en-US" dirty="0"/>
              <a:t> </a:t>
            </a:r>
            <a:r>
              <a:rPr lang="en-US" altLang="zh-CN" dirty="0"/>
              <a:t>0.15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equals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 one-hundred epoch, the RMSE for train achieves 0.61 and for test achieves 1.102.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195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602bf00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602bf00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To evaluate our parameter performance, a visualization is demonstrated with training and testing RMSE for different dimension of parameters and epochs.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 next two</a:t>
            </a:r>
            <a:r>
              <a:rPr lang="zh-CN" altLang="en-US" dirty="0"/>
              <a:t> </a:t>
            </a:r>
            <a:r>
              <a:rPr lang="en-US" altLang="zh-CN" dirty="0"/>
              <a:t>slides are our results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557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602bf00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602bf000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748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posting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SVD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efine similarity </a:t>
            </a:r>
            <a:r>
              <a:rPr lang="en-US" i="1" dirty="0"/>
              <a:t>s</a:t>
            </a:r>
            <a:r>
              <a:rPr lang="en-US" dirty="0"/>
              <a:t> between movies </a:t>
            </a:r>
            <a:r>
              <a:rPr lang="en-US" i="1" dirty="0"/>
              <a:t>j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i="1" baseline="-25000" dirty="0"/>
              <a:t>2</a:t>
            </a:r>
            <a:r>
              <a:rPr lang="en-US" dirty="0"/>
              <a:t> as cosine similarity between vectors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i="1" baseline="-25000" dirty="0"/>
              <a:t>j2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neighborhood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b="1" dirty="0"/>
              <a:t>prediction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baseline="30000" dirty="0" err="1"/>
              <a:t>th</a:t>
            </a:r>
            <a:r>
              <a:rPr lang="zh-CN" altLang="en-US" b="1" baseline="30000" dirty="0"/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user‘s</a:t>
            </a:r>
            <a:r>
              <a:rPr lang="zh-CN" altLang="en-US" b="1" dirty="0"/>
              <a:t> </a:t>
            </a:r>
            <a:r>
              <a:rPr lang="en-US" altLang="zh-CN" b="1" dirty="0"/>
              <a:t>rating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 err="1"/>
              <a:t>j</a:t>
            </a:r>
            <a:r>
              <a:rPr lang="en-US" altLang="zh-CN" b="1" baseline="30000" dirty="0" err="1"/>
              <a:t>th</a:t>
            </a:r>
            <a:r>
              <a:rPr lang="zh-CN" altLang="en-US" b="1" dirty="0"/>
              <a:t> </a:t>
            </a:r>
            <a:r>
              <a:rPr lang="en-US" altLang="zh-CN" b="1" dirty="0"/>
              <a:t>movie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test-data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 </a:t>
            </a:r>
            <a:r>
              <a:rPr lang="en-US" altLang="zh-CN" b="1" dirty="0" err="1"/>
              <a:t>i</a:t>
            </a:r>
            <a:r>
              <a:rPr lang="en-US" altLang="zh-CN" b="1" baseline="30000" dirty="0" err="1"/>
              <a:t>th</a:t>
            </a:r>
            <a:r>
              <a:rPr lang="zh-CN" altLang="en-US" b="1" baseline="30000" dirty="0"/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user‘s</a:t>
            </a:r>
            <a:r>
              <a:rPr lang="zh-CN" altLang="en-US" b="1" dirty="0"/>
              <a:t> </a:t>
            </a:r>
            <a:r>
              <a:rPr lang="en-US" altLang="zh-CN" b="1" dirty="0"/>
              <a:t>rating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 err="1"/>
              <a:t>j</a:t>
            </a:r>
            <a:r>
              <a:rPr lang="en-US" altLang="zh-CN" b="1" baseline="30000" dirty="0" err="1"/>
              <a:t>th</a:t>
            </a:r>
            <a:r>
              <a:rPr lang="zh-CN" altLang="en-US" b="1" dirty="0"/>
              <a:t> </a:t>
            </a:r>
            <a:r>
              <a:rPr lang="en-US" altLang="zh-CN" b="1" dirty="0"/>
              <a:t>movie’s</a:t>
            </a:r>
            <a:r>
              <a:rPr lang="zh-CN" altLang="en-US" b="1" dirty="0"/>
              <a:t> </a:t>
            </a:r>
            <a:r>
              <a:rPr lang="en-US" altLang="zh-CN" b="1" dirty="0"/>
              <a:t>nearest</a:t>
            </a:r>
            <a:r>
              <a:rPr lang="zh-CN" altLang="en-US" b="1" dirty="0"/>
              <a:t> </a:t>
            </a:r>
            <a:r>
              <a:rPr lang="en-US" altLang="zh-CN" b="1" dirty="0"/>
              <a:t>movie</a:t>
            </a:r>
            <a:r>
              <a:rPr lang="zh-CN" altLang="en-US" b="1" dirty="0"/>
              <a:t> </a:t>
            </a:r>
            <a:r>
              <a:rPr lang="en-US" altLang="zh-CN" b="1" dirty="0"/>
              <a:t>based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s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train-data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053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RMSE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adjusted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A3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1.36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2.05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slight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neighborhood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prediction.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endParaRPr dirty="0"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872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19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Companies are increasingly using advanced recommendation systems to recommend products to customers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Netflix uses collaborative filtering, which refers to making automatic predictions about the interests of a user by collecting taste information from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users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our data, there are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US" altLang="zh-CN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610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users and </a:t>
            </a:r>
            <a:r>
              <a:rPr lang="en-US" altLang="zh-CN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9724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movies but there are a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ratings. Our task is to match consumers with most appropriate products for the missing values.</a:t>
            </a:r>
          </a:p>
          <a:p>
            <a:pPr marL="384048" marR="0" lvl="0" indent="-38404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tabLst/>
              <a:defRPr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factorization models map both users and items to a joint latent factor space of dimension</a:t>
            </a:r>
            <a:r>
              <a:rPr lang="en-US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f.</a:t>
            </a:r>
            <a:r>
              <a:rPr lang="zh-CN" altLang="en-US" sz="800" b="1" i="1" dirty="0">
                <a:latin typeface="Savoye LET Plain" pitchFamily="2" charset="0"/>
              </a:rPr>
              <a:t>    </a:t>
            </a:r>
            <a:r>
              <a:rPr lang="en-US" altLang="zh-CN" sz="800" b="1" i="1" dirty="0">
                <a:latin typeface="Savoye LET Plain" pitchFamily="2" charset="0"/>
              </a:rPr>
              <a:t>Where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the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product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of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movie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factors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and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user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factors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are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the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overall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rating.</a:t>
            </a:r>
          </a:p>
          <a:p>
            <a:pPr marL="384048" marR="0" lvl="0" indent="-38404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tabLst/>
              <a:defRPr/>
            </a:pPr>
            <a:r>
              <a:rPr lang="en-US" altLang="zh-CN" sz="800" b="1" i="1" dirty="0">
                <a:latin typeface="Savoye LET Plain" pitchFamily="2" charset="0"/>
              </a:rPr>
              <a:t>Our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challenge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is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computing the mapping of each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movie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user to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above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factor vectors </a:t>
            </a:r>
            <a:endParaRPr lang="en-US" sz="800" dirty="0"/>
          </a:p>
          <a:p>
            <a:pPr marL="384048" lvl="0" indent="-384048">
              <a:spcBef>
                <a:spcPts val="1200"/>
              </a:spcBef>
              <a:buSzPts val="2000"/>
            </a:pPr>
            <a:endParaRPr lang="en-US" altLang="zh-CN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endParaRPr lang="en-US" altLang="zh-CN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1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Probabilistic Matrix Factorization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assumption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</a:t>
            </a: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ssume gaussian distributions of ratings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zero-mean spherical Gaussian priors on user and movie feature vectors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sum-of-squared-errors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quadratic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approached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75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sz="1100" dirty="0"/>
              <a:t>sparse and imbalanced dataset</a:t>
            </a:r>
            <a:r>
              <a:rPr lang="en-US" altLang="zh-CN" sz="1100" dirty="0"/>
              <a:t>.</a:t>
            </a:r>
            <a:endParaRPr dirty="0"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16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dimension of factor from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 penalty parameter $\lambda$ for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.05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.2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5-fold</a:t>
            </a:r>
            <a:r>
              <a:rPr lang="zh-CN" altLang="en-US" dirty="0"/>
              <a:t> </a:t>
            </a:r>
            <a:r>
              <a:rPr lang="en-US" altLang="zh-CN" dirty="0"/>
              <a:t>cross-validation.</a:t>
            </a:r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3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dimension of factor from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 penalty parameter $\lambda$ for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.05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.2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5-fold</a:t>
            </a:r>
            <a:r>
              <a:rPr lang="zh-CN" altLang="en-US" dirty="0"/>
              <a:t> </a:t>
            </a:r>
            <a:r>
              <a:rPr lang="en-US" altLang="zh-CN" dirty="0"/>
              <a:t>cross-validation.</a:t>
            </a:r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27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602bf00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602bf00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RMSE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tells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.1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.2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311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602bf00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602bf00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cross-validation,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separately.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one-hundred</a:t>
            </a:r>
            <a:r>
              <a:rPr lang="zh-CN" altLang="en-US" dirty="0"/>
              <a:t> </a:t>
            </a:r>
            <a:r>
              <a:rPr lang="en-US" altLang="zh-CN" dirty="0"/>
              <a:t>epoch,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RMSE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0.54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1.15.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10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602bf00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602bf00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performance,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demonstrated</a:t>
            </a:r>
            <a:r>
              <a:rPr lang="zh-CN" altLang="en-US" dirty="0"/>
              <a:t> </a:t>
            </a:r>
            <a:r>
              <a:rPr lang="en-US" altLang="zh-CN" dirty="0"/>
              <a:t>with training and testing RMSE for different dimension of parameters and epochs.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45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3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3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5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2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372904" y="1156001"/>
            <a:ext cx="8928383" cy="241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4400" dirty="0">
                <a:latin typeface="+mj-lt"/>
              </a:rPr>
              <a:t>COLLABORATIVE FILTERING ALGORITHM IMPLEMENTATION</a:t>
            </a:r>
            <a:r>
              <a:rPr lang="en-US" sz="3600" dirty="0">
                <a:latin typeface="+mj-lt"/>
              </a:rPr>
              <a:t/>
            </a:r>
            <a:br>
              <a:rPr lang="en-US" sz="3600" dirty="0">
                <a:latin typeface="+mj-lt"/>
              </a:rPr>
            </a:br>
            <a:r>
              <a:rPr lang="en-US" sz="2400" dirty="0" smtClean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/>
            </a:r>
            <a:br>
              <a:rPr lang="en-US" sz="3600" dirty="0" smtClean="0">
                <a:latin typeface="+mj-lt"/>
              </a:rPr>
            </a:br>
            <a:r>
              <a:rPr lang="en-US" sz="2400" cap="none" dirty="0" smtClean="0">
                <a:latin typeface="+mj-lt"/>
              </a:rPr>
              <a:t>Using </a:t>
            </a:r>
            <a:r>
              <a:rPr lang="en-US" sz="2400" cap="none" dirty="0">
                <a:latin typeface="+mj-lt"/>
              </a:rPr>
              <a:t>Probabilistic Matrix Factorization and Large-scale Parallel Collaborative Filtering using SVD with KNN </a:t>
            </a:r>
            <a:endParaRPr dirty="0">
              <a:latin typeface="+mj-lt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925864" y="3982720"/>
            <a:ext cx="7268496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 smtClean="0">
                <a:latin typeface="+mj-lt"/>
              </a:rPr>
              <a:t>      Group </a:t>
            </a:r>
            <a:r>
              <a:rPr lang="en-US" altLang="zh-CN" dirty="0" smtClean="0">
                <a:latin typeface="+mj-lt"/>
              </a:rPr>
              <a:t>6</a:t>
            </a:r>
            <a:r>
              <a:rPr lang="en-US" dirty="0" smtClean="0">
                <a:latin typeface="+mj-lt"/>
              </a:rPr>
              <a:t>:	</a:t>
            </a:r>
            <a:r>
              <a:rPr lang="en-US" dirty="0" err="1" smtClean="0">
                <a:latin typeface="+mj-lt"/>
              </a:rPr>
              <a:t>Yanan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Li (</a:t>
            </a:r>
            <a:r>
              <a:rPr lang="en-US" dirty="0" smtClean="0">
                <a:latin typeface="+mj-lt"/>
              </a:rPr>
              <a:t>yl4062)</a:t>
            </a: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 smtClean="0">
                <a:latin typeface="+mj-lt"/>
              </a:rPr>
              <a:t>		Daniel </a:t>
            </a:r>
            <a:r>
              <a:rPr lang="en-US" dirty="0">
                <a:latin typeface="+mj-lt"/>
              </a:rPr>
              <a:t>Weiss (dmw2180)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 smtClean="0">
                <a:latin typeface="+mj-lt"/>
              </a:rPr>
              <a:t>		</a:t>
            </a:r>
            <a:r>
              <a:rPr lang="en-US" dirty="0" err="1" smtClean="0">
                <a:latin typeface="+mj-lt"/>
              </a:rPr>
              <a:t>Bingquan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Wu (</a:t>
            </a:r>
            <a:r>
              <a:rPr lang="en-US" dirty="0" smtClean="0">
                <a:latin typeface="+mj-lt"/>
              </a:rPr>
              <a:t>bw2585)</a:t>
            </a: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Shijie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Zhang (</a:t>
            </a:r>
            <a:r>
              <a:rPr lang="en-US" dirty="0" smtClean="0">
                <a:latin typeface="+mj-lt"/>
              </a:rPr>
              <a:t>sz2781)</a:t>
            </a:r>
            <a:endParaRPr lang="en-US" dirty="0">
              <a:latin typeface="+mj-lt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Na </a:t>
            </a:r>
            <a:r>
              <a:rPr lang="en-US" dirty="0" err="1">
                <a:latin typeface="+mj-lt"/>
              </a:rPr>
              <a:t>Zhuo</a:t>
            </a:r>
            <a:r>
              <a:rPr lang="en-US" dirty="0">
                <a:latin typeface="+mj-lt"/>
              </a:rPr>
              <a:t> (nz2297)</a:t>
            </a:r>
            <a:endParaRPr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67B9A3D-AB0B-314E-84A1-7A6E26F92F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602bf000_2_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PMF</a:t>
            </a:r>
            <a:r>
              <a:rPr lang="en-US" dirty="0">
                <a:latin typeface="+mj-lt"/>
              </a:rPr>
              <a:t> Parameter Evaluation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F5C8C2-B12C-ED47-92E5-5386C31AC56D}"/>
              </a:ext>
            </a:extLst>
          </p:cNvPr>
          <p:cNvSpPr txBox="1"/>
          <p:nvPr/>
        </p:nvSpPr>
        <p:spPr>
          <a:xfrm>
            <a:off x="1371600" y="1459746"/>
            <a:ext cx="769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fix number of features to be </a:t>
            </a:r>
            <a:r>
              <a:rPr lang="en-US" altLang="zh-CN" sz="1800" b="1" dirty="0"/>
              <a:t>3</a:t>
            </a:r>
            <a:r>
              <a:rPr lang="en-US" sz="1800" b="1" dirty="0"/>
              <a:t>0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v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0.2</a:t>
            </a:r>
            <a:r>
              <a:rPr lang="en-US" sz="1800" b="1" dirty="0"/>
              <a:t>, change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u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D4097B-F19A-674B-88B9-8EEDB67C6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65"/>
          <a:stretch/>
        </p:blipFill>
        <p:spPr>
          <a:xfrm>
            <a:off x="1371601" y="1965433"/>
            <a:ext cx="4367048" cy="3526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A917C70-03FA-E742-AB5F-312E20C07C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72"/>
          <a:stretch/>
        </p:blipFill>
        <p:spPr>
          <a:xfrm>
            <a:off x="6639197" y="1965432"/>
            <a:ext cx="4333604" cy="3526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AC9F5E-F117-354C-8AE8-204FA90992EC}"/>
              </a:ext>
            </a:extLst>
          </p:cNvPr>
          <p:cNvSpPr txBox="1"/>
          <p:nvPr/>
        </p:nvSpPr>
        <p:spPr>
          <a:xfrm>
            <a:off x="4981903" y="5791200"/>
            <a:ext cx="364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Finally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choose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λ</a:t>
            </a:r>
            <a:r>
              <a:rPr lang="en-US" altLang="zh-CN" sz="2000" b="1" baseline="-25000" dirty="0" err="1"/>
              <a:t>u</a:t>
            </a:r>
            <a:r>
              <a:rPr lang="zh-CN" altLang="en-US" sz="2000" b="1" baseline="-25000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0.1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F4DCDCA-4AB8-F94D-9916-B2E9882CA9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602bf000_2_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PMF</a:t>
            </a:r>
            <a:r>
              <a:rPr lang="en-US" dirty="0">
                <a:latin typeface="+mj-lt"/>
              </a:rPr>
              <a:t> Parameter Evaluation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F5C8C2-B12C-ED47-92E5-5386C31AC56D}"/>
              </a:ext>
            </a:extLst>
          </p:cNvPr>
          <p:cNvSpPr txBox="1"/>
          <p:nvPr/>
        </p:nvSpPr>
        <p:spPr>
          <a:xfrm>
            <a:off x="1371600" y="1516893"/>
            <a:ext cx="742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fix number of features to be </a:t>
            </a:r>
            <a:r>
              <a:rPr lang="en-US" altLang="zh-CN" sz="1800" b="1" dirty="0"/>
              <a:t>3</a:t>
            </a:r>
            <a:r>
              <a:rPr lang="en-US" sz="1800" b="1" dirty="0"/>
              <a:t>0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u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0.1</a:t>
            </a:r>
            <a:r>
              <a:rPr lang="en-US" sz="1800" b="1" dirty="0"/>
              <a:t>, change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v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F5EB0A-B66D-CF46-8C2E-5DAC6953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50040"/>
            <a:ext cx="4587766" cy="3793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AC5C21-4518-514E-A548-5E10D7003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090" y="1950040"/>
            <a:ext cx="4924972" cy="37932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6B64B-115E-FC44-AEBB-80669B48AD0F}"/>
              </a:ext>
            </a:extLst>
          </p:cNvPr>
          <p:cNvSpPr/>
          <p:nvPr/>
        </p:nvSpPr>
        <p:spPr>
          <a:xfrm>
            <a:off x="5130087" y="6070864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/>
              <a:t>Finally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choose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u</a:t>
            </a:r>
            <a:r>
              <a:rPr lang="zh-CN" altLang="en-US" sz="1800" b="1" baseline="-25000" dirty="0"/>
              <a:t> </a:t>
            </a:r>
            <a:r>
              <a:rPr lang="en-US" altLang="zh-CN" sz="1800" b="1" dirty="0"/>
              <a:t>=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0.2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06876A-327B-3D4C-8ED2-7750DA06B5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259057" y="685800"/>
            <a:ext cx="1061385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>
              <a:buSzPts val="3959"/>
            </a:pPr>
            <a:r>
              <a:rPr lang="en-US" sz="4900" dirty="0">
                <a:latin typeface="+mj-lt"/>
              </a:rPr>
              <a:t>Large-scale Parallel Collaborative Filtering (LPCF)</a:t>
            </a:r>
            <a:r>
              <a:rPr lang="en-US" sz="3959" dirty="0">
                <a:latin typeface="+mj-lt"/>
              </a:rPr>
              <a:t/>
            </a:r>
            <a:br>
              <a:rPr lang="en-US" sz="3959" dirty="0">
                <a:latin typeface="+mj-lt"/>
              </a:rPr>
            </a:br>
            <a:endParaRPr sz="3959" dirty="0">
              <a:latin typeface="+mj-lt"/>
            </a:endParaRPr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1357532" y="2004646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1800" dirty="0">
                <a:latin typeface="+mj-lt"/>
              </a:rPr>
              <a:t>A parallel algorithm that alternates least-squares with weighted </a:t>
            </a:r>
            <a:r>
              <a:rPr lang="en-US" sz="1800" dirty="0" err="1">
                <a:latin typeface="+mj-lt"/>
              </a:rPr>
              <a:t>λ</a:t>
            </a:r>
            <a:r>
              <a:rPr lang="en-US" sz="1800" dirty="0">
                <a:latin typeface="+mj-lt"/>
              </a:rPr>
              <a:t>-regularization</a:t>
            </a:r>
            <a:endParaRPr sz="180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Refined using </a:t>
            </a:r>
            <a:r>
              <a:rPr lang="en-US" sz="1800" i="0" dirty="0" err="1">
                <a:latin typeface="+mj-lt"/>
              </a:rPr>
              <a:t>kNN</a:t>
            </a:r>
            <a:endParaRPr sz="1800" i="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Achieves good results without date or movie title information</a:t>
            </a:r>
            <a:endParaRPr sz="1800" i="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Parallel computing keeps this method fast and efficient</a:t>
            </a:r>
            <a:endParaRPr sz="1800" i="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Uses a regularization term to effectively remove overfitting by penalizing large parameters</a:t>
            </a:r>
            <a:endParaRPr sz="1800" i="0" dirty="0">
              <a:latin typeface="+mj-lt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1800" dirty="0">
                <a:latin typeface="+mj-lt"/>
              </a:rPr>
              <a:t>Benefits:</a:t>
            </a:r>
            <a:endParaRPr sz="180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Scalable with large, sparse data</a:t>
            </a:r>
            <a:endParaRPr sz="1800" i="0" dirty="0">
              <a:latin typeface="+mj-lt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1800" dirty="0">
                <a:latin typeface="+mj-lt"/>
              </a:rPr>
              <a:t>Original study found a 5.91% improvement over Netflix’s algorithm</a:t>
            </a:r>
            <a:endParaRPr sz="1800" dirty="0">
              <a:latin typeface="+mj-lt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7854B3C-9D8C-C240-BA69-C8A6D282F0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262574" y="45792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altLang="zh-CN" dirty="0">
                <a:latin typeface="+mj-lt"/>
              </a:rPr>
              <a:t>Alternative-Least-Squares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with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/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Weighted-</a:t>
            </a:r>
            <a:r>
              <a:rPr lang="en-US" altLang="zh-CN" dirty="0" err="1">
                <a:latin typeface="+mj-lt"/>
              </a:rPr>
              <a:t>λ</a:t>
            </a:r>
            <a:r>
              <a:rPr lang="en-US" altLang="zh-CN" dirty="0">
                <a:latin typeface="+mj-lt"/>
              </a:rPr>
              <a:t>-Regularization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(ALS-WR)</a:t>
            </a:r>
            <a:endParaRPr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FEFCE8E9-EA50-344A-9791-C1739EFD2012}"/>
                  </a:ext>
                </a:extLst>
              </p:cNvPr>
              <p:cNvSpPr/>
              <p:nvPr/>
            </p:nvSpPr>
            <p:spPr>
              <a:xfrm>
                <a:off x="2025747" y="4013940"/>
                <a:ext cx="8074855" cy="1141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sz="180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>
                          <a:latin typeface="+mj-lt"/>
                        </a:rPr>
                        <m:t>λ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FCE8E9-EA50-344A-9791-C1739EFD2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747" y="4013940"/>
                <a:ext cx="8074855" cy="1141531"/>
              </a:xfrm>
              <a:prstGeom prst="rect">
                <a:avLst/>
              </a:prstGeom>
              <a:blipFill>
                <a:blip r:embed="rId3"/>
                <a:stretch>
                  <a:fillRect t="-51648" b="-10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70C120-E020-1541-B2DC-54AB7CABC30D}"/>
              </a:ext>
            </a:extLst>
          </p:cNvPr>
          <p:cNvSpPr txBox="1"/>
          <p:nvPr/>
        </p:nvSpPr>
        <p:spPr>
          <a:xfrm>
            <a:off x="1477108" y="2321169"/>
            <a:ext cx="91721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Step 1 Initialize matrix M by assigning the average rating for that movie as the first row, and small random numbers for the remaining entries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Step 2 Fix M, Solve U by minimizing the objective function (the sum of squared errors)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Step 3 Fix U, solve M by minimizing the objective function similarly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Step 4 Repeat Steps 2 and 3 until a stopping criterion is satisfied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Objective</a:t>
            </a:r>
            <a:r>
              <a:rPr lang="zh-CN" altLang="en-US" sz="1800" dirty="0"/>
              <a:t> </a:t>
            </a:r>
            <a:r>
              <a:rPr lang="en-US" altLang="zh-CN" sz="1800" dirty="0"/>
              <a:t>function: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 err="1"/>
              <a:t>N</a:t>
            </a:r>
            <a:r>
              <a:rPr lang="en-US" i="1" baseline="-25000" dirty="0" err="1"/>
              <a:t>qi</a:t>
            </a:r>
            <a:r>
              <a:rPr lang="en-US" i="1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pu</a:t>
            </a:r>
            <a:r>
              <a:rPr lang="en-US" dirty="0"/>
              <a:t>: number of ratings of user </a:t>
            </a:r>
            <a:r>
              <a:rPr lang="en-US" i="1" dirty="0"/>
              <a:t>u</a:t>
            </a:r>
            <a:r>
              <a:rPr lang="en-US" dirty="0"/>
              <a:t> and movie </a:t>
            </a:r>
            <a:r>
              <a:rPr lang="en-US" i="1" dirty="0" err="1"/>
              <a:t>i</a:t>
            </a:r>
            <a:endParaRPr lang="en-US" i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43DDDF-8178-F94E-AB3F-1DCDFAA0BE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altLang="zh-CN" dirty="0">
                <a:latin typeface="+mj-lt"/>
              </a:rPr>
              <a:t>ALS-WR</a:t>
            </a:r>
            <a:r>
              <a:rPr lang="en-US" dirty="0">
                <a:latin typeface="+mj-lt"/>
              </a:rPr>
              <a:t> Parameter Tuning</a:t>
            </a:r>
            <a:endParaRPr dirty="0">
              <a:latin typeface="+mj-lt"/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7116900" y="2042125"/>
            <a:ext cx="38559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500" dirty="0">
                <a:latin typeface="+mj-lt"/>
              </a:rPr>
              <a:t> The best parameters:</a:t>
            </a:r>
            <a:endParaRPr sz="2500" dirty="0">
              <a:latin typeface="+mj-lt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500" dirty="0" err="1">
                <a:latin typeface="+mj-lt"/>
              </a:rPr>
              <a:t>λ</a:t>
            </a:r>
            <a:r>
              <a:rPr lang="en-US" sz="2500" dirty="0">
                <a:latin typeface="+mj-lt"/>
              </a:rPr>
              <a:t> = 0.15,  𝑓 = 20</a:t>
            </a:r>
            <a:endParaRPr sz="2500" dirty="0">
              <a:latin typeface="+mj-lt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pic>
        <p:nvPicPr>
          <p:cNvPr id="165" name="Google Shape;1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50800"/>
            <a:ext cx="5210825" cy="45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7223125" y="3533461"/>
            <a:ext cx="4566900" cy="1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dirty="0">
                <a:latin typeface="+mj-lt"/>
                <a:ea typeface="Libre Franklin"/>
                <a:cs typeface="Libre Franklin"/>
                <a:sym typeface="Libre Franklin"/>
              </a:rPr>
              <a:t>The</a:t>
            </a:r>
            <a:r>
              <a:rPr lang="zh-CN" altLang="en-US" sz="2500" dirty="0">
                <a:latin typeface="+mj-lt"/>
                <a:ea typeface="Libre Franklin"/>
                <a:cs typeface="Libre Franklin"/>
                <a:sym typeface="Libre Franklin"/>
              </a:rPr>
              <a:t> </a:t>
            </a:r>
            <a:r>
              <a:rPr lang="en-US" altLang="zh-CN" sz="2500" dirty="0">
                <a:latin typeface="+mj-lt"/>
                <a:ea typeface="Libre Franklin"/>
                <a:cs typeface="Libre Franklin"/>
                <a:sym typeface="Libre Franklin"/>
              </a:rPr>
              <a:t>Train</a:t>
            </a:r>
            <a:r>
              <a:rPr lang="zh-CN" altLang="en-US" sz="2500" dirty="0">
                <a:latin typeface="+mj-lt"/>
                <a:ea typeface="Libre Franklin"/>
                <a:cs typeface="Libre Franklin"/>
                <a:sym typeface="Libre Franklin"/>
              </a:rPr>
              <a:t> </a:t>
            </a:r>
            <a:r>
              <a:rPr lang="en-US" altLang="zh-CN" sz="2500" dirty="0">
                <a:latin typeface="+mj-lt"/>
                <a:ea typeface="Libre Franklin"/>
                <a:cs typeface="Libre Franklin"/>
                <a:sym typeface="Libre Franklin"/>
              </a:rPr>
              <a:t>RMSE:</a:t>
            </a:r>
            <a:r>
              <a:rPr lang="zh-CN" altLang="en-US" sz="2500" dirty="0">
                <a:latin typeface="+mj-lt"/>
                <a:ea typeface="Libre Franklin"/>
                <a:cs typeface="Libre Franklin"/>
                <a:sym typeface="Libre Franklin"/>
              </a:rPr>
              <a:t> </a:t>
            </a:r>
            <a:r>
              <a:rPr lang="en-US" altLang="zh-CN" sz="2500" dirty="0">
                <a:latin typeface="+mj-lt"/>
                <a:ea typeface="Libre Franklin"/>
                <a:cs typeface="Libre Franklin"/>
                <a:sym typeface="Libre Franklin"/>
              </a:rPr>
              <a:t>0.61</a:t>
            </a:r>
            <a:endParaRPr lang="en-US" sz="250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+mj-lt"/>
                <a:ea typeface="Libre Franklin"/>
                <a:cs typeface="Libre Franklin"/>
                <a:sym typeface="Libre Franklin"/>
              </a:rPr>
              <a:t>The TEST RMSE: 1.102</a:t>
            </a:r>
            <a:endParaRPr sz="2500" dirty="0"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8EBBB87-514E-F442-BF03-6EEC6E5CF1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602bf000_2_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148" name="Google Shape;148;g6b602bf000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28" y="1855453"/>
            <a:ext cx="5062350" cy="44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6b602bf000_2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4825" y="1855450"/>
            <a:ext cx="5142735" cy="44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6b602bf000_2_3"/>
          <p:cNvSpPr txBox="1">
            <a:spLocks noGrp="1"/>
          </p:cNvSpPr>
          <p:nvPr>
            <p:ph type="title"/>
          </p:nvPr>
        </p:nvSpPr>
        <p:spPr>
          <a:xfrm>
            <a:off x="1283552" y="55421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ALS-WR </a:t>
            </a:r>
            <a:r>
              <a:rPr lang="en-US" dirty="0">
                <a:latin typeface="+mj-lt"/>
              </a:rPr>
              <a:t> Parameter </a:t>
            </a:r>
            <a:r>
              <a:rPr lang="en-US" altLang="zh-CN" dirty="0">
                <a:latin typeface="+mj-lt"/>
              </a:rPr>
              <a:t>Evaluation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F5C8C2-B12C-ED47-92E5-5386C31AC56D}"/>
              </a:ext>
            </a:extLst>
          </p:cNvPr>
          <p:cNvSpPr txBox="1"/>
          <p:nvPr/>
        </p:nvSpPr>
        <p:spPr>
          <a:xfrm>
            <a:off x="1371600" y="1355404"/>
            <a:ext cx="564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fix number of features to be 20, change lambda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F991100-6FBC-8244-A25B-97CB7E4A1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E17DA7F-9C3C-404C-9A44-5798D602C793}"/>
              </a:ext>
            </a:extLst>
          </p:cNvPr>
          <p:cNvSpPr/>
          <p:nvPr/>
        </p:nvSpPr>
        <p:spPr>
          <a:xfrm>
            <a:off x="5168559" y="6221780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/>
              <a:t>Finally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choose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zh-CN" altLang="en-US" sz="1800" b="1" baseline="-25000" dirty="0"/>
              <a:t> </a:t>
            </a:r>
            <a:r>
              <a:rPr lang="en-US" altLang="zh-CN" sz="1800" b="1" dirty="0"/>
              <a:t>=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0.15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6b602bf000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905" y="1835436"/>
            <a:ext cx="5262295" cy="46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6b602bf000_2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915" y="1835436"/>
            <a:ext cx="5434119" cy="46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6b602bf000_2_10"/>
          <p:cNvSpPr txBox="1">
            <a:spLocks noGrp="1"/>
          </p:cNvSpPr>
          <p:nvPr>
            <p:ph type="title"/>
          </p:nvPr>
        </p:nvSpPr>
        <p:spPr>
          <a:xfrm>
            <a:off x="1371600" y="541291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ALS-WR</a:t>
            </a:r>
            <a:r>
              <a:rPr lang="en-US" dirty="0">
                <a:latin typeface="+mj-lt"/>
              </a:rPr>
              <a:t> Parameter </a:t>
            </a:r>
            <a:r>
              <a:rPr lang="en-US" altLang="zh-CN" dirty="0">
                <a:latin typeface="+mj-lt"/>
              </a:rPr>
              <a:t>Evaluation</a:t>
            </a:r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FDFF6FF-FB38-5247-9410-8BF598AA9217}"/>
              </a:ext>
            </a:extLst>
          </p:cNvPr>
          <p:cNvSpPr/>
          <p:nvPr/>
        </p:nvSpPr>
        <p:spPr>
          <a:xfrm>
            <a:off x="1371600" y="1399050"/>
            <a:ext cx="573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fix lambda to be 0.15, change number of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0242440-4DDA-0A44-8B45-A82269E72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F5C009-5927-E246-943C-4C505E8BEC95}"/>
              </a:ext>
            </a:extLst>
          </p:cNvPr>
          <p:cNvSpPr/>
          <p:nvPr/>
        </p:nvSpPr>
        <p:spPr>
          <a:xfrm>
            <a:off x="4674484" y="6375747"/>
            <a:ext cx="3799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Finally</a:t>
            </a:r>
            <a:r>
              <a:rPr lang="zh-CN" altLang="en-US" b="1" dirty="0"/>
              <a:t> </a:t>
            </a:r>
            <a:r>
              <a:rPr lang="en-US" altLang="zh-CN" b="1" dirty="0"/>
              <a:t>choose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number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features</a:t>
            </a:r>
            <a:r>
              <a:rPr lang="zh-CN" altLang="en-US" b="1" baseline="-25000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20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9986963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Post Processing:</a:t>
            </a:r>
            <a:r>
              <a:rPr lang="zh-CN" altLang="en-US" dirty="0">
                <a:latin typeface="+mj-lt"/>
              </a:rPr>
              <a:t>  </a:t>
            </a:r>
            <a:r>
              <a:rPr lang="en-US" dirty="0">
                <a:latin typeface="+mj-lt"/>
              </a:rPr>
              <a:t>SVD with KNN</a:t>
            </a:r>
            <a:endParaRPr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7E98A3A6-31A0-A44A-BA1D-8A07C74FF2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1599728"/>
                <a:ext cx="9601200" cy="358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4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20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1pPr>
                <a:lvl2pPr marL="914400" marR="0" lvl="1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–"/>
                  <a:defRPr sz="2000" b="0" i="1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2pPr>
                <a:lvl3pPr marL="1371600" marR="0" lvl="2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18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3pPr>
                <a:lvl4pPr marL="1828800" marR="0" lvl="3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–"/>
                  <a:defRPr sz="1800" b="0" i="1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4pPr>
                <a:lvl5pPr marL="2286000" marR="0" lvl="4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16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5pPr>
                <a:lvl6pPr marL="2743200" marR="0" lvl="5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–"/>
                  <a:defRPr sz="1600" b="0" i="1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6pPr>
                <a:lvl7pPr marL="3200400" marR="0" lvl="6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7pPr>
                <a:lvl8pPr marL="3657600" marR="0" lvl="7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–"/>
                  <a:defRPr sz="1400" b="0" i="1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8pPr>
                <a:lvl9pPr marL="4114800" marR="0" lvl="8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9pPr>
              </a:lstStyle>
              <a:p>
                <a:r>
                  <a:rPr lang="en-US" sz="1900" dirty="0">
                    <a:latin typeface="+mj-lt"/>
                  </a:rPr>
                  <a:t>Define similarity </a:t>
                </a:r>
                <a:r>
                  <a:rPr lang="en-US" sz="1900" i="1" dirty="0">
                    <a:latin typeface="+mj-lt"/>
                  </a:rPr>
                  <a:t>s</a:t>
                </a:r>
                <a:r>
                  <a:rPr lang="en-US" sz="1900" dirty="0">
                    <a:latin typeface="+mj-lt"/>
                  </a:rPr>
                  <a:t> between movies </a:t>
                </a:r>
                <a:r>
                  <a:rPr lang="en-US" sz="1900" i="1" dirty="0">
                    <a:latin typeface="+mj-lt"/>
                  </a:rPr>
                  <a:t>j</a:t>
                </a:r>
                <a:r>
                  <a:rPr lang="en-US" sz="1900" dirty="0">
                    <a:latin typeface="+mj-lt"/>
                  </a:rPr>
                  <a:t> and </a:t>
                </a:r>
                <a:r>
                  <a:rPr lang="en-US" sz="1900" i="1" dirty="0">
                    <a:latin typeface="+mj-lt"/>
                  </a:rPr>
                  <a:t>j</a:t>
                </a:r>
                <a:r>
                  <a:rPr lang="en-US" sz="1900" i="1" baseline="-25000" dirty="0">
                    <a:latin typeface="+mj-lt"/>
                  </a:rPr>
                  <a:t>2</a:t>
                </a:r>
                <a:r>
                  <a:rPr lang="en-US" sz="1900" dirty="0">
                    <a:latin typeface="+mj-lt"/>
                  </a:rPr>
                  <a:t> as cosine similarity between vectors </a:t>
                </a:r>
                <a:r>
                  <a:rPr lang="en-US" sz="1900" i="1" dirty="0" err="1">
                    <a:latin typeface="+mj-lt"/>
                  </a:rPr>
                  <a:t>v</a:t>
                </a:r>
                <a:r>
                  <a:rPr lang="en-US" sz="1900" i="1" baseline="-25000" dirty="0" err="1">
                    <a:latin typeface="+mj-lt"/>
                  </a:rPr>
                  <a:t>j</a:t>
                </a:r>
                <a:r>
                  <a:rPr lang="en-US" sz="1900" dirty="0">
                    <a:latin typeface="+mj-lt"/>
                  </a:rPr>
                  <a:t> and </a:t>
                </a:r>
                <a:r>
                  <a:rPr lang="en-US" sz="1900" i="1" dirty="0">
                    <a:latin typeface="+mj-lt"/>
                  </a:rPr>
                  <a:t>v</a:t>
                </a:r>
                <a:r>
                  <a:rPr lang="en-US" sz="1900" i="1" baseline="-25000" dirty="0">
                    <a:latin typeface="+mj-lt"/>
                  </a:rPr>
                  <a:t>j2</a:t>
                </a:r>
                <a:r>
                  <a:rPr lang="en-US" sz="1900" dirty="0">
                    <a:latin typeface="+mj-lt"/>
                  </a:rPr>
                  <a:t>, obtained from SVD:</a:t>
                </a:r>
              </a:p>
              <a:p>
                <a:pPr marL="0" indent="0">
                  <a:buFont typeface="Libre Franklin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900" dirty="0"/>
              </a:p>
              <a:p>
                <a:endParaRPr lang="en-US" sz="1900" dirty="0">
                  <a:latin typeface="+mj-lt"/>
                </a:endParaRPr>
              </a:p>
              <a:p>
                <a:r>
                  <a:rPr lang="en-US" sz="1900" dirty="0">
                    <a:latin typeface="+mj-lt"/>
                  </a:rPr>
                  <a:t>Then, </a:t>
                </a:r>
                <a:r>
                  <a:rPr lang="en-US" altLang="zh-CN" sz="1900" dirty="0">
                    <a:latin typeface="+mj-lt"/>
                  </a:rPr>
                  <a:t>apply</a:t>
                </a:r>
                <a:r>
                  <a:rPr lang="en-US" sz="1900" dirty="0">
                    <a:latin typeface="+mj-lt"/>
                  </a:rPr>
                  <a:t> KNN prediction with one nearest neighbor using similarity </a:t>
                </a:r>
                <a:r>
                  <a:rPr lang="en-US" sz="1900" i="1" dirty="0">
                    <a:latin typeface="+mj-lt"/>
                  </a:rPr>
                  <a:t>s</a:t>
                </a:r>
              </a:p>
              <a:p>
                <a:pPr marL="114300" indent="0">
                  <a:buNone/>
                </a:pPr>
                <a:endParaRPr lang="en-US" sz="1900" i="1" dirty="0"/>
              </a:p>
              <a:p>
                <a:pPr marL="114300" indent="0" algn="ctr">
                  <a:buNone/>
                </a:pPr>
                <a:r>
                  <a:rPr lang="en-US" altLang="zh-CN" sz="1900" b="1" dirty="0">
                    <a:latin typeface="+mj-lt"/>
                  </a:rPr>
                  <a:t>The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prediction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for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 err="1">
                    <a:latin typeface="+mj-lt"/>
                  </a:rPr>
                  <a:t>i</a:t>
                </a:r>
                <a:r>
                  <a:rPr lang="en-US" altLang="zh-CN" sz="1900" b="1" baseline="30000" dirty="0" err="1">
                    <a:latin typeface="+mj-lt"/>
                  </a:rPr>
                  <a:t>th</a:t>
                </a:r>
                <a:r>
                  <a:rPr lang="zh-CN" altLang="en-US" sz="1900" b="1" baseline="30000" dirty="0">
                    <a:latin typeface="+mj-lt"/>
                  </a:rPr>
                  <a:t> 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user‘s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rating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for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 err="1">
                    <a:latin typeface="+mj-lt"/>
                  </a:rPr>
                  <a:t>j</a:t>
                </a:r>
                <a:r>
                  <a:rPr lang="en-US" altLang="zh-CN" sz="1900" b="1" baseline="30000" dirty="0" err="1">
                    <a:latin typeface="+mj-lt"/>
                  </a:rPr>
                  <a:t>th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movie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in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the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test-data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is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endParaRPr lang="en-US" altLang="zh-CN" sz="1900" b="1" dirty="0">
                  <a:latin typeface="+mj-lt"/>
                </a:endParaRPr>
              </a:p>
              <a:p>
                <a:pPr marL="114300" indent="0" algn="ctr">
                  <a:buNone/>
                </a:pPr>
                <a:r>
                  <a:rPr lang="en-US" altLang="zh-CN" sz="1900" b="1" dirty="0">
                    <a:latin typeface="+mj-lt"/>
                  </a:rPr>
                  <a:t>the</a:t>
                </a:r>
                <a:r>
                  <a:rPr lang="zh-CN" altLang="en-US" sz="1900" b="1" dirty="0">
                    <a:latin typeface="+mj-lt"/>
                  </a:rPr>
                  <a:t>  </a:t>
                </a:r>
                <a:r>
                  <a:rPr lang="en-US" altLang="zh-CN" sz="1900" b="1" dirty="0" err="1">
                    <a:latin typeface="+mj-lt"/>
                  </a:rPr>
                  <a:t>i</a:t>
                </a:r>
                <a:r>
                  <a:rPr lang="en-US" altLang="zh-CN" sz="1900" b="1" baseline="30000" dirty="0" err="1">
                    <a:latin typeface="+mj-lt"/>
                  </a:rPr>
                  <a:t>th</a:t>
                </a:r>
                <a:r>
                  <a:rPr lang="zh-CN" altLang="en-US" sz="1900" b="1" baseline="30000" dirty="0">
                    <a:latin typeface="+mj-lt"/>
                  </a:rPr>
                  <a:t> 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user‘s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rating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for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 err="1">
                    <a:latin typeface="+mj-lt"/>
                  </a:rPr>
                  <a:t>j</a:t>
                </a:r>
                <a:r>
                  <a:rPr lang="en-US" altLang="zh-CN" sz="1900" b="1" baseline="30000" dirty="0" err="1">
                    <a:latin typeface="+mj-lt"/>
                  </a:rPr>
                  <a:t>th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movie’s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nearest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movie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based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on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from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train-data</a:t>
                </a:r>
              </a:p>
              <a:p>
                <a:pPr marL="114300" indent="0">
                  <a:buNone/>
                </a:pPr>
                <a:r>
                  <a:rPr lang="zh-CN" altLang="en-US" baseline="30000" dirty="0"/>
                  <a:t>                 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E98A3A6-31A0-A44A-BA1D-8A07C74F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1599728"/>
                <a:ext cx="9601200" cy="358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496498C-6A40-C54C-AC08-1305795879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Evaluation and Results</a:t>
            </a:r>
            <a:endParaRPr dirty="0"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57B21D52-A7F8-7340-A066-AC70C21F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05816"/>
              </p:ext>
            </p:extLst>
          </p:nvPr>
        </p:nvGraphicFramePr>
        <p:xfrm>
          <a:off x="2252717" y="1996966"/>
          <a:ext cx="8128000" cy="792480"/>
        </p:xfrm>
        <a:graphic>
          <a:graphicData uri="http://schemas.openxmlformats.org/drawingml/2006/table">
            <a:tbl>
              <a:tblPr firstRow="1" bandRow="1">
                <a:tableStyleId>{B2E849A9-8A5B-4781-B239-89C291F308E5}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5000613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959119972"/>
                    </a:ext>
                  </a:extLst>
                </a:gridCol>
              </a:tblGrid>
              <a:tr h="17473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A2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method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A3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method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267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1.36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2.05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3248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723FFC-7F69-4E49-A79A-8C8FF2EA22B8}"/>
              </a:ext>
            </a:extLst>
          </p:cNvPr>
          <p:cNvSpPr txBox="1"/>
          <p:nvPr/>
        </p:nvSpPr>
        <p:spPr>
          <a:xfrm>
            <a:off x="2252717" y="1499651"/>
            <a:ext cx="424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The RMSE of the adjusted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366289-552E-A443-A01D-1C67AD1B36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6EA20D4-F4FC-CE4F-BBD1-1D357EE852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200150" y="67151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Background</a:t>
            </a:r>
            <a:endParaRPr dirty="0">
              <a:latin typeface="+mj-lt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1200150" y="1725276"/>
            <a:ext cx="10813659" cy="4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1800" dirty="0">
                <a:latin typeface="+mj-lt"/>
              </a:rPr>
              <a:t>Companies are increasingly using advanced recommendation systems to recommend products to customers</a:t>
            </a:r>
            <a:r>
              <a:rPr lang="en-US" altLang="zh-CN" sz="1800" dirty="0">
                <a:latin typeface="+mj-lt"/>
              </a:rPr>
              <a:t>.</a:t>
            </a:r>
            <a:endParaRPr sz="1800" dirty="0">
              <a:latin typeface="+mj-lt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sz="1800" dirty="0">
                <a:latin typeface="+mj-lt"/>
              </a:rPr>
              <a:t>Netflix uses collaborative filtering, which 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refers to making automatic predictions about the interests of a user by collecting taste information from many users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In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our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data,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there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are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610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users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and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9724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movies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but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there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are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only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100836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rating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information.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Our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task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is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to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match consumers with </a:t>
            </a:r>
            <a:r>
              <a:rPr lang="en-US" altLang="zh-CN" sz="1800" dirty="0" smtClean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products we predict </a:t>
            </a:r>
            <a:r>
              <a:rPr lang="en-US" altLang="zh-CN" sz="1800" dirty="0" smtClean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they would rate </a:t>
            </a:r>
            <a:r>
              <a:rPr lang="en-US" altLang="zh-CN" sz="1800" dirty="0" err="1" smtClean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higly</a:t>
            </a:r>
            <a:endParaRPr lang="en-US" altLang="zh-CN" sz="1800" dirty="0" smtClean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sz="1800" dirty="0" smtClean="0">
                <a:latin typeface="+mj-lt"/>
              </a:rPr>
              <a:t>Matrix </a:t>
            </a:r>
            <a:r>
              <a:rPr lang="en-US" sz="1800" dirty="0">
                <a:latin typeface="+mj-lt"/>
              </a:rPr>
              <a:t>factorization models map both users and items to a joint latent factor space of dimensionality</a:t>
            </a:r>
            <a:r>
              <a:rPr lang="en-US" sz="1800" b="1" dirty="0">
                <a:latin typeface="+mj-lt"/>
              </a:rPr>
              <a:t> </a:t>
            </a:r>
            <a:r>
              <a:rPr lang="en-US" altLang="zh-CN" sz="1800" b="1" i="1" dirty="0">
                <a:latin typeface="+mj-lt"/>
              </a:rPr>
              <a:t>f.</a:t>
            </a:r>
            <a:r>
              <a:rPr lang="zh-CN" altLang="en-US" sz="1800" b="1" i="1" dirty="0">
                <a:latin typeface="+mj-lt"/>
              </a:rPr>
              <a:t>    </a:t>
            </a:r>
            <a:endParaRPr lang="en-US" altLang="zh-CN" sz="1800" b="1" i="1" dirty="0">
              <a:latin typeface="+mj-lt"/>
            </a:endParaRPr>
          </a:p>
          <a:p>
            <a:pPr marL="384048" indent="-384048">
              <a:spcBef>
                <a:spcPts val="1200"/>
              </a:spcBef>
              <a:buSzPts val="2000"/>
            </a:pPr>
            <a:r>
              <a:rPr lang="zh-CN" altLang="en-US" sz="1800" b="1" dirty="0">
                <a:latin typeface="+mj-lt"/>
              </a:rPr>
              <a:t>   </a:t>
            </a:r>
            <a:r>
              <a:rPr lang="en-US" altLang="zh-CN" sz="1800" b="1" dirty="0">
                <a:latin typeface="+mj-lt"/>
              </a:rPr>
              <a:t>q</a:t>
            </a:r>
            <a:r>
              <a:rPr lang="en-US" altLang="zh-CN" sz="1800" b="1" baseline="-25000" dirty="0">
                <a:latin typeface="+mj-lt"/>
              </a:rPr>
              <a:t>i</a:t>
            </a:r>
            <a:r>
              <a:rPr lang="zh-CN" altLang="en-US" sz="1800" b="1" baseline="-25000" dirty="0">
                <a:latin typeface="+mj-lt"/>
              </a:rPr>
              <a:t> 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: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movie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factors</a:t>
            </a:r>
            <a:r>
              <a:rPr lang="zh-CN" altLang="en-US" sz="1800" b="1" dirty="0">
                <a:latin typeface="+mj-lt"/>
              </a:rPr>
              <a:t>    </a:t>
            </a:r>
            <a:r>
              <a:rPr lang="en-US" altLang="zh-CN" sz="1800" b="1" dirty="0" err="1">
                <a:latin typeface="+mj-lt"/>
              </a:rPr>
              <a:t>p</a:t>
            </a:r>
            <a:r>
              <a:rPr lang="en-US" altLang="zh-CN" sz="1800" b="1" baseline="-25000" dirty="0" err="1">
                <a:latin typeface="+mj-lt"/>
              </a:rPr>
              <a:t>u</a:t>
            </a:r>
            <a:r>
              <a:rPr lang="zh-CN" altLang="en-US" sz="1800" b="1" baseline="-25000" dirty="0">
                <a:latin typeface="+mj-lt"/>
              </a:rPr>
              <a:t> 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: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user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factors</a:t>
            </a:r>
            <a:r>
              <a:rPr lang="zh-CN" altLang="en-US" sz="1800" b="1" dirty="0">
                <a:latin typeface="+mj-lt"/>
              </a:rPr>
              <a:t>      </a:t>
            </a:r>
            <a:r>
              <a:rPr lang="en-US" altLang="zh-CN" sz="1800" b="1" dirty="0" err="1">
                <a:latin typeface="+mj-lt"/>
              </a:rPr>
              <a:t>q</a:t>
            </a:r>
            <a:r>
              <a:rPr lang="en-US" altLang="zh-CN" sz="1800" b="1" baseline="-25000" dirty="0" err="1">
                <a:latin typeface="+mj-lt"/>
              </a:rPr>
              <a:t>i</a:t>
            </a:r>
            <a:r>
              <a:rPr lang="en-US" altLang="zh-CN" sz="1800" b="1" baseline="30000" dirty="0" err="1">
                <a:latin typeface="+mj-lt"/>
              </a:rPr>
              <a:t>T</a:t>
            </a:r>
            <a:r>
              <a:rPr lang="en-US" altLang="zh-CN" sz="1800" b="1" dirty="0">
                <a:latin typeface="+mj-lt"/>
              </a:rPr>
              <a:t> </a:t>
            </a:r>
            <a:r>
              <a:rPr lang="en-US" altLang="zh-CN" sz="1800" b="1" dirty="0" err="1">
                <a:latin typeface="+mj-lt"/>
              </a:rPr>
              <a:t>p</a:t>
            </a:r>
            <a:r>
              <a:rPr lang="en-US" altLang="zh-CN" sz="1800" b="1" baseline="-25000" dirty="0" err="1">
                <a:latin typeface="+mj-lt"/>
              </a:rPr>
              <a:t>u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: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user’s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overall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interest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in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movie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 err="1">
                <a:latin typeface="+mj-lt"/>
              </a:rPr>
              <a:t>i</a:t>
            </a:r>
            <a:endParaRPr lang="en-US" sz="1800" b="1" dirty="0">
              <a:latin typeface="+mj-lt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endParaRPr dirty="0">
              <a:latin typeface="+mj-lt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678174C-96BA-A94C-8AB3-04ADDD045F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371600" y="646821"/>
            <a:ext cx="101727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900" dirty="0">
                <a:latin typeface="+mj-lt"/>
              </a:rPr>
              <a:t>Probabilistic Matrix Factorization (PMF)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Google Shape;106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1600" y="1428750"/>
                <a:ext cx="9601200" cy="2538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20000"/>
              </a:bodyPr>
              <a:lstStyle/>
              <a:p>
                <a:pPr marL="384048" lvl="0" indent="-384048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r>
                  <a:rPr lang="en-US" sz="1900" dirty="0" smtClean="0">
                    <a:latin typeface="+mj-lt"/>
                  </a:rPr>
                  <a:t>Assume gaussian distributions of ratings for users and movies</a:t>
                </a:r>
                <a:r>
                  <a:rPr lang="en-US" altLang="zh-CN" sz="1900" dirty="0">
                    <a:latin typeface="+mj-lt"/>
                  </a:rPr>
                  <a:t> and zero-mean spherical Gaussian priors on user and movie feature vectors</a:t>
                </a:r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en-US" sz="1900" dirty="0">
                  <a:latin typeface="+mj-lt"/>
                </a:endParaRPr>
              </a:p>
              <a:p>
                <a:pPr marL="384048" lvl="0" indent="-384048">
                  <a:spcBef>
                    <a:spcPts val="0"/>
                  </a:spcBef>
                  <a:buSzPts val="2000"/>
                </a:pPr>
                <a:r>
                  <a:rPr lang="en-US" altLang="zh-CN" sz="1900" dirty="0">
                    <a:latin typeface="+mj-lt"/>
                  </a:rPr>
                  <a:t>Objective function: </a:t>
                </a:r>
              </a:p>
              <a:p>
                <a:pPr marL="0" lvl="0" indent="0">
                  <a:spcBef>
                    <a:spcPts val="0"/>
                  </a:spcBef>
                  <a:buSzPts val="200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altLang="zh-CN" dirty="0">
                  <a:latin typeface="+mj-lt"/>
                </a:endParaRPr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ar-AE" dirty="0">
                  <a:latin typeface="+mj-lt"/>
                </a:endParaRPr>
              </a:p>
              <a:p>
                <a:pPr marL="0" lvl="0" indent="0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None/>
                </a:pPr>
                <a:r>
                  <a:rPr lang="ar-AE" altLang="zh-CN" dirty="0">
                    <a:latin typeface="+mj-lt"/>
                  </a:rPr>
                  <a:t>       </a:t>
                </a:r>
                <a:endParaRPr lang="ar-AE" dirty="0">
                  <a:latin typeface="+mj-lt"/>
                </a:endParaRPr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ar-AE" dirty="0"/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ar-AE" dirty="0"/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ar-AE" dirty="0"/>
              </a:p>
              <a:p>
                <a:pPr marL="384048" lvl="0" indent="-257048" algn="l" rtl="0">
                  <a:lnSpc>
                    <a:spcPct val="94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None/>
                </a:pPr>
                <a:endParaRPr dirty="0"/>
              </a:p>
            </p:txBody>
          </p:sp>
        </mc:Choice>
        <mc:Fallback>
          <p:sp>
            <p:nvSpPr>
              <p:cNvPr id="106" name="Google Shape;106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1600" y="1428750"/>
                <a:ext cx="9601200" cy="2538339"/>
              </a:xfrm>
              <a:prstGeom prst="rect">
                <a:avLst/>
              </a:prstGeom>
              <a:blipFill rotWithShape="0">
                <a:blip r:embed="rId3"/>
                <a:stretch>
                  <a:fillRect l="-698" t="-1199" b="-261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7A4CB48-CD02-9149-BC08-B0BC66D8BDFE}"/>
              </a:ext>
            </a:extLst>
          </p:cNvPr>
          <p:cNvSpPr txBox="1">
            <a:spLocks/>
          </p:cNvSpPr>
          <p:nvPr/>
        </p:nvSpPr>
        <p:spPr>
          <a:xfrm>
            <a:off x="1273126" y="3515985"/>
            <a:ext cx="9601200" cy="412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1800" i="1" dirty="0" err="1">
                <a:latin typeface="+mj-lt"/>
              </a:rPr>
              <a:t>r</a:t>
            </a:r>
            <a:r>
              <a:rPr lang="en-US" sz="1800" i="1" baseline="-25000" dirty="0" err="1">
                <a:latin typeface="+mj-lt"/>
              </a:rPr>
              <a:t>ui</a:t>
            </a:r>
            <a:r>
              <a:rPr lang="zh-CN" altLang="en-US" sz="1800" i="1" baseline="-25000" dirty="0">
                <a:latin typeface="+mj-lt"/>
              </a:rPr>
              <a:t>    </a:t>
            </a:r>
            <a:r>
              <a:rPr lang="en-US" sz="1800" dirty="0">
                <a:latin typeface="+mj-lt"/>
              </a:rPr>
              <a:t>: rating of user </a:t>
            </a:r>
            <a:r>
              <a:rPr lang="en-US" sz="1800" i="1" dirty="0">
                <a:latin typeface="+mj-lt"/>
              </a:rPr>
              <a:t>u</a:t>
            </a:r>
            <a:r>
              <a:rPr lang="en-US" sz="1800" dirty="0">
                <a:latin typeface="+mj-lt"/>
              </a:rPr>
              <a:t> for movie </a:t>
            </a:r>
            <a:r>
              <a:rPr lang="en-US" sz="1800" i="1" dirty="0" err="1">
                <a:latin typeface="+mj-lt"/>
              </a:rPr>
              <a:t>i</a:t>
            </a:r>
            <a:endParaRPr lang="en-US" sz="1800" i="1" dirty="0">
              <a:latin typeface="+mj-lt"/>
            </a:endParaRPr>
          </a:p>
          <a:p>
            <a:r>
              <a:rPr lang="en-US" sz="1800" i="1" dirty="0">
                <a:latin typeface="+mj-lt"/>
              </a:rPr>
              <a:t>f</a:t>
            </a:r>
            <a:r>
              <a:rPr lang="zh-CN" altLang="en-US" sz="1800" i="1" dirty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: dimension of latent factors</a:t>
            </a:r>
          </a:p>
          <a:p>
            <a:r>
              <a:rPr lang="en-US" sz="1800" i="1" dirty="0">
                <a:latin typeface="+mj-lt"/>
              </a:rPr>
              <a:t>q</a:t>
            </a:r>
            <a:r>
              <a:rPr lang="en-US" sz="1800" i="1" baseline="-25000" dirty="0">
                <a:latin typeface="+mj-lt"/>
              </a:rPr>
              <a:t>i</a:t>
            </a:r>
            <a:r>
              <a:rPr lang="en-US" sz="1800" i="1" dirty="0">
                <a:latin typeface="+mj-lt"/>
              </a:rPr>
              <a:t>∈ R</a:t>
            </a:r>
            <a:r>
              <a:rPr lang="en-US" sz="1800" i="1" baseline="30000" dirty="0">
                <a:latin typeface="+mj-lt"/>
              </a:rPr>
              <a:t>f</a:t>
            </a:r>
            <a:r>
              <a:rPr lang="en-US" sz="1800" dirty="0">
                <a:latin typeface="+mj-lt"/>
              </a:rPr>
              <a:t>: factors associated with item </a:t>
            </a:r>
            <a:r>
              <a:rPr lang="en-US" sz="1800" i="1" dirty="0" err="1">
                <a:latin typeface="+mj-lt"/>
              </a:rPr>
              <a:t>i</a:t>
            </a:r>
            <a:endParaRPr lang="en-US" sz="1800" i="1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µ=0</a:t>
            </a:r>
            <a:r>
              <a:rPr lang="en-US" sz="1800" i="0" dirty="0">
                <a:latin typeface="+mj-lt"/>
              </a:rPr>
              <a:t>, gaussian distribution</a:t>
            </a:r>
          </a:p>
          <a:p>
            <a:r>
              <a:rPr lang="en-US" sz="1800" i="1" dirty="0" err="1">
                <a:latin typeface="+mj-lt"/>
              </a:rPr>
              <a:t>p</a:t>
            </a:r>
            <a:r>
              <a:rPr lang="en-US" sz="1800" i="1" baseline="-25000" dirty="0" err="1">
                <a:latin typeface="+mj-lt"/>
              </a:rPr>
              <a:t>u</a:t>
            </a:r>
            <a:r>
              <a:rPr lang="en-US" sz="1800" i="1" dirty="0">
                <a:latin typeface="+mj-lt"/>
              </a:rPr>
              <a:t>∈ R</a:t>
            </a:r>
            <a:r>
              <a:rPr lang="en-US" sz="1800" i="1" baseline="30000" dirty="0">
                <a:latin typeface="+mj-lt"/>
              </a:rPr>
              <a:t>f</a:t>
            </a:r>
            <a:r>
              <a:rPr lang="en-US" sz="1800" dirty="0">
                <a:latin typeface="+mj-lt"/>
              </a:rPr>
              <a:t>: factors associated with user </a:t>
            </a:r>
            <a:r>
              <a:rPr lang="en-US" sz="1800" i="1" dirty="0">
                <a:latin typeface="+mj-lt"/>
              </a:rPr>
              <a:t>u</a:t>
            </a:r>
          </a:p>
          <a:p>
            <a:pPr lvl="1"/>
            <a:r>
              <a:rPr lang="en-US" sz="1800" dirty="0">
                <a:latin typeface="+mj-lt"/>
              </a:rPr>
              <a:t>µ=0, gaussian distribution</a:t>
            </a:r>
          </a:p>
          <a:p>
            <a:r>
              <a:rPr lang="en-US" sz="1800" i="1" dirty="0" err="1">
                <a:latin typeface="+mj-lt"/>
              </a:rPr>
              <a:t>I</a:t>
            </a:r>
            <a:r>
              <a:rPr lang="en-US" sz="1800" i="1" baseline="-25000" dirty="0" err="1">
                <a:latin typeface="+mj-lt"/>
              </a:rPr>
              <a:t>ui</a:t>
            </a:r>
            <a:r>
              <a:rPr lang="en-US" sz="1800" dirty="0">
                <a:latin typeface="+mj-lt"/>
              </a:rPr>
              <a:t>: indicator function, equals </a:t>
            </a:r>
            <a:r>
              <a:rPr lang="en-US" sz="1800" i="1" dirty="0">
                <a:latin typeface="+mj-lt"/>
              </a:rPr>
              <a:t>1</a:t>
            </a:r>
            <a:r>
              <a:rPr lang="en-US" sz="1800" dirty="0">
                <a:latin typeface="+mj-lt"/>
              </a:rPr>
              <a:t> if user has rated movie, </a:t>
            </a:r>
            <a:r>
              <a:rPr lang="en-US" sz="1800" i="1" dirty="0">
                <a:latin typeface="+mj-lt"/>
              </a:rPr>
              <a:t>0</a:t>
            </a:r>
            <a:r>
              <a:rPr lang="en-US" sz="1800" dirty="0">
                <a:latin typeface="+mj-lt"/>
              </a:rPr>
              <a:t> if not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Libre Franklin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8F0C61D-D449-6846-A03A-8C879EFFB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14412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dirty="0">
                <a:latin typeface="+mj-lt"/>
              </a:rPr>
              <a:t>Probabilistic Matrix Factorization (PMF)</a:t>
            </a: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518595-F3DE-A24E-B996-BD74001BF859}"/>
              </a:ext>
            </a:extLst>
          </p:cNvPr>
          <p:cNvSpPr/>
          <p:nvPr/>
        </p:nvSpPr>
        <p:spPr>
          <a:xfrm>
            <a:off x="1371600" y="1688123"/>
            <a:ext cx="10578905" cy="188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200"/>
              </a:spcBef>
              <a:buClr>
                <a:schemeClr val="dk2"/>
              </a:buClr>
              <a:buSzPts val="2000"/>
              <a:buChar char="■"/>
            </a:pPr>
            <a:r>
              <a:rPr lang="en-US" sz="1800" dirty="0"/>
              <a:t>Benefits:</a:t>
            </a:r>
          </a:p>
          <a:p>
            <a:pPr marL="914400" lvl="1" indent="-384048">
              <a:lnSpc>
                <a:spcPct val="94000"/>
              </a:lnSpc>
              <a:spcBef>
                <a:spcPts val="700"/>
              </a:spcBef>
              <a:buClr>
                <a:schemeClr val="dk2"/>
              </a:buClr>
              <a:buSzPts val="2000"/>
              <a:buChar char="–"/>
            </a:pPr>
            <a:r>
              <a:rPr lang="en-US" sz="1800" dirty="0"/>
              <a:t>PMF scales linearly with the number of observations</a:t>
            </a:r>
          </a:p>
          <a:p>
            <a:pPr marL="914400" lvl="1" indent="-384048">
              <a:lnSpc>
                <a:spcPct val="94000"/>
              </a:lnSpc>
              <a:spcBef>
                <a:spcPts val="700"/>
              </a:spcBef>
              <a:buClr>
                <a:schemeClr val="dk2"/>
              </a:buClr>
              <a:buSzPts val="2000"/>
              <a:buChar char="–"/>
            </a:pPr>
            <a:r>
              <a:rPr lang="en-US" sz="1800" dirty="0"/>
              <a:t>Performs well on sparse and imbalanced datasets</a:t>
            </a:r>
          </a:p>
          <a:p>
            <a:pPr marL="384048" lvl="0" indent="-384048">
              <a:lnSpc>
                <a:spcPct val="94000"/>
              </a:lnSpc>
              <a:spcBef>
                <a:spcPts val="1200"/>
              </a:spcBef>
              <a:buClr>
                <a:schemeClr val="dk2"/>
              </a:buClr>
              <a:buSzPts val="2000"/>
              <a:buChar char="■"/>
            </a:pPr>
            <a:r>
              <a:rPr lang="en-US" sz="1800" dirty="0"/>
              <a:t>Models the user preference matrix as a product of two lower-rank user and movie matrices</a:t>
            </a:r>
          </a:p>
          <a:p>
            <a:pPr marL="384048" lvl="0" indent="-384048">
              <a:lnSpc>
                <a:spcPct val="94000"/>
              </a:lnSpc>
              <a:spcBef>
                <a:spcPts val="1200"/>
              </a:spcBef>
              <a:buClr>
                <a:schemeClr val="dk2"/>
              </a:buClr>
              <a:buSzPts val="2000"/>
              <a:buChar char="■"/>
            </a:pPr>
            <a:r>
              <a:rPr lang="en-US" sz="1800" dirty="0"/>
              <a:t>Original study found an error rate of 88.61%, almost 7% improvement over Netflix’s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33BB7C-2BC9-8A40-AF74-39037A3A2E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1371600" y="318477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PMF Parameter Tuning</a:t>
            </a:r>
            <a:endParaRPr dirty="0">
              <a:latin typeface="+mj-lt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1485900" y="1061427"/>
            <a:ext cx="10457400" cy="195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i="1" dirty="0" err="1" smtClean="0">
                <a:latin typeface="+mj-lt"/>
                <a:ea typeface="Libre Franklin"/>
                <a:cs typeface="Libre Franklin"/>
                <a:sym typeface="Libre Franklin"/>
              </a:rPr>
              <a:t>n</a:t>
            </a:r>
            <a:r>
              <a:rPr lang="en-US" sz="1800" i="1" baseline="-25000" dirty="0" err="1" smtClean="0">
                <a:latin typeface="+mj-lt"/>
                <a:ea typeface="Libre Franklin"/>
                <a:cs typeface="Libre Franklin"/>
                <a:sym typeface="Libre Franklin"/>
              </a:rPr>
              <a:t>f</a:t>
            </a:r>
            <a:r>
              <a:rPr lang="en-US" sz="1800" dirty="0" smtClean="0">
                <a:latin typeface="+mj-lt"/>
                <a:ea typeface="Libre Franklin"/>
                <a:cs typeface="Libre Franklin"/>
                <a:sym typeface="Libre Franklin"/>
              </a:rPr>
              <a:t>: number </a:t>
            </a:r>
            <a:r>
              <a:rPr lang="en-US" sz="1800" dirty="0">
                <a:latin typeface="+mj-lt"/>
                <a:ea typeface="Libre Franklin"/>
                <a:cs typeface="Libre Franklin"/>
                <a:sym typeface="Libre Franklin"/>
              </a:rPr>
              <a:t>of latent </a:t>
            </a:r>
            <a:r>
              <a:rPr lang="en-US" sz="1800" dirty="0" smtClean="0">
                <a:latin typeface="+mj-lt"/>
                <a:ea typeface="Libre Franklin"/>
                <a:cs typeface="Libre Franklin"/>
                <a:sym typeface="Libre Franklin"/>
              </a:rPr>
              <a:t>factors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baseline="-25000" dirty="0" err="1" smtClean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u</a:t>
            </a:r>
            <a:r>
              <a:rPr lang="en-US" sz="1800" dirty="0" smtClean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:  squared ratio of rating variance to </a:t>
            </a:r>
            <a:r>
              <a:rPr lang="en-US" sz="1800" dirty="0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feature variance of </a:t>
            </a:r>
            <a:r>
              <a:rPr lang="en-US" sz="1800" dirty="0" smtClean="0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user </a:t>
            </a:r>
            <a:r>
              <a:rPr lang="en-US" sz="1800" i="1" dirty="0" smtClean="0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u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baseline="-25000" dirty="0" err="1" smtClean="0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i</a:t>
            </a:r>
            <a:r>
              <a:rPr lang="en-US" sz="1800" dirty="0" smtClean="0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:  squared ratio of rating variance to feature variance of movie </a:t>
            </a:r>
            <a:r>
              <a:rPr lang="en-US" sz="1800" i="1" dirty="0" err="1" smtClean="0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i</a:t>
            </a:r>
            <a:endParaRPr lang="en-US" sz="1800" i="1" dirty="0" smtClean="0">
              <a:solidFill>
                <a:schemeClr val="dk1"/>
              </a:solidFill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cross-validation is used for parameter selection with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K=5</a:t>
            </a:r>
            <a:endParaRPr sz="1800" b="1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number of epochs is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30</a:t>
            </a:r>
            <a:endParaRPr sz="1800" b="1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86C188F-99D2-AD4B-B076-D89507417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Google Shape;123;g6b602bf000_0_17"/>
          <p:cNvGraphicFramePr/>
          <p:nvPr>
            <p:extLst>
              <p:ext uri="{D42A27DB-BD31-4B8C-83A1-F6EECF244321}">
                <p14:modId xmlns:p14="http://schemas.microsoft.com/office/powerpoint/2010/main" val="1642302436"/>
              </p:ext>
            </p:extLst>
          </p:nvPr>
        </p:nvGraphicFramePr>
        <p:xfrm>
          <a:off x="2047905" y="2663113"/>
          <a:ext cx="7750750" cy="3992580"/>
        </p:xfrm>
        <a:graphic>
          <a:graphicData uri="http://schemas.openxmlformats.org/drawingml/2006/table">
            <a:tbl>
              <a:tblPr>
                <a:noFill/>
                <a:tableStyleId>{B2E849A9-8A5B-4781-B239-89C291F308E5}</a:tableStyleId>
              </a:tblPr>
              <a:tblGrid>
                <a:gridCol w="1550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47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i="1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Libre Franklin"/>
                          <a:cs typeface="Libre Franklin"/>
                          <a:sym typeface="Libre Franklin"/>
                        </a:rPr>
                        <a:t>n</a:t>
                      </a:r>
                      <a:r>
                        <a:rPr lang="en-US" sz="1600" b="1" i="1" u="none" strike="noStrike" cap="none" baseline="-25000" dirty="0" err="1" smtClean="0">
                          <a:solidFill>
                            <a:srgbClr val="000000"/>
                          </a:solidFill>
                          <a:latin typeface="Arial"/>
                          <a:ea typeface="Libre Franklin"/>
                          <a:cs typeface="Libre Franklin"/>
                          <a:sym typeface="Libre Franklin"/>
                        </a:rPr>
                        <a:t>f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i="1" dirty="0" err="1" smtClean="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λ</a:t>
                      </a:r>
                      <a:r>
                        <a:rPr lang="en-US" sz="1600" b="1" i="1" baseline="-25000" dirty="0" err="1" smtClean="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u</a:t>
                      </a:r>
                      <a:endParaRPr b="1" i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i="1" dirty="0" err="1" smtClean="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λ</a:t>
                      </a:r>
                      <a:r>
                        <a:rPr lang="en-US" sz="1600" b="1" i="1" baseline="-25000" dirty="0" err="1" smtClean="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</a:t>
                      </a:r>
                      <a:endParaRPr sz="1600" b="1" i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/>
                        <a:t>RMSE</a:t>
                      </a:r>
                      <a:r>
                        <a:rPr lang="en-US" b="1" baseline="0" dirty="0" smtClean="0"/>
                        <a:t> T</a:t>
                      </a:r>
                      <a:r>
                        <a:rPr lang="en-US" b="1" dirty="0" smtClean="0"/>
                        <a:t>rain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/>
                        <a:t>RMSE</a:t>
                      </a:r>
                      <a:r>
                        <a:rPr lang="en-US" b="1" baseline="0" dirty="0" smtClean="0"/>
                        <a:t> T</a:t>
                      </a:r>
                      <a:r>
                        <a:rPr lang="en-US" b="1" dirty="0" smtClean="0"/>
                        <a:t>est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0.05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0.53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0.54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0.55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1.19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0.47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0.48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30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0.1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0.2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/>
                        <a:t>0.50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/>
                        <a:t>1.20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PMF Parameter Tuning</a:t>
            </a:r>
            <a:endParaRPr dirty="0">
              <a:latin typeface="+mj-lt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1485900" y="1428750"/>
            <a:ext cx="10457400" cy="30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j-lt"/>
                <a:ea typeface="Libre Franklin"/>
                <a:cs typeface="Libre Franklin"/>
                <a:sym typeface="Libre Franklin"/>
              </a:rPr>
              <a:t>Parameter: </a:t>
            </a:r>
            <a:endParaRPr sz="180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latin typeface="+mj-lt"/>
                <a:ea typeface="Libre Franklin"/>
                <a:cs typeface="Libre Franklin"/>
                <a:sym typeface="Libre Franklin"/>
              </a:rPr>
              <a:t>number of latent factors (f) : </a:t>
            </a:r>
            <a:r>
              <a:rPr lang="en-US" sz="1800" b="1" dirty="0">
                <a:latin typeface="+mj-lt"/>
                <a:ea typeface="Libre Franklin"/>
                <a:cs typeface="Libre Franklin"/>
                <a:sym typeface="Libre Franklin"/>
              </a:rPr>
              <a:t>10; 20; 30</a:t>
            </a:r>
            <a:r>
              <a:rPr lang="en-US" sz="1800" dirty="0">
                <a:latin typeface="+mj-lt"/>
                <a:ea typeface="Libre Franklin"/>
                <a:cs typeface="Libre Franklin"/>
                <a:sym typeface="Libre Franklin"/>
              </a:rPr>
              <a:t>            </a:t>
            </a:r>
            <a:endParaRPr sz="180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for user (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λ_u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) :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0.05; 0.1; 0.2 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     </a:t>
            </a:r>
            <a:endParaRPr sz="180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for movie (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λ_v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) :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0.05; 0.1; 0.2</a:t>
            </a:r>
            <a:endParaRPr sz="1800" b="1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cross-validation is used for parameter selection with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K=5</a:t>
            </a:r>
            <a:endParaRPr sz="1800" b="1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number of epochs is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30</a:t>
            </a:r>
            <a:endParaRPr sz="1800" b="1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86C188F-99D2-AD4B-B076-D89507417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7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g6b602bf000_0_17"/>
          <p:cNvGraphicFramePr/>
          <p:nvPr>
            <p:extLst>
              <p:ext uri="{D42A27DB-BD31-4B8C-83A1-F6EECF244321}">
                <p14:modId xmlns:p14="http://schemas.microsoft.com/office/powerpoint/2010/main" val="3782297069"/>
              </p:ext>
            </p:extLst>
          </p:nvPr>
        </p:nvGraphicFramePr>
        <p:xfrm>
          <a:off x="2220625" y="685788"/>
          <a:ext cx="7750750" cy="4314140"/>
        </p:xfrm>
        <a:graphic>
          <a:graphicData uri="http://schemas.openxmlformats.org/drawingml/2006/table">
            <a:tbl>
              <a:tblPr>
                <a:noFill/>
                <a:tableStyleId>{B2E849A9-8A5B-4781-B239-89C291F308E5}</a:tableStyleId>
              </a:tblPr>
              <a:tblGrid>
                <a:gridCol w="1550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number of latent factors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λ  for user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λ  for  movie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RMSE_train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RMSE_test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1.19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0.47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0.48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3BAE86D-7A17-1C4E-8A41-C0C345747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602bf000_0_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PMF Parameter Evaluation</a:t>
            </a:r>
            <a:endParaRPr dirty="0">
              <a:latin typeface="+mj-lt"/>
            </a:endParaRPr>
          </a:p>
        </p:txBody>
      </p:sp>
      <p:pic>
        <p:nvPicPr>
          <p:cNvPr id="129" name="Google Shape;129;g6b602bf000_0_4"/>
          <p:cNvPicPr preferRelativeResize="0"/>
          <p:nvPr/>
        </p:nvPicPr>
        <p:blipFill rotWithShape="1">
          <a:blip r:embed="rId3">
            <a:alphaModFix/>
          </a:blip>
          <a:srcRect t="16874" r="38819"/>
          <a:stretch/>
        </p:blipFill>
        <p:spPr>
          <a:xfrm>
            <a:off x="1870275" y="2171700"/>
            <a:ext cx="6378926" cy="42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6b602bf000_0_4"/>
          <p:cNvSpPr txBox="1"/>
          <p:nvPr/>
        </p:nvSpPr>
        <p:spPr>
          <a:xfrm>
            <a:off x="1752976" y="1306200"/>
            <a:ext cx="95304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Final Parameter: </a:t>
            </a:r>
            <a:endParaRPr sz="180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number of latent factors (f) : </a:t>
            </a:r>
            <a:r>
              <a:rPr lang="en-US" altLang="zh-CN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3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;     the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for user (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λ_u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) :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0.1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;     the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for movie (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λ_v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) :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0.2</a:t>
            </a:r>
            <a:endParaRPr sz="1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455EBF-5739-C54A-A464-C9464C9D6CF8}"/>
              </a:ext>
            </a:extLst>
          </p:cNvPr>
          <p:cNvSpPr txBox="1"/>
          <p:nvPr/>
        </p:nvSpPr>
        <p:spPr>
          <a:xfrm>
            <a:off x="8481848" y="2953697"/>
            <a:ext cx="280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Franklin Gothic Medium" panose="020B0603020102020204" pitchFamily="34" charset="0"/>
              </a:rPr>
              <a:t>RMSE for Train 0.5</a:t>
            </a:r>
            <a:r>
              <a:rPr lang="en-US" altLang="zh-CN" sz="1800" b="1" dirty="0">
                <a:latin typeface="Franklin Gothic Medium" panose="020B0603020102020204" pitchFamily="34" charset="0"/>
              </a:rPr>
              <a:t>4</a:t>
            </a:r>
          </a:p>
          <a:p>
            <a:r>
              <a:rPr lang="en-US" sz="1800" b="1" dirty="0">
                <a:latin typeface="Franklin Gothic Medium" panose="020B0603020102020204" pitchFamily="34" charset="0"/>
              </a:rPr>
              <a:t>RMSE for Test 1.15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4C70E15-5C43-D642-BC9A-B29FA7567C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602bf000_2_3"/>
          <p:cNvSpPr txBox="1">
            <a:spLocks noGrp="1"/>
          </p:cNvSpPr>
          <p:nvPr>
            <p:ph type="title"/>
          </p:nvPr>
        </p:nvSpPr>
        <p:spPr>
          <a:xfrm>
            <a:off x="1371600" y="56924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PMF</a:t>
            </a:r>
            <a:r>
              <a:rPr lang="en-US" dirty="0">
                <a:latin typeface="+mj-lt"/>
              </a:rPr>
              <a:t> Parameter Evaluation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F5C8C2-B12C-ED47-92E5-5386C31AC56D}"/>
              </a:ext>
            </a:extLst>
          </p:cNvPr>
          <p:cNvSpPr txBox="1"/>
          <p:nvPr/>
        </p:nvSpPr>
        <p:spPr>
          <a:xfrm>
            <a:off x="1371600" y="1516893"/>
            <a:ext cx="873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fix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u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0.1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v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0.1</a:t>
            </a:r>
            <a:r>
              <a:rPr lang="zh-CN" altLang="en-US" sz="1800" b="1" dirty="0"/>
              <a:t> </a:t>
            </a:r>
            <a:r>
              <a:rPr lang="en-US" sz="1800" b="1" dirty="0"/>
              <a:t>, change </a:t>
            </a:r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number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features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D9BA29B-2AD5-9742-AE28-F99019B6F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84" y="2055143"/>
            <a:ext cx="4508281" cy="3667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CE64DB3-0608-3547-82CF-C1E84C37F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2055143"/>
            <a:ext cx="4572001" cy="36684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821117E-60F9-A148-9152-A71DB4683C1D}"/>
              </a:ext>
            </a:extLst>
          </p:cNvPr>
          <p:cNvSpPr/>
          <p:nvPr/>
        </p:nvSpPr>
        <p:spPr>
          <a:xfrm>
            <a:off x="4280095" y="6084054"/>
            <a:ext cx="485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/>
              <a:t>Finally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choose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number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features</a:t>
            </a:r>
            <a:r>
              <a:rPr lang="zh-CN" altLang="en-US" sz="1800" b="1" baseline="-25000" dirty="0"/>
              <a:t> </a:t>
            </a:r>
            <a:r>
              <a:rPr lang="en-US" altLang="zh-CN" sz="1800" b="1" dirty="0"/>
              <a:t>=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30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C5368EF-7ABE-CB46-A081-9AC79DABB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51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1643</Words>
  <Application>Microsoft Office PowerPoint</Application>
  <PresentationFormat>Widescreen</PresentationFormat>
  <Paragraphs>285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Franklin Gothic Medium</vt:lpstr>
      <vt:lpstr>Savoye LET Plain</vt:lpstr>
      <vt:lpstr>Cambria Math</vt:lpstr>
      <vt:lpstr>Libre Franklin</vt:lpstr>
      <vt:lpstr>Arial</vt:lpstr>
      <vt:lpstr>Wingdings</vt:lpstr>
      <vt:lpstr>Crop</vt:lpstr>
      <vt:lpstr>COLLABORATIVE FILTERING ALGORITHM IMPLEMENTATION   Using Probabilistic Matrix Factorization and Large-scale Parallel Collaborative Filtering using SVD with KNN </vt:lpstr>
      <vt:lpstr>Background</vt:lpstr>
      <vt:lpstr>Probabilistic Matrix Factorization (PMF) </vt:lpstr>
      <vt:lpstr>Probabilistic Matrix Factorization (PMF) </vt:lpstr>
      <vt:lpstr>PMF Parameter Tuning</vt:lpstr>
      <vt:lpstr>PMF Parameter Tuning</vt:lpstr>
      <vt:lpstr>PowerPoint Presentation</vt:lpstr>
      <vt:lpstr>PMF Parameter Evaluation</vt:lpstr>
      <vt:lpstr>PMF Parameter Evaluation</vt:lpstr>
      <vt:lpstr>PMF Parameter Evaluation</vt:lpstr>
      <vt:lpstr>PMF Parameter Evaluation</vt:lpstr>
      <vt:lpstr>Large-scale Parallel Collaborative Filtering (LPCF) </vt:lpstr>
      <vt:lpstr>Alternative-Least-Squares with  Weighted-λ-Regularization (ALS-WR)</vt:lpstr>
      <vt:lpstr>ALS-WR Parameter Tuning</vt:lpstr>
      <vt:lpstr>ALS-WR  Parameter Evaluation</vt:lpstr>
      <vt:lpstr>ALS-WR Parameter Evaluation</vt:lpstr>
      <vt:lpstr>Post Processing:  SVD with KNN</vt:lpstr>
      <vt:lpstr>Evaluation and Results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 ALGORITHM IMPLEMENTATION Using Probabilistic Matrix Factorization and Large-scale Parallel Collaborative Filtering using SVD with KNN </dc:title>
  <dc:creator>Daniel Weiss</dc:creator>
  <cp:lastModifiedBy>Daniel Weiss</cp:lastModifiedBy>
  <cp:revision>56</cp:revision>
  <dcterms:created xsi:type="dcterms:W3CDTF">2019-11-19T02:08:18Z</dcterms:created>
  <dcterms:modified xsi:type="dcterms:W3CDTF">2019-11-20T22:09:31Z</dcterms:modified>
</cp:coreProperties>
</file>