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4" r:id="rId6"/>
    <p:sldId id="260"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43"/>
    <p:restoredTop sz="94737"/>
  </p:normalViewPr>
  <p:slideViewPr>
    <p:cSldViewPr snapToGrid="0" snapToObjects="1">
      <p:cViewPr varScale="1">
        <p:scale>
          <a:sx n="79" d="100"/>
          <a:sy n="79" d="100"/>
        </p:scale>
        <p:origin x="11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F14D-04D6-A841-8AC9-3A7F3E28B031}"/>
              </a:ext>
            </a:extLst>
          </p:cNvPr>
          <p:cNvSpPr>
            <a:spLocks noGrp="1"/>
          </p:cNvSpPr>
          <p:nvPr>
            <p:ph type="ctrTitle"/>
          </p:nvPr>
        </p:nvSpPr>
        <p:spPr/>
        <p:txBody>
          <a:bodyPr/>
          <a:lstStyle/>
          <a:p>
            <a:pPr algn="l"/>
            <a:r>
              <a:rPr lang="en-US" sz="3600" dirty="0"/>
              <a:t>Collaborative filtering algorithm implementation</a:t>
            </a:r>
            <a:br>
              <a:rPr lang="en-US" sz="3600" dirty="0"/>
            </a:br>
            <a:br>
              <a:rPr lang="en-US" sz="3600" dirty="0"/>
            </a:br>
            <a:r>
              <a:rPr lang="en-US" sz="2400" cap="none" dirty="0"/>
              <a:t>Using Probabilistic Matrix Factorization and Large-scale Parallel Collaborative Filtering using SVD with KNN </a:t>
            </a:r>
          </a:p>
        </p:txBody>
      </p:sp>
      <p:sp>
        <p:nvSpPr>
          <p:cNvPr id="3" name="Subtitle 2">
            <a:extLst>
              <a:ext uri="{FF2B5EF4-FFF2-40B4-BE49-F238E27FC236}">
                <a16:creationId xmlns:a16="http://schemas.microsoft.com/office/drawing/2014/main" id="{AE07F84E-C3FB-6F45-BF77-163EFF9FA50D}"/>
              </a:ext>
            </a:extLst>
          </p:cNvPr>
          <p:cNvSpPr>
            <a:spLocks noGrp="1"/>
          </p:cNvSpPr>
          <p:nvPr>
            <p:ph type="subTitle" idx="1"/>
          </p:nvPr>
        </p:nvSpPr>
        <p:spPr>
          <a:xfrm>
            <a:off x="1915128" y="4181856"/>
            <a:ext cx="7596451" cy="860660"/>
          </a:xfrm>
        </p:spPr>
        <p:txBody>
          <a:bodyPr>
            <a:normAutofit/>
          </a:bodyPr>
          <a:lstStyle/>
          <a:p>
            <a:pPr algn="l"/>
            <a:r>
              <a:rPr lang="en-US" dirty="0"/>
              <a:t>Project by: 	</a:t>
            </a:r>
            <a:r>
              <a:rPr lang="en-US" dirty="0" err="1"/>
              <a:t>Yanan</a:t>
            </a:r>
            <a:r>
              <a:rPr lang="en-US" dirty="0"/>
              <a:t> Li, Daniel Weiss, </a:t>
            </a:r>
            <a:r>
              <a:rPr lang="en-US" dirty="0" err="1"/>
              <a:t>Bingquan</a:t>
            </a:r>
            <a:r>
              <a:rPr lang="en-US" dirty="0"/>
              <a:t> Wu,</a:t>
            </a:r>
          </a:p>
          <a:p>
            <a:pPr algn="l"/>
            <a:r>
              <a:rPr lang="en-US" dirty="0"/>
              <a:t>		</a:t>
            </a:r>
            <a:r>
              <a:rPr lang="en-US" dirty="0" err="1"/>
              <a:t>Shijie</a:t>
            </a:r>
            <a:r>
              <a:rPr lang="en-US" dirty="0"/>
              <a:t> Zhang, and Na </a:t>
            </a:r>
            <a:r>
              <a:rPr lang="en-US" dirty="0" err="1"/>
              <a:t>Zhuo</a:t>
            </a:r>
            <a:endParaRPr lang="en-US" dirty="0"/>
          </a:p>
        </p:txBody>
      </p:sp>
    </p:spTree>
    <p:extLst>
      <p:ext uri="{BB962C8B-B14F-4D97-AF65-F5344CB8AC3E}">
        <p14:creationId xmlns:p14="http://schemas.microsoft.com/office/powerpoint/2010/main" val="192320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C276-7551-B54C-9964-93029FA9A65F}"/>
              </a:ext>
            </a:extLst>
          </p:cNvPr>
          <p:cNvSpPr>
            <a:spLocks noGrp="1"/>
          </p:cNvSpPr>
          <p:nvPr>
            <p:ph type="title"/>
          </p:nvPr>
        </p:nvSpPr>
        <p:spPr/>
        <p:txBody>
          <a:bodyPr/>
          <a:lstStyle/>
          <a:p>
            <a:r>
              <a:rPr lang="en-US" dirty="0"/>
              <a:t>Evaluation </a:t>
            </a:r>
            <a:r>
              <a:rPr lang="en-US"/>
              <a:t>and Results</a:t>
            </a:r>
            <a:endParaRPr lang="en-US" dirty="0"/>
          </a:p>
        </p:txBody>
      </p:sp>
      <p:sp>
        <p:nvSpPr>
          <p:cNvPr id="3" name="Content Placeholder 2">
            <a:extLst>
              <a:ext uri="{FF2B5EF4-FFF2-40B4-BE49-F238E27FC236}">
                <a16:creationId xmlns:a16="http://schemas.microsoft.com/office/drawing/2014/main" id="{56AC066F-D2C0-744A-B359-05276D599D9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360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259C-D175-4C08-AA85-2C4BFB0ED78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685FD5D-821B-4C18-82ED-5632F288B6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673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ADB5-3ABB-A142-954A-64206A52043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FBDCC52-9448-B34C-AF31-F454CA285130}"/>
              </a:ext>
            </a:extLst>
          </p:cNvPr>
          <p:cNvSpPr>
            <a:spLocks noGrp="1"/>
          </p:cNvSpPr>
          <p:nvPr>
            <p:ph idx="1"/>
          </p:nvPr>
        </p:nvSpPr>
        <p:spPr>
          <a:xfrm>
            <a:off x="1371600" y="2285999"/>
            <a:ext cx="9601200" cy="4075043"/>
          </a:xfrm>
        </p:spPr>
        <p:txBody>
          <a:bodyPr>
            <a:normAutofit/>
          </a:bodyPr>
          <a:lstStyle/>
          <a:p>
            <a:r>
              <a:rPr lang="en-US" dirty="0"/>
              <a:t>Companies are increasingly using advanced recommendation systems to recommend products to customers</a:t>
            </a:r>
          </a:p>
          <a:p>
            <a:r>
              <a:rPr lang="en-US" dirty="0"/>
              <a:t>In October 2006, Netflix released user and movie data under a challenge to improve upon their content filtering algorithm</a:t>
            </a:r>
          </a:p>
          <a:p>
            <a:r>
              <a:rPr lang="en-US" dirty="0"/>
              <a:t>Netflix uses collaborative filtering, in which all user ratings are used to predict which content items would appeal to similar users</a:t>
            </a:r>
          </a:p>
          <a:p>
            <a:r>
              <a:rPr lang="en-US" dirty="0"/>
              <a:t>Companies need fast, efficient algorithms to process these enormous amounts of data and accommodate users with few ratings</a:t>
            </a:r>
          </a:p>
          <a:p>
            <a:r>
              <a:rPr lang="en-US" dirty="0"/>
              <a:t>This is done with Latent Factoring that characterizes users and items based on machine inferred factors. These factors are created by rating patterns. This means user and item attributes may be automatically generated</a:t>
            </a:r>
          </a:p>
          <a:p>
            <a:pPr marL="0" indent="0">
              <a:buNone/>
            </a:pPr>
            <a:endParaRPr lang="en-US" dirty="0"/>
          </a:p>
          <a:p>
            <a:endParaRPr lang="en-US" dirty="0"/>
          </a:p>
        </p:txBody>
      </p:sp>
    </p:spTree>
    <p:extLst>
      <p:ext uri="{BB962C8B-B14F-4D97-AF65-F5344CB8AC3E}">
        <p14:creationId xmlns:p14="http://schemas.microsoft.com/office/powerpoint/2010/main" val="322158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7DE9-B776-1541-93D8-B99DAEA79A70}"/>
              </a:ext>
            </a:extLst>
          </p:cNvPr>
          <p:cNvSpPr>
            <a:spLocks noGrp="1"/>
          </p:cNvSpPr>
          <p:nvPr>
            <p:ph type="title"/>
          </p:nvPr>
        </p:nvSpPr>
        <p:spPr/>
        <p:txBody>
          <a:bodyPr/>
          <a:lstStyle/>
          <a:p>
            <a:r>
              <a:rPr lang="en-US" dirty="0"/>
              <a:t>Probabilistic Matrix Factorization (PMF)</a:t>
            </a:r>
            <a:br>
              <a:rPr lang="en-US" dirty="0"/>
            </a:br>
            <a:endParaRPr lang="en-US" dirty="0"/>
          </a:p>
        </p:txBody>
      </p:sp>
      <p:sp>
        <p:nvSpPr>
          <p:cNvPr id="3" name="Content Placeholder 2">
            <a:extLst>
              <a:ext uri="{FF2B5EF4-FFF2-40B4-BE49-F238E27FC236}">
                <a16:creationId xmlns:a16="http://schemas.microsoft.com/office/drawing/2014/main" id="{BD41DA28-26F3-6D47-B9DB-555102680242}"/>
              </a:ext>
            </a:extLst>
          </p:cNvPr>
          <p:cNvSpPr>
            <a:spLocks noGrp="1"/>
          </p:cNvSpPr>
          <p:nvPr>
            <p:ph idx="1"/>
          </p:nvPr>
        </p:nvSpPr>
        <p:spPr>
          <a:xfrm>
            <a:off x="1371600" y="1536192"/>
            <a:ext cx="9601200" cy="4331208"/>
          </a:xfrm>
        </p:spPr>
        <p:txBody>
          <a:bodyPr/>
          <a:lstStyle/>
          <a:p>
            <a:r>
              <a:rPr lang="en-US" dirty="0"/>
              <a:t>Assume gaussian distributions of ratings for users and movies</a:t>
            </a:r>
          </a:p>
          <a:p>
            <a:r>
              <a:rPr lang="en-US" dirty="0"/>
              <a:t>Benefits:</a:t>
            </a:r>
          </a:p>
          <a:p>
            <a:pPr lvl="1"/>
            <a:r>
              <a:rPr lang="en-US" dirty="0"/>
              <a:t>PMF scales linearly with the number of observations</a:t>
            </a:r>
          </a:p>
          <a:p>
            <a:pPr lvl="1"/>
            <a:r>
              <a:rPr lang="en-US" dirty="0"/>
              <a:t>Performs well on sparse and imbalanced datasets</a:t>
            </a:r>
          </a:p>
          <a:p>
            <a:r>
              <a:rPr lang="en-US" dirty="0"/>
              <a:t>Models the user preference matrix as a product of two lower-rank user and movie matrices</a:t>
            </a:r>
          </a:p>
          <a:p>
            <a:r>
              <a:rPr lang="en-US" dirty="0"/>
              <a:t>Original study found an error rate of 88.61%, almost 7% improvement over Netflix’s algorithm</a:t>
            </a:r>
          </a:p>
          <a:p>
            <a:endParaRPr lang="en-US" dirty="0"/>
          </a:p>
        </p:txBody>
      </p:sp>
    </p:spTree>
    <p:extLst>
      <p:ext uri="{BB962C8B-B14F-4D97-AF65-F5344CB8AC3E}">
        <p14:creationId xmlns:p14="http://schemas.microsoft.com/office/powerpoint/2010/main" val="173969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C72-F6E3-7346-A1C3-59A86D7C1B79}"/>
              </a:ext>
            </a:extLst>
          </p:cNvPr>
          <p:cNvSpPr>
            <a:spLocks noGrp="1"/>
          </p:cNvSpPr>
          <p:nvPr>
            <p:ph type="title"/>
          </p:nvPr>
        </p:nvSpPr>
        <p:spPr/>
        <p:txBody>
          <a:bodyPr/>
          <a:lstStyle/>
          <a:p>
            <a:r>
              <a:rPr lang="en-US" dirty="0"/>
              <a:t>PMF calculation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4445A0-ABE0-4740-982B-B3847095D776}"/>
                  </a:ext>
                </a:extLst>
              </p:cNvPr>
              <p:cNvSpPr>
                <a:spLocks noGrp="1"/>
              </p:cNvSpPr>
              <p:nvPr>
                <p:ph idx="1"/>
              </p:nvPr>
            </p:nvSpPr>
            <p:spPr>
              <a:xfrm>
                <a:off x="1371600" y="1743456"/>
                <a:ext cx="9601200" cy="4123944"/>
              </a:xfrm>
            </p:spPr>
            <p:txBody>
              <a:bodyPr>
                <a:normAutofit fontScale="92500" lnSpcReduction="20000"/>
              </a:bodyPr>
              <a:lstStyle/>
              <a:p>
                <a:r>
                  <a:rPr lang="en-US" i="1" dirty="0" err="1"/>
                  <a:t>r</a:t>
                </a:r>
                <a:r>
                  <a:rPr lang="en-US" i="1" baseline="-25000" dirty="0" err="1"/>
                  <a:t>ui</a:t>
                </a:r>
                <a:r>
                  <a:rPr lang="en-US" dirty="0"/>
                  <a:t>: rating of user </a:t>
                </a:r>
                <a:r>
                  <a:rPr lang="en-US" i="1" dirty="0"/>
                  <a:t>u</a:t>
                </a:r>
                <a:r>
                  <a:rPr lang="en-US" dirty="0"/>
                  <a:t> for movie </a:t>
                </a:r>
                <a:r>
                  <a:rPr lang="en-US" i="1" dirty="0" err="1"/>
                  <a:t>i</a:t>
                </a:r>
                <a:endParaRPr lang="en-US" i="1" dirty="0"/>
              </a:p>
              <a:p>
                <a:r>
                  <a:rPr lang="en-US" i="1" dirty="0"/>
                  <a:t>f: dimension of latent factors</a:t>
                </a:r>
              </a:p>
              <a:p>
                <a:r>
                  <a:rPr lang="en-US" i="1" dirty="0"/>
                  <a:t>q</a:t>
                </a:r>
                <a:r>
                  <a:rPr lang="en-US" i="1" baseline="-25000" dirty="0"/>
                  <a:t>i</a:t>
                </a:r>
                <a:r>
                  <a:rPr lang="en-US" i="1" dirty="0"/>
                  <a:t>∈ R</a:t>
                </a:r>
                <a:r>
                  <a:rPr lang="en-US" i="1" baseline="30000" dirty="0"/>
                  <a:t>f</a:t>
                </a:r>
                <a:r>
                  <a:rPr lang="en-US" dirty="0"/>
                  <a:t>: factors associated with item </a:t>
                </a:r>
                <a:r>
                  <a:rPr lang="en-US" i="1" dirty="0" err="1"/>
                  <a:t>i</a:t>
                </a:r>
                <a:endParaRPr lang="en-US" i="1" dirty="0"/>
              </a:p>
              <a:p>
                <a:pPr lvl="1"/>
                <a:r>
                  <a:rPr lang="en-US" i="1" dirty="0"/>
                  <a:t>µ=0</a:t>
                </a:r>
                <a:r>
                  <a:rPr lang="en-US" i="0" dirty="0"/>
                  <a:t>, gaussian distribution</a:t>
                </a:r>
              </a:p>
              <a:p>
                <a:r>
                  <a:rPr lang="en-US" i="1" dirty="0" err="1"/>
                  <a:t>p</a:t>
                </a:r>
                <a:r>
                  <a:rPr lang="en-US" i="1" baseline="-25000" dirty="0" err="1"/>
                  <a:t>u</a:t>
                </a:r>
                <a:r>
                  <a:rPr lang="en-US" i="1" dirty="0"/>
                  <a:t>∈ R</a:t>
                </a:r>
                <a:r>
                  <a:rPr lang="en-US" i="1" baseline="30000" dirty="0"/>
                  <a:t>f</a:t>
                </a:r>
                <a:r>
                  <a:rPr lang="en-US" dirty="0"/>
                  <a:t>: factors associated with user </a:t>
                </a:r>
                <a:r>
                  <a:rPr lang="en-US" i="1" dirty="0"/>
                  <a:t>u</a:t>
                </a:r>
              </a:p>
              <a:p>
                <a:pPr lvl="1"/>
                <a:r>
                  <a:rPr lang="en-US" i="1" dirty="0"/>
                  <a:t>µ=0</a:t>
                </a:r>
                <a:r>
                  <a:rPr lang="en-US" dirty="0"/>
                  <a:t>, gaussian distribution</a:t>
                </a:r>
              </a:p>
              <a:p>
                <a:r>
                  <a:rPr lang="en-US" i="1" dirty="0" err="1"/>
                  <a:t>I</a:t>
                </a:r>
                <a:r>
                  <a:rPr lang="en-US" i="1" baseline="-25000" dirty="0" err="1"/>
                  <a:t>ui</a:t>
                </a:r>
                <a:r>
                  <a:rPr lang="en-US" dirty="0"/>
                  <a:t>: indicator function, equals </a:t>
                </a:r>
                <a:r>
                  <a:rPr lang="en-US" i="1" dirty="0"/>
                  <a:t>1</a:t>
                </a:r>
                <a:r>
                  <a:rPr lang="en-US" dirty="0"/>
                  <a:t> if user has rated movie, </a:t>
                </a:r>
                <a:r>
                  <a:rPr lang="en-US" i="1" dirty="0"/>
                  <a:t>0</a:t>
                </a:r>
                <a:r>
                  <a:rPr lang="en-US" dirty="0"/>
                  <a:t> if not</a:t>
                </a:r>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𝑈</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𝑢𝑖</m:t>
                                  </m:r>
                                </m:sub>
                              </m:sSub>
                            </m:e>
                          </m:nary>
                        </m:e>
                      </m:nary>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𝑢𝑖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𝑢</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𝑞</m:t>
                              </m:r>
                            </m:sub>
                          </m:sSub>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𝑝</m:t>
                              </m:r>
                            </m:sub>
                          </m:sSub>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𝑢</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𝜎</m:t>
                          </m:r>
                        </m:sub>
                        <m:sup>
                          <m:r>
                            <a:rPr lang="en-US" b="0" i="1" smtClean="0">
                              <a:latin typeface="Cambria Math" panose="02040503050406030204" pitchFamily="18" charset="0"/>
                            </a:rPr>
                            <m:t>𝑈</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𝑢</m:t>
                                      </m:r>
                                    </m:sub>
                                  </m:sSub>
                                </m:e>
                              </m:d>
                            </m:e>
                            <m:sup>
                              <m:r>
                                <a:rPr lang="en-US" b="0" i="1" smtClean="0">
                                  <a:latin typeface="Cambria Math" panose="02040503050406030204" pitchFamily="18" charset="0"/>
                                </a:rPr>
                                <m:t>2</m:t>
                              </m:r>
                            </m:sup>
                          </m:sSup>
                        </m:e>
                      </m:nary>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F54445A0-ABE0-4740-982B-B3847095D776}"/>
                  </a:ext>
                </a:extLst>
              </p:cNvPr>
              <p:cNvSpPr>
                <a:spLocks noGrp="1" noRot="1" noChangeAspect="1" noMove="1" noResize="1" noEditPoints="1" noAdjustHandles="1" noChangeArrowheads="1" noChangeShapeType="1" noTextEdit="1"/>
              </p:cNvSpPr>
              <p:nvPr>
                <p:ph idx="1"/>
              </p:nvPr>
            </p:nvSpPr>
            <p:spPr>
              <a:xfrm>
                <a:off x="1371600" y="1743456"/>
                <a:ext cx="9601200" cy="4123944"/>
              </a:xfrm>
              <a:blipFill>
                <a:blip r:embed="rId2"/>
                <a:stretch>
                  <a:fillRect l="-508" t="-2659"/>
                </a:stretch>
              </a:blipFill>
            </p:spPr>
            <p:txBody>
              <a:bodyPr/>
              <a:lstStyle/>
              <a:p>
                <a:r>
                  <a:rPr lang="en-US">
                    <a:noFill/>
                  </a:rPr>
                  <a:t> </a:t>
                </a:r>
              </a:p>
            </p:txBody>
          </p:sp>
        </mc:Fallback>
      </mc:AlternateContent>
    </p:spTree>
    <p:extLst>
      <p:ext uri="{BB962C8B-B14F-4D97-AF65-F5344CB8AC3E}">
        <p14:creationId xmlns:p14="http://schemas.microsoft.com/office/powerpoint/2010/main" val="146907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5625-55D3-7E43-8CB4-9064E1043236}"/>
              </a:ext>
            </a:extLst>
          </p:cNvPr>
          <p:cNvSpPr>
            <a:spLocks noGrp="1"/>
          </p:cNvSpPr>
          <p:nvPr>
            <p:ph type="title"/>
          </p:nvPr>
        </p:nvSpPr>
        <p:spPr/>
        <p:txBody>
          <a:bodyPr/>
          <a:lstStyle/>
          <a:p>
            <a:r>
              <a:rPr lang="en-US" dirty="0"/>
              <a:t>PMF Parameter Tuning</a:t>
            </a:r>
          </a:p>
        </p:txBody>
      </p:sp>
      <p:sp>
        <p:nvSpPr>
          <p:cNvPr id="3" name="Content Placeholder 2">
            <a:extLst>
              <a:ext uri="{FF2B5EF4-FFF2-40B4-BE49-F238E27FC236}">
                <a16:creationId xmlns:a16="http://schemas.microsoft.com/office/drawing/2014/main" id="{17011167-7295-7B42-850F-C218E5C7AD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6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ED47-1AEE-B349-9CC5-7AD0E1C5A30E}"/>
              </a:ext>
            </a:extLst>
          </p:cNvPr>
          <p:cNvSpPr>
            <a:spLocks noGrp="1"/>
          </p:cNvSpPr>
          <p:nvPr>
            <p:ph type="title"/>
          </p:nvPr>
        </p:nvSpPr>
        <p:spPr/>
        <p:txBody>
          <a:bodyPr>
            <a:normAutofit fontScale="90000"/>
          </a:bodyPr>
          <a:lstStyle/>
          <a:p>
            <a:r>
              <a:rPr lang="en-US" dirty="0"/>
              <a:t>Large-scale Parallel Collaborative Filtering (LPCF)</a:t>
            </a:r>
            <a:br>
              <a:rPr lang="en-US" dirty="0"/>
            </a:br>
            <a:endParaRPr lang="en-US" dirty="0"/>
          </a:p>
        </p:txBody>
      </p:sp>
      <p:sp>
        <p:nvSpPr>
          <p:cNvPr id="3" name="Content Placeholder 2">
            <a:extLst>
              <a:ext uri="{FF2B5EF4-FFF2-40B4-BE49-F238E27FC236}">
                <a16:creationId xmlns:a16="http://schemas.microsoft.com/office/drawing/2014/main" id="{A7047515-F861-B646-8EDE-71875EF53235}"/>
              </a:ext>
            </a:extLst>
          </p:cNvPr>
          <p:cNvSpPr>
            <a:spLocks noGrp="1"/>
          </p:cNvSpPr>
          <p:nvPr>
            <p:ph idx="1"/>
          </p:nvPr>
        </p:nvSpPr>
        <p:spPr/>
        <p:txBody>
          <a:bodyPr/>
          <a:lstStyle/>
          <a:p>
            <a:r>
              <a:rPr lang="en-US" dirty="0"/>
              <a:t>A parallel algorithm that alternates least-squares with weighted λ-regularization</a:t>
            </a:r>
          </a:p>
          <a:p>
            <a:pPr lvl="1"/>
            <a:r>
              <a:rPr lang="en-US" dirty="0"/>
              <a:t>Refined using </a:t>
            </a:r>
            <a:r>
              <a:rPr lang="en-US" dirty="0" err="1"/>
              <a:t>kNN</a:t>
            </a:r>
            <a:endParaRPr lang="en-US" dirty="0"/>
          </a:p>
          <a:p>
            <a:pPr lvl="1"/>
            <a:r>
              <a:rPr lang="en-US" dirty="0"/>
              <a:t>Achieves good results without date or movie title information</a:t>
            </a:r>
          </a:p>
          <a:p>
            <a:pPr lvl="1"/>
            <a:r>
              <a:rPr lang="en-US" dirty="0"/>
              <a:t>Parallel computing keeps this method fast and efficient</a:t>
            </a:r>
          </a:p>
          <a:p>
            <a:pPr lvl="1"/>
            <a:r>
              <a:rPr lang="en-US" dirty="0"/>
              <a:t>Uses a regularization term to effectively remove overfitting by penalizing large parameters</a:t>
            </a:r>
          </a:p>
          <a:p>
            <a:r>
              <a:rPr lang="en-US" dirty="0"/>
              <a:t>Benefits:</a:t>
            </a:r>
          </a:p>
          <a:p>
            <a:pPr lvl="1"/>
            <a:r>
              <a:rPr lang="en-US" dirty="0"/>
              <a:t>Scalable with large, sparse data</a:t>
            </a:r>
          </a:p>
          <a:p>
            <a:r>
              <a:rPr lang="en-US" dirty="0"/>
              <a:t>Original study found a 5.91% improvement over Netflix’s algorithm</a:t>
            </a:r>
          </a:p>
          <a:p>
            <a:endParaRPr lang="en-US" dirty="0"/>
          </a:p>
        </p:txBody>
      </p:sp>
    </p:spTree>
    <p:extLst>
      <p:ext uri="{BB962C8B-B14F-4D97-AF65-F5344CB8AC3E}">
        <p14:creationId xmlns:p14="http://schemas.microsoft.com/office/powerpoint/2010/main" val="203751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67B0-B265-9A46-9D6E-99C52E0195D5}"/>
              </a:ext>
            </a:extLst>
          </p:cNvPr>
          <p:cNvSpPr>
            <a:spLocks noGrp="1"/>
          </p:cNvSpPr>
          <p:nvPr>
            <p:ph type="title"/>
          </p:nvPr>
        </p:nvSpPr>
        <p:spPr/>
        <p:txBody>
          <a:bodyPr/>
          <a:lstStyle/>
          <a:p>
            <a:r>
              <a:rPr lang="en-US" dirty="0"/>
              <a:t>LPCF calculation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CA1FA7-5081-9949-BACF-0572C6C38CD8}"/>
                  </a:ext>
                </a:extLst>
              </p:cNvPr>
              <p:cNvSpPr>
                <a:spLocks noGrp="1"/>
              </p:cNvSpPr>
              <p:nvPr>
                <p:ph idx="1"/>
              </p:nvPr>
            </p:nvSpPr>
            <p:spPr>
              <a:xfrm>
                <a:off x="1371600" y="1621536"/>
                <a:ext cx="9601200" cy="4245864"/>
              </a:xfrm>
            </p:spPr>
            <p:txBody>
              <a:bodyPr/>
              <a:lstStyle/>
              <a:p>
                <a:r>
                  <a:rPr lang="en-US" i="1" dirty="0" err="1"/>
                  <a:t>r</a:t>
                </a:r>
                <a:r>
                  <a:rPr lang="en-US" i="1" baseline="-25000" dirty="0" err="1"/>
                  <a:t>ui</a:t>
                </a:r>
                <a:r>
                  <a:rPr lang="en-US" dirty="0"/>
                  <a:t>: rating of user </a:t>
                </a:r>
                <a:r>
                  <a:rPr lang="en-US" i="1" dirty="0"/>
                  <a:t>u</a:t>
                </a:r>
                <a:r>
                  <a:rPr lang="en-US" dirty="0"/>
                  <a:t> for movie </a:t>
                </a:r>
                <a:r>
                  <a:rPr lang="en-US" i="1" dirty="0" err="1"/>
                  <a:t>i</a:t>
                </a:r>
                <a:endParaRPr lang="en-US" i="1" dirty="0"/>
              </a:p>
              <a:p>
                <a:r>
                  <a:rPr lang="en-US" i="1" dirty="0"/>
                  <a:t>f: dimension of latent factors</a:t>
                </a:r>
              </a:p>
              <a:p>
                <a:r>
                  <a:rPr lang="en-US" i="1" dirty="0"/>
                  <a:t>q</a:t>
                </a:r>
                <a:r>
                  <a:rPr lang="en-US" i="1" baseline="-25000" dirty="0"/>
                  <a:t>i</a:t>
                </a:r>
                <a:r>
                  <a:rPr lang="en-US" i="1" dirty="0"/>
                  <a:t>∈ R</a:t>
                </a:r>
                <a:r>
                  <a:rPr lang="en-US" i="1" baseline="30000" dirty="0"/>
                  <a:t>f</a:t>
                </a:r>
                <a:r>
                  <a:rPr lang="en-US" dirty="0"/>
                  <a:t>: factors associated with item </a:t>
                </a:r>
                <a:r>
                  <a:rPr lang="en-US" i="1" dirty="0" err="1"/>
                  <a:t>i</a:t>
                </a:r>
                <a:endParaRPr lang="en-US" i="1" dirty="0"/>
              </a:p>
              <a:p>
                <a:r>
                  <a:rPr lang="en-US" i="1" dirty="0" err="1"/>
                  <a:t>p</a:t>
                </a:r>
                <a:r>
                  <a:rPr lang="en-US" i="1" baseline="-25000" dirty="0" err="1"/>
                  <a:t>u</a:t>
                </a:r>
                <a:r>
                  <a:rPr lang="en-US" i="1" dirty="0"/>
                  <a:t>∈ R</a:t>
                </a:r>
                <a:r>
                  <a:rPr lang="en-US" i="1" baseline="30000" dirty="0"/>
                  <a:t>f</a:t>
                </a:r>
                <a:r>
                  <a:rPr lang="en-US" dirty="0"/>
                  <a:t>: factors associated with user </a:t>
                </a:r>
                <a:r>
                  <a:rPr lang="en-US" i="1" dirty="0"/>
                  <a:t>u</a:t>
                </a:r>
              </a:p>
              <a:p>
                <a:r>
                  <a:rPr lang="en-US" i="1" dirty="0" err="1"/>
                  <a:t>N</a:t>
                </a:r>
                <a:r>
                  <a:rPr lang="en-US" i="1" baseline="-25000" dirty="0" err="1"/>
                  <a:t>qi</a:t>
                </a:r>
                <a:r>
                  <a:rPr lang="en-US" i="1" dirty="0"/>
                  <a:t>, </a:t>
                </a:r>
                <a:r>
                  <a:rPr lang="en-US" i="1" dirty="0" err="1"/>
                  <a:t>n</a:t>
                </a:r>
                <a:r>
                  <a:rPr lang="en-US" i="1" baseline="-25000" dirty="0" err="1"/>
                  <a:t>pu</a:t>
                </a:r>
                <a:r>
                  <a:rPr lang="en-US" dirty="0"/>
                  <a:t>: number of ratings of user </a:t>
                </a:r>
                <a:r>
                  <a:rPr lang="en-US" i="1" dirty="0"/>
                  <a:t>u</a:t>
                </a:r>
                <a:r>
                  <a:rPr lang="en-US" dirty="0"/>
                  <a:t> and movie </a:t>
                </a:r>
                <a:r>
                  <a:rPr lang="en-US" i="1" dirty="0" err="1"/>
                  <a:t>i</a:t>
                </a:r>
                <a:endParaRPr lang="en-US" i="1" dirty="0"/>
              </a:p>
              <a:p>
                <a:pPr marL="0" indent="0">
                  <a:buNone/>
                </a:pPr>
                <a:endParaRPr lang="en-US" i="1"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ub>
                      </m:sSub>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𝑖</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m:t>
                                      </m:r>
                                    </m:sub>
                                  </m:sSub>
                                </m:e>
                              </m:d>
                            </m:e>
                            <m:sup>
                              <m:r>
                                <a:rPr lang="en-US" i="1">
                                  <a:latin typeface="Cambria Math" panose="02040503050406030204" pitchFamily="18" charset="0"/>
                                </a:rPr>
                                <m:t>2</m:t>
                              </m:r>
                            </m:sup>
                          </m:sSup>
                        </m:e>
                      </m:nary>
                      <m:r>
                        <a:rPr lang="en-US" i="1">
                          <a:latin typeface="Cambria Math" panose="02040503050406030204" pitchFamily="18" charset="0"/>
                        </a:rPr>
                        <m:t>+</m:t>
                      </m:r>
                      <m:r>
                        <m:rPr>
                          <m:nor/>
                        </m:rPr>
                        <a:rPr lang="en-US" dirty="0"/>
                        <m:t>λ</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𝑢</m:t>
                              </m:r>
                            </m:sub>
                            <m:sup/>
                            <m:e>
                              <m:sSub>
                                <m:sSubPr>
                                  <m:ctrlPr>
                                    <a:rPr lang="en-US" i="1">
                                      <a:latin typeface="Cambria Math" panose="02040503050406030204" pitchFamily="18" charset="0"/>
                                    </a:rPr>
                                  </m:ctrlPr>
                                </m:sSub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m:t>
                                      </m:r>
                                    </m:sub>
                                  </m:sSub>
                                </m:sub>
                              </m:sSub>
                            </m:e>
                          </m:nary>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m:t>
                                      </m:r>
                                    </m:sub>
                                  </m:sSub>
                                </m:e>
                              </m:d>
                            </m:e>
                            <m:sup>
                              <m:r>
                                <a:rPr lang="en-US" i="1">
                                  <a:latin typeface="Cambria Math" panose="02040503050406030204" pitchFamily="18" charset="0"/>
                                </a:rPr>
                                <m:t>2</m:t>
                              </m:r>
                            </m:sup>
                          </m:sSup>
                        </m:e>
                      </m:d>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ADCA1FA7-5081-9949-BACF-0572C6C38CD8}"/>
                  </a:ext>
                </a:extLst>
              </p:cNvPr>
              <p:cNvSpPr>
                <a:spLocks noGrp="1" noRot="1" noChangeAspect="1" noMove="1" noResize="1" noEditPoints="1" noAdjustHandles="1" noChangeArrowheads="1" noChangeShapeType="1" noTextEdit="1"/>
              </p:cNvSpPr>
              <p:nvPr>
                <p:ph idx="1"/>
              </p:nvPr>
            </p:nvSpPr>
            <p:spPr>
              <a:xfrm>
                <a:off x="1371600" y="1621536"/>
                <a:ext cx="9601200" cy="4245864"/>
              </a:xfrm>
              <a:blipFill>
                <a:blip r:embed="rId2"/>
                <a:stretch>
                  <a:fillRect l="-571" t="-1148"/>
                </a:stretch>
              </a:blipFill>
            </p:spPr>
            <p:txBody>
              <a:bodyPr/>
              <a:lstStyle/>
              <a:p>
                <a:r>
                  <a:rPr lang="en-US">
                    <a:noFill/>
                  </a:rPr>
                  <a:t> </a:t>
                </a:r>
              </a:p>
            </p:txBody>
          </p:sp>
        </mc:Fallback>
      </mc:AlternateContent>
    </p:spTree>
    <p:extLst>
      <p:ext uri="{BB962C8B-B14F-4D97-AF65-F5344CB8AC3E}">
        <p14:creationId xmlns:p14="http://schemas.microsoft.com/office/powerpoint/2010/main" val="410878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8326-E1CF-F740-873E-B7B4EA68B3D2}"/>
              </a:ext>
            </a:extLst>
          </p:cNvPr>
          <p:cNvSpPr>
            <a:spLocks noGrp="1"/>
          </p:cNvSpPr>
          <p:nvPr>
            <p:ph type="title"/>
          </p:nvPr>
        </p:nvSpPr>
        <p:spPr/>
        <p:txBody>
          <a:bodyPr/>
          <a:lstStyle/>
          <a:p>
            <a:r>
              <a:rPr lang="en-US" dirty="0"/>
              <a:t>LPCF Parameter Tuning</a:t>
            </a:r>
          </a:p>
        </p:txBody>
      </p:sp>
      <p:sp>
        <p:nvSpPr>
          <p:cNvPr id="3" name="Content Placeholder 2">
            <a:extLst>
              <a:ext uri="{FF2B5EF4-FFF2-40B4-BE49-F238E27FC236}">
                <a16:creationId xmlns:a16="http://schemas.microsoft.com/office/drawing/2014/main" id="{E4E983B4-0D72-FE48-99B6-D1E9D0E7A9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5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3133-9639-A049-8187-D5450D3B0EB6}"/>
              </a:ext>
            </a:extLst>
          </p:cNvPr>
          <p:cNvSpPr>
            <a:spLocks noGrp="1"/>
          </p:cNvSpPr>
          <p:nvPr>
            <p:ph type="title"/>
          </p:nvPr>
        </p:nvSpPr>
        <p:spPr/>
        <p:txBody>
          <a:bodyPr/>
          <a:lstStyle/>
          <a:p>
            <a:r>
              <a:rPr lang="en-US" dirty="0"/>
              <a:t>Postprocessing:</a:t>
            </a:r>
            <a:br>
              <a:rPr lang="en-US" dirty="0"/>
            </a:br>
            <a:r>
              <a:rPr lang="en-US" dirty="0"/>
              <a:t>SVD with KNN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FD4B2E-66DB-8A47-8CC8-7117108BCA91}"/>
                  </a:ext>
                </a:extLst>
              </p:cNvPr>
              <p:cNvSpPr>
                <a:spLocks noGrp="1"/>
              </p:cNvSpPr>
              <p:nvPr>
                <p:ph idx="1"/>
              </p:nvPr>
            </p:nvSpPr>
            <p:spPr/>
            <p:txBody>
              <a:bodyPr/>
              <a:lstStyle/>
              <a:p>
                <a:r>
                  <a:rPr lang="en-US" dirty="0"/>
                  <a:t>Define similarity </a:t>
                </a:r>
                <a:r>
                  <a:rPr lang="en-US" i="1" dirty="0"/>
                  <a:t>s</a:t>
                </a:r>
                <a:r>
                  <a:rPr lang="en-US" dirty="0"/>
                  <a:t> between movies </a:t>
                </a:r>
                <a:r>
                  <a:rPr lang="en-US" i="1" dirty="0"/>
                  <a:t>j</a:t>
                </a:r>
                <a:r>
                  <a:rPr lang="en-US" dirty="0"/>
                  <a:t> and </a:t>
                </a:r>
                <a:r>
                  <a:rPr lang="en-US" i="1" dirty="0"/>
                  <a:t>j</a:t>
                </a:r>
                <a:r>
                  <a:rPr lang="en-US" i="1" baseline="-25000" dirty="0"/>
                  <a:t>2</a:t>
                </a:r>
                <a:r>
                  <a:rPr lang="en-US" dirty="0"/>
                  <a:t> as cosine similarity between vectors </a:t>
                </a:r>
                <a:r>
                  <a:rPr lang="en-US" i="1" dirty="0" err="1"/>
                  <a:t>v</a:t>
                </a:r>
                <a:r>
                  <a:rPr lang="en-US" i="1" baseline="-25000" dirty="0" err="1"/>
                  <a:t>j</a:t>
                </a:r>
                <a:r>
                  <a:rPr lang="en-US" dirty="0"/>
                  <a:t> and </a:t>
                </a:r>
                <a:r>
                  <a:rPr lang="en-US" i="1" dirty="0"/>
                  <a:t>v</a:t>
                </a:r>
                <a:r>
                  <a:rPr lang="en-US" i="1" baseline="-25000" dirty="0"/>
                  <a:t>j2</a:t>
                </a:r>
                <a:r>
                  <a:rPr lang="en-US" dirty="0"/>
                  <a:t>, obtained from SVD: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sub>
                          </m:sSub>
                        </m:e>
                      </m:d>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sub>
                          </m:sSub>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sub>
                              </m:sSub>
                            </m:e>
                          </m:d>
                        </m:den>
                      </m:f>
                    </m:oMath>
                  </m:oMathPara>
                </a14:m>
                <a:endParaRPr lang="en-US" dirty="0"/>
              </a:p>
              <a:p>
                <a:r>
                  <a:rPr lang="en-US" dirty="0"/>
                  <a:t>Then, use KNN prediction with one nearest neighbor using similarity </a:t>
                </a:r>
                <a:r>
                  <a:rPr lang="en-US" i="1" dirty="0"/>
                  <a:t>s</a:t>
                </a:r>
                <a:endParaRPr lang="en-US" dirty="0"/>
              </a:p>
              <a:p>
                <a:endParaRPr lang="en-US" dirty="0"/>
              </a:p>
            </p:txBody>
          </p:sp>
        </mc:Choice>
        <mc:Fallback>
          <p:sp>
            <p:nvSpPr>
              <p:cNvPr id="3" name="Content Placeholder 2">
                <a:extLst>
                  <a:ext uri="{FF2B5EF4-FFF2-40B4-BE49-F238E27FC236}">
                    <a16:creationId xmlns:a16="http://schemas.microsoft.com/office/drawing/2014/main" id="{B7FD4B2E-66DB-8A47-8CC8-7117108BCA91}"/>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17212909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1424</TotalTime>
  <Words>422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Cambria Math</vt:lpstr>
      <vt:lpstr>Franklin Gothic Book</vt:lpstr>
      <vt:lpstr>Crop</vt:lpstr>
      <vt:lpstr>Collaborative filtering algorithm implementation  Using Probabilistic Matrix Factorization and Large-scale Parallel Collaborative Filtering using SVD with KNN </vt:lpstr>
      <vt:lpstr>Background</vt:lpstr>
      <vt:lpstr>Probabilistic Matrix Factorization (PMF) </vt:lpstr>
      <vt:lpstr>PMF calculation</vt:lpstr>
      <vt:lpstr>PMF Parameter Tuning</vt:lpstr>
      <vt:lpstr>Large-scale Parallel Collaborative Filtering (LPCF) </vt:lpstr>
      <vt:lpstr>LPCF calculation</vt:lpstr>
      <vt:lpstr>LPCF Parameter Tuning</vt:lpstr>
      <vt:lpstr>Postprocessing: SVD with KNN</vt:lpstr>
      <vt:lpstr>Evaluation and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Weiss</dc:creator>
  <cp:lastModifiedBy>dmw2180</cp:lastModifiedBy>
  <cp:revision>18</cp:revision>
  <dcterms:created xsi:type="dcterms:W3CDTF">2019-11-19T02:08:18Z</dcterms:created>
  <dcterms:modified xsi:type="dcterms:W3CDTF">2019-11-20T01:54:55Z</dcterms:modified>
</cp:coreProperties>
</file>